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310" r:id="rId5"/>
    <p:sldId id="326" r:id="rId6"/>
    <p:sldId id="325" r:id="rId7"/>
    <p:sldId id="327" r:id="rId8"/>
    <p:sldId id="328" r:id="rId9"/>
    <p:sldId id="329" r:id="rId10"/>
    <p:sldId id="330" r:id="rId11"/>
    <p:sldId id="331" r:id="rId12"/>
    <p:sldId id="324" r:id="rId13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42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18.5.2015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18.5.2015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ir.ufanet.ru/announcement/9643" TargetMode="External"/><Relationship Id="rId2" Type="http://schemas.openxmlformats.org/officeDocument/2006/relationships/hyperlink" Target="http://i.idnes.cz/11/063/vidw/SHA3befa0_horska_draha_bmp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vahylevne.cz/fotky1255/fotos/d__vyrn_993knob_weigh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endParaRPr lang="cs-CZ" sz="3600" b="1" dirty="0" smtClean="0"/>
          </a:p>
          <a:p>
            <a:r>
              <a:rPr lang="cs-CZ" sz="3600" b="1" dirty="0" smtClean="0"/>
              <a:t>Dráha, hmotnost, čas, rychlost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ZŠ Brno, Měšťanská 21, </a:t>
            </a:r>
            <a:r>
              <a:rPr lang="cs-CZ" dirty="0" err="1" smtClean="0"/>
              <a:t>p.o</a:t>
            </a:r>
            <a:r>
              <a:rPr lang="cs-CZ" dirty="0" smtClean="0"/>
              <a:t>.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Magda </a:t>
            </a:r>
            <a:r>
              <a:rPr lang="cs-CZ" dirty="0" err="1" smtClean="0"/>
              <a:t>Kubaliková</a:t>
            </a:r>
            <a:endParaRPr lang="cs-CZ" dirty="0" smtClean="0"/>
          </a:p>
          <a:p>
            <a:pPr algn="l"/>
            <a:r>
              <a:rPr lang="cs-CZ" dirty="0" smtClean="0"/>
              <a:t>Předmět: Fyzika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Procvičování a zrekapitulování probraného učiva (dráha, hmotnost, čas a rychlost)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tablety, popřípadě s PC.</a:t>
            </a:r>
          </a:p>
          <a:p>
            <a:r>
              <a:rPr lang="cs-CZ" sz="1800" dirty="0" smtClean="0"/>
              <a:t>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První úloha „Správně přiřaď“ je na základě brainstormingu. </a:t>
            </a:r>
            <a:r>
              <a:rPr lang="cs-CZ" sz="1800" i="1" dirty="0"/>
              <a:t>S</a:t>
            </a:r>
            <a:r>
              <a:rPr lang="cs-CZ" sz="1800" i="1" dirty="0" smtClean="0"/>
              <a:t>lova (rámečky), která patří ke správnému obrázku </a:t>
            </a:r>
            <a:r>
              <a:rPr lang="cs-CZ" sz="1800" i="1" dirty="0"/>
              <a:t>se musí uchopit a </a:t>
            </a:r>
            <a:r>
              <a:rPr lang="cs-CZ" sz="1800" i="1" dirty="0" smtClean="0"/>
              <a:t>přemístit k němu. Vzniknou tak 4 sloupečky se slovy, které patří do správné kapitoly.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U úloh „Převeď“ žáci vpisují do modrého rámečku správně převedenou jednotku.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U úloh „Vypočítej“ žák 1.příklad sepíše přímo do prezentace a ostatní příklady si spočítá bokem na papír (sešitu) a do rámečku napíše pouze výsledek.</a:t>
            </a:r>
          </a:p>
          <a:p>
            <a:r>
              <a:rPr lang="cs-CZ" sz="1800" dirty="0" smtClean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Cílem této prezentace je zopakovat a ucelit si probranou látku na téma dráha, hmotnost, čas a rychlost.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175">
            <a:noFill/>
          </a:ln>
        </p:spPr>
        <p:txBody>
          <a:bodyPr/>
          <a:lstStyle/>
          <a:p>
            <a:pPr algn="l"/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 přiřaď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4752" y="3597514"/>
            <a:ext cx="1225550" cy="1304925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26985" y="3805992"/>
            <a:ext cx="1528204" cy="1019598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4648" y="3621326"/>
            <a:ext cx="762000" cy="12573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00382" y="3832699"/>
            <a:ext cx="1773020" cy="992891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2446796" y="2324368"/>
            <a:ext cx="480901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čas</a:t>
            </a:r>
            <a:endParaRPr lang="cs-CZ" dirty="0"/>
          </a:p>
        </p:txBody>
      </p:sp>
      <p:sp>
        <p:nvSpPr>
          <p:cNvPr id="1024" name="TextovéPole 1023"/>
          <p:cNvSpPr txBox="1"/>
          <p:nvPr/>
        </p:nvSpPr>
        <p:spPr>
          <a:xfrm>
            <a:off x="3611266" y="829206"/>
            <a:ext cx="261610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1025" name="TextovéPole 1024"/>
          <p:cNvSpPr txBox="1"/>
          <p:nvPr/>
        </p:nvSpPr>
        <p:spPr>
          <a:xfrm>
            <a:off x="4436143" y="794887"/>
            <a:ext cx="1071961" cy="6463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řesýpací</a:t>
            </a:r>
          </a:p>
          <a:p>
            <a:pPr algn="ctr"/>
            <a:r>
              <a:rPr lang="cs-CZ" dirty="0" smtClean="0"/>
              <a:t>hodiny</a:t>
            </a:r>
            <a:endParaRPr lang="cs-CZ" dirty="0"/>
          </a:p>
        </p:txBody>
      </p:sp>
      <p:sp>
        <p:nvSpPr>
          <p:cNvPr id="1031" name="TextovéPole 1030"/>
          <p:cNvSpPr txBox="1"/>
          <p:nvPr/>
        </p:nvSpPr>
        <p:spPr>
          <a:xfrm>
            <a:off x="1963202" y="1726762"/>
            <a:ext cx="967188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sekunda</a:t>
            </a:r>
            <a:endParaRPr lang="cs-CZ" dirty="0"/>
          </a:p>
        </p:txBody>
      </p:sp>
      <p:sp>
        <p:nvSpPr>
          <p:cNvPr id="1032" name="TextovéPole 1031"/>
          <p:cNvSpPr txBox="1"/>
          <p:nvPr/>
        </p:nvSpPr>
        <p:spPr>
          <a:xfrm>
            <a:off x="218448" y="2120730"/>
            <a:ext cx="835485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hodina</a:t>
            </a:r>
            <a:endParaRPr lang="cs-CZ" dirty="0"/>
          </a:p>
        </p:txBody>
      </p:sp>
      <p:sp>
        <p:nvSpPr>
          <p:cNvPr id="1033" name="TextovéPole 1032"/>
          <p:cNvSpPr txBox="1"/>
          <p:nvPr/>
        </p:nvSpPr>
        <p:spPr>
          <a:xfrm>
            <a:off x="7305153" y="1444250"/>
            <a:ext cx="850297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minuta</a:t>
            </a:r>
            <a:endParaRPr lang="cs-CZ" dirty="0"/>
          </a:p>
        </p:txBody>
      </p:sp>
      <p:sp>
        <p:nvSpPr>
          <p:cNvPr id="1034" name="TextovéPole 1033"/>
          <p:cNvSpPr txBox="1"/>
          <p:nvPr/>
        </p:nvSpPr>
        <p:spPr>
          <a:xfrm>
            <a:off x="1210101" y="2693700"/>
            <a:ext cx="798617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stopky</a:t>
            </a:r>
            <a:endParaRPr lang="cs-CZ" dirty="0"/>
          </a:p>
        </p:txBody>
      </p:sp>
      <p:sp>
        <p:nvSpPr>
          <p:cNvPr id="1035" name="TextovéPole 1034"/>
          <p:cNvSpPr txBox="1"/>
          <p:nvPr/>
        </p:nvSpPr>
        <p:spPr>
          <a:xfrm>
            <a:off x="5835099" y="2408885"/>
            <a:ext cx="274434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s</a:t>
            </a:r>
          </a:p>
        </p:txBody>
      </p:sp>
      <p:sp>
        <p:nvSpPr>
          <p:cNvPr id="1036" name="TextovéPole 1035"/>
          <p:cNvSpPr txBox="1"/>
          <p:nvPr/>
        </p:nvSpPr>
        <p:spPr>
          <a:xfrm>
            <a:off x="4546880" y="2509034"/>
            <a:ext cx="640303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metr</a:t>
            </a:r>
            <a:endParaRPr lang="cs-CZ" dirty="0"/>
          </a:p>
        </p:txBody>
      </p:sp>
      <p:sp>
        <p:nvSpPr>
          <p:cNvPr id="1037" name="TextovéPole 1036"/>
          <p:cNvSpPr txBox="1"/>
          <p:nvPr/>
        </p:nvSpPr>
        <p:spPr>
          <a:xfrm>
            <a:off x="7499051" y="3228182"/>
            <a:ext cx="972126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kilometr</a:t>
            </a:r>
            <a:endParaRPr lang="cs-CZ" dirty="0"/>
          </a:p>
        </p:txBody>
      </p:sp>
      <p:sp>
        <p:nvSpPr>
          <p:cNvPr id="1038" name="TextovéPole 1037"/>
          <p:cNvSpPr txBox="1"/>
          <p:nvPr/>
        </p:nvSpPr>
        <p:spPr>
          <a:xfrm>
            <a:off x="848509" y="1419622"/>
            <a:ext cx="813043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pásmo</a:t>
            </a:r>
            <a:endParaRPr lang="cs-CZ" dirty="0"/>
          </a:p>
        </p:txBody>
      </p:sp>
      <p:sp>
        <p:nvSpPr>
          <p:cNvPr id="1039" name="TextovéPole 1038"/>
          <p:cNvSpPr txBox="1"/>
          <p:nvPr/>
        </p:nvSpPr>
        <p:spPr>
          <a:xfrm>
            <a:off x="3451548" y="1558121"/>
            <a:ext cx="1206805" cy="6463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rejčovský </a:t>
            </a:r>
          </a:p>
          <a:p>
            <a:pPr algn="ctr"/>
            <a:r>
              <a:rPr lang="cs-CZ" dirty="0" smtClean="0"/>
              <a:t>metr</a:t>
            </a:r>
            <a:endParaRPr lang="cs-CZ" dirty="0"/>
          </a:p>
        </p:txBody>
      </p:sp>
      <p:sp>
        <p:nvSpPr>
          <p:cNvPr id="1040" name="TextovéPole 1039"/>
          <p:cNvSpPr txBox="1"/>
          <p:nvPr/>
        </p:nvSpPr>
        <p:spPr>
          <a:xfrm>
            <a:off x="5997329" y="957957"/>
            <a:ext cx="978153" cy="92333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dirty="0"/>
              <a:t>d</a:t>
            </a:r>
            <a:r>
              <a:rPr lang="cs-CZ" dirty="0" smtClean="0"/>
              <a:t>řevěný</a:t>
            </a:r>
          </a:p>
          <a:p>
            <a:pPr algn="ctr"/>
            <a:r>
              <a:rPr lang="cs-CZ" dirty="0" smtClean="0"/>
              <a:t>skládací </a:t>
            </a:r>
          </a:p>
          <a:p>
            <a:pPr algn="ctr"/>
            <a:r>
              <a:rPr lang="cs-CZ" dirty="0" smtClean="0"/>
              <a:t>metr</a:t>
            </a:r>
            <a:endParaRPr lang="cs-CZ" dirty="0"/>
          </a:p>
        </p:txBody>
      </p:sp>
      <p:sp>
        <p:nvSpPr>
          <p:cNvPr id="1041" name="TextovéPole 1040"/>
          <p:cNvSpPr txBox="1"/>
          <p:nvPr/>
        </p:nvSpPr>
        <p:spPr>
          <a:xfrm>
            <a:off x="6047427" y="3043516"/>
            <a:ext cx="925703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rychlost</a:t>
            </a:r>
            <a:endParaRPr lang="cs-CZ" dirty="0"/>
          </a:p>
        </p:txBody>
      </p:sp>
      <p:sp>
        <p:nvSpPr>
          <p:cNvPr id="1042" name="TextovéPole 1041"/>
          <p:cNvSpPr txBox="1"/>
          <p:nvPr/>
        </p:nvSpPr>
        <p:spPr>
          <a:xfrm>
            <a:off x="1429522" y="2083514"/>
            <a:ext cx="28886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1043" name="TextovéPole 1042"/>
          <p:cNvSpPr txBox="1"/>
          <p:nvPr/>
        </p:nvSpPr>
        <p:spPr>
          <a:xfrm>
            <a:off x="3399670" y="2509034"/>
            <a:ext cx="684803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m/h</a:t>
            </a:r>
            <a:endParaRPr lang="cs-CZ" dirty="0"/>
          </a:p>
        </p:txBody>
      </p:sp>
      <p:sp>
        <p:nvSpPr>
          <p:cNvPr id="1044" name="TextovéPole 1043"/>
          <p:cNvSpPr txBox="1"/>
          <p:nvPr/>
        </p:nvSpPr>
        <p:spPr>
          <a:xfrm>
            <a:off x="7985114" y="2408885"/>
            <a:ext cx="544123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m/s</a:t>
            </a:r>
            <a:endParaRPr lang="cs-CZ" dirty="0"/>
          </a:p>
        </p:txBody>
      </p:sp>
      <p:sp>
        <p:nvSpPr>
          <p:cNvPr id="1045" name="TextovéPole 1044"/>
          <p:cNvSpPr txBox="1"/>
          <p:nvPr/>
        </p:nvSpPr>
        <p:spPr>
          <a:xfrm>
            <a:off x="4766755" y="3251994"/>
            <a:ext cx="683264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radar</a:t>
            </a:r>
            <a:endParaRPr lang="cs-CZ" dirty="0"/>
          </a:p>
        </p:txBody>
      </p:sp>
      <p:sp>
        <p:nvSpPr>
          <p:cNvPr id="1046" name="TextovéPole 1045"/>
          <p:cNvSpPr txBox="1"/>
          <p:nvPr/>
        </p:nvSpPr>
        <p:spPr>
          <a:xfrm>
            <a:off x="3491880" y="3436660"/>
            <a:ext cx="1166473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tachometr</a:t>
            </a:r>
            <a:endParaRPr lang="cs-CZ" dirty="0"/>
          </a:p>
        </p:txBody>
      </p:sp>
      <p:sp>
        <p:nvSpPr>
          <p:cNvPr id="1047" name="TextovéPole 1046"/>
          <p:cNvSpPr txBox="1"/>
          <p:nvPr/>
        </p:nvSpPr>
        <p:spPr>
          <a:xfrm>
            <a:off x="482406" y="3122649"/>
            <a:ext cx="664028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gram</a:t>
            </a:r>
            <a:endParaRPr lang="cs-CZ" dirty="0"/>
          </a:p>
        </p:txBody>
      </p:sp>
      <p:sp>
        <p:nvSpPr>
          <p:cNvPr id="1048" name="TextovéPole 1047"/>
          <p:cNvSpPr txBox="1"/>
          <p:nvPr/>
        </p:nvSpPr>
        <p:spPr>
          <a:xfrm>
            <a:off x="6331869" y="2085720"/>
            <a:ext cx="1151021" cy="6463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uchyňské</a:t>
            </a:r>
          </a:p>
          <a:p>
            <a:pPr algn="ctr"/>
            <a:r>
              <a:rPr lang="cs-CZ" dirty="0" smtClean="0"/>
              <a:t>váhy</a:t>
            </a:r>
            <a:endParaRPr lang="cs-CZ" dirty="0"/>
          </a:p>
        </p:txBody>
      </p:sp>
      <p:sp>
        <p:nvSpPr>
          <p:cNvPr id="1049" name="TextovéPole 1048"/>
          <p:cNvSpPr txBox="1"/>
          <p:nvPr/>
        </p:nvSpPr>
        <p:spPr>
          <a:xfrm>
            <a:off x="8102165" y="933386"/>
            <a:ext cx="369012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1050" name="TextovéPole 1049"/>
          <p:cNvSpPr txBox="1"/>
          <p:nvPr/>
        </p:nvSpPr>
        <p:spPr>
          <a:xfrm>
            <a:off x="2446796" y="2937983"/>
            <a:ext cx="1097416" cy="36933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hmotnost</a:t>
            </a:r>
            <a:endParaRPr lang="cs-CZ" dirty="0"/>
          </a:p>
        </p:txBody>
      </p:sp>
      <p:sp>
        <p:nvSpPr>
          <p:cNvPr id="1051" name="TextovéPole 1050"/>
          <p:cNvSpPr txBox="1"/>
          <p:nvPr/>
        </p:nvSpPr>
        <p:spPr>
          <a:xfrm>
            <a:off x="5042695" y="1723123"/>
            <a:ext cx="814647" cy="6463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sobní</a:t>
            </a:r>
          </a:p>
          <a:p>
            <a:pPr algn="ctr"/>
            <a:r>
              <a:rPr lang="cs-CZ" dirty="0" smtClean="0"/>
              <a:t>váhy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9167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Převeď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Délka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808312"/>
          </a:xfrm>
        </p:spPr>
        <p:txBody>
          <a:bodyPr>
            <a:normAutofit fontScale="25000" lnSpcReduction="20000"/>
          </a:bodyPr>
          <a:lstStyle/>
          <a:p>
            <a:pPr marL="0" indent="0" defTabSz="1004888">
              <a:lnSpc>
                <a:spcPct val="120000"/>
              </a:lnSpc>
              <a:buNone/>
            </a:pPr>
            <a:r>
              <a:rPr lang="cs-CZ" sz="9600" dirty="0"/>
              <a:t>250 mm = 	</a:t>
            </a:r>
            <a:r>
              <a:rPr lang="cs-CZ" sz="9600" dirty="0" smtClean="0"/>
              <a:t>	   cm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9600" dirty="0" smtClean="0"/>
              <a:t>7,4 dm =		       mm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9600" dirty="0" smtClean="0"/>
              <a:t>690 dm =		       km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9600" dirty="0" smtClean="0"/>
              <a:t>0,25 km =		       m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9600" dirty="0" smtClean="0"/>
              <a:t>81 cm = 		       m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9600" dirty="0" smtClean="0"/>
              <a:t>1,3 m =		       mm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Hmotnost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6 kg = 			       </a:t>
            </a:r>
            <a:r>
              <a:rPr lang="cs-CZ" dirty="0" smtClean="0"/>
              <a:t>g</a:t>
            </a:r>
          </a:p>
          <a:p>
            <a:pPr marL="0" indent="0">
              <a:buNone/>
            </a:pPr>
            <a:r>
              <a:rPr lang="cs-CZ" dirty="0" smtClean="0"/>
              <a:t>370 mg =		dag</a:t>
            </a:r>
          </a:p>
          <a:p>
            <a:pPr marL="0" indent="0">
              <a:buNone/>
            </a:pPr>
            <a:r>
              <a:rPr lang="cs-CZ" dirty="0" smtClean="0"/>
              <a:t>0,5 q =			kg</a:t>
            </a:r>
          </a:p>
          <a:p>
            <a:pPr marL="0" indent="0">
              <a:buNone/>
            </a:pPr>
            <a:r>
              <a:rPr lang="cs-CZ" dirty="0" smtClean="0"/>
              <a:t>952 kg =		t</a:t>
            </a:r>
          </a:p>
          <a:p>
            <a:pPr marL="0" indent="0">
              <a:buNone/>
            </a:pPr>
            <a:r>
              <a:rPr lang="cs-CZ" dirty="0" smtClean="0"/>
              <a:t>10 dag = 		mg</a:t>
            </a:r>
          </a:p>
          <a:p>
            <a:pPr marL="0" indent="0">
              <a:buNone/>
            </a:pPr>
            <a:r>
              <a:rPr lang="cs-CZ" dirty="0" smtClean="0"/>
              <a:t>834 g = 		q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979712" y="1995686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79712" y="3723878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86847" y="4155926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89546" y="2415190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86847" y="2824507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86847" y="3246364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94234" y="1990406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94234" y="2455175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994234" y="2877032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99330" y="3334360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994234" y="3738774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994234" y="4155926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62570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Převeď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Čas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125 min = 	     h	         min</a:t>
            </a:r>
          </a:p>
          <a:p>
            <a:pPr marL="0" indent="0">
              <a:buNone/>
            </a:pPr>
            <a:r>
              <a:rPr lang="cs-CZ" dirty="0"/>
              <a:t>9</a:t>
            </a:r>
            <a:r>
              <a:rPr lang="cs-CZ" dirty="0" smtClean="0"/>
              <a:t>230 s = 	     h	         min</a:t>
            </a:r>
          </a:p>
          <a:p>
            <a:pPr marL="0" indent="0">
              <a:buNone/>
            </a:pPr>
            <a:r>
              <a:rPr lang="cs-CZ" dirty="0" smtClean="0"/>
              <a:t>3,75 h = 	     min</a:t>
            </a:r>
          </a:p>
          <a:p>
            <a:pPr marL="0" indent="0">
              <a:buNone/>
            </a:pPr>
            <a:r>
              <a:rPr lang="cs-CZ" dirty="0" smtClean="0"/>
              <a:t>4,8 min = 	     s</a:t>
            </a:r>
          </a:p>
          <a:p>
            <a:pPr marL="0" indent="0">
              <a:buNone/>
            </a:pPr>
            <a:r>
              <a:rPr lang="cs-CZ" dirty="0" smtClean="0"/>
              <a:t>975 s = 	     min	          s</a:t>
            </a:r>
          </a:p>
          <a:p>
            <a:pPr marL="0" indent="0">
              <a:buNone/>
            </a:pPr>
            <a:r>
              <a:rPr lang="cs-CZ" dirty="0" smtClean="0"/>
              <a:t>61,2 min = 	     min            s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Rychlost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2,5 m/s = 		     km/h</a:t>
            </a:r>
          </a:p>
          <a:p>
            <a:pPr marL="0" indent="0">
              <a:buNone/>
            </a:pPr>
            <a:r>
              <a:rPr lang="cs-CZ" dirty="0" smtClean="0"/>
              <a:t>94 km/h =		        m/s</a:t>
            </a:r>
          </a:p>
          <a:p>
            <a:pPr marL="0" indent="0">
              <a:buNone/>
            </a:pPr>
            <a:r>
              <a:rPr lang="cs-CZ" dirty="0" smtClean="0"/>
              <a:t>73,5 m/s =		     km/h</a:t>
            </a:r>
          </a:p>
          <a:p>
            <a:pPr marL="0" indent="0">
              <a:buNone/>
            </a:pPr>
            <a:r>
              <a:rPr lang="cs-CZ" dirty="0" smtClean="0"/>
              <a:t>240 km/h =		        m/s</a:t>
            </a:r>
          </a:p>
          <a:p>
            <a:pPr marL="0" indent="0">
              <a:buNone/>
            </a:pPr>
            <a:r>
              <a:rPr lang="cs-CZ" dirty="0" smtClean="0"/>
              <a:t>86 m/s =		     km/h</a:t>
            </a:r>
          </a:p>
          <a:p>
            <a:pPr marL="0" indent="0">
              <a:buNone/>
            </a:pPr>
            <a:r>
              <a:rPr lang="cs-CZ" dirty="0" smtClean="0"/>
              <a:t>31 km/h =		        m/s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979712" y="2417629"/>
            <a:ext cx="57606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79712" y="1995686"/>
            <a:ext cx="57606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131840" y="1995686"/>
            <a:ext cx="57606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131840" y="2417629"/>
            <a:ext cx="57606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79712" y="3723878"/>
            <a:ext cx="57606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347864" y="4155926"/>
            <a:ext cx="57606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96480" y="4155926"/>
            <a:ext cx="57606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23742" y="3723878"/>
            <a:ext cx="57606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94888" y="2826571"/>
            <a:ext cx="74571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894888" y="3273688"/>
            <a:ext cx="741280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184264" y="1972803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197905" y="2420427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228184" y="2866428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206329" y="4155926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216730" y="3723878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228184" y="3286371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41995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Letadlo letělo rychlostí 700 km/h a uletělo 8600 km. Jak dlouho trval let?</a:t>
            </a:r>
          </a:p>
          <a:p>
            <a:pPr marL="0" indent="0">
              <a:buNone/>
            </a:pPr>
            <a:r>
              <a:rPr lang="cs-CZ" sz="2000" i="1" dirty="0" smtClean="0"/>
              <a:t>Zápis:			Výpočet: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000" i="1" dirty="0"/>
              <a:t>s</a:t>
            </a:r>
            <a:r>
              <a:rPr lang="cs-CZ" sz="2000" i="1" dirty="0" smtClean="0"/>
              <a:t> =			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000" i="1" dirty="0" smtClean="0"/>
              <a:t>t =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2000" i="1" dirty="0" smtClean="0"/>
              <a:t>v =</a:t>
            </a:r>
          </a:p>
          <a:p>
            <a:pPr marL="0" indent="0">
              <a:buNone/>
            </a:pPr>
            <a:endParaRPr lang="cs-CZ" sz="20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962639" y="2859782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3341536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3877186"/>
            <a:ext cx="13681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75856" y="2859782"/>
            <a:ext cx="2592288" cy="138673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8019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Vypočítej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Anička běžela 8 minut a uběhla dva kilometry. Jakou běžela rychlostí?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Auto jelo dvě hodiny a jelo průměrnou rychlostí 105 km/h. Jak daleko dojelo?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656253" y="2283718"/>
            <a:ext cx="1419803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91325" y="3579862"/>
            <a:ext cx="1336859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879191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>
            <a:normAutofit/>
          </a:bodyPr>
          <a:lstStyle/>
          <a:p>
            <a:r>
              <a:rPr lang="cs-CZ" dirty="0">
                <a:hlinkClick r:id="rId2"/>
              </a:rPr>
              <a:t>http://upload.wikimedia.org/wikipedia/commons/thumb/a/a8/Flickr_cc_runner_wisconsin_u.jpg/220px-Flickr_cc_runner_wisconsin_u.jpg</a:t>
            </a:r>
            <a:endParaRPr lang="cs-CZ" dirty="0" smtClean="0">
              <a:hlinkClick r:id="rId2"/>
            </a:endParaRPr>
          </a:p>
          <a:p>
            <a:r>
              <a:rPr lang="cs-CZ" smtClean="0">
                <a:hlinkClick r:id="rId3"/>
              </a:rPr>
              <a:t>http</a:t>
            </a:r>
            <a:r>
              <a:rPr lang="cs-CZ" smtClean="0">
                <a:hlinkClick r:id="rId3"/>
              </a:rPr>
              <a:t>://</a:t>
            </a:r>
            <a:r>
              <a:rPr lang="cs-CZ" smtClean="0">
                <a:hlinkClick r:id="rId3"/>
              </a:rPr>
              <a:t>mir.ufanet.ru/announcement/9643</a:t>
            </a:r>
            <a:endParaRPr lang="cs-CZ" smtClean="0"/>
          </a:p>
          <a:p>
            <a:r>
              <a:rPr lang="cs-CZ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://www.vahylevne.cz/fotky1255/fotos/d__</a:t>
            </a:r>
            <a:r>
              <a:rPr lang="cs-CZ" dirty="0" smtClean="0">
                <a:hlinkClick r:id="rId4"/>
              </a:rPr>
              <a:t>vyrn_993knob_weight.jpg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openxmlformats.org/package/2006/metadata/core-properties"/>
    <ds:schemaRef ds:uri="d19d6491-b662-4d98-996c-1e38fe9d0183"/>
    <ds:schemaRef ds:uri="http://purl.org/dc/elements/1.1/"/>
    <ds:schemaRef ds:uri="http://purl.org/dc/dcmitype/"/>
    <ds:schemaRef ds:uri="http://purl.org/dc/terms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</TotalTime>
  <Words>294</Words>
  <Application>Microsoft Office PowerPoint</Application>
  <PresentationFormat>Předvádění na obrazovce (16:9)</PresentationFormat>
  <Paragraphs>105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boxed_powerpoint_16x9_2012-08</vt:lpstr>
      <vt:lpstr>  Dotkněte se inovací CZ.1.07/1.3.00/51.0024  </vt:lpstr>
      <vt:lpstr>Snímek 2</vt:lpstr>
      <vt:lpstr>Metodický pokyn</vt:lpstr>
      <vt:lpstr>Správně přiřaď</vt:lpstr>
      <vt:lpstr>Převeď</vt:lpstr>
      <vt:lpstr>Převeď</vt:lpstr>
      <vt:lpstr>Vypočítej</vt:lpstr>
      <vt:lpstr>Vypočítej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37</cp:revision>
  <dcterms:created xsi:type="dcterms:W3CDTF">2014-10-07T08:27:59Z</dcterms:created>
  <dcterms:modified xsi:type="dcterms:W3CDTF">2015-05-18T15:29:34Z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