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9"/>
  </p:notesMasterIdLst>
  <p:handoutMasterIdLst>
    <p:handoutMasterId r:id="rId10"/>
  </p:handout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Střední styl 2 – zvýraznění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Střední styl 2 – zvýraznění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344D84-9AFB-497E-A393-DC336BA19D2E}" styleName="Střední styl 3 – zvýraznění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8" autoAdjust="0"/>
  </p:normalViewPr>
  <p:slideViewPr>
    <p:cSldViewPr>
      <p:cViewPr>
        <p:scale>
          <a:sx n="100" d="100"/>
          <a:sy n="100" d="100"/>
        </p:scale>
        <p:origin x="-294" y="-1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9BC77F4-B6CA-4778-9669-7E19933523B1}" type="datetimeFigureOut">
              <a:rPr lang="cs-CZ" smtClean="0"/>
              <a:t>18.5.2015</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B604915-3AB3-417D-A2CC-17075D639BE7}" type="slidenum">
              <a:rPr lang="cs-CZ" smtClean="0"/>
              <a:t>‹#›</a:t>
            </a:fld>
            <a:endParaRPr lang="cs-CZ"/>
          </a:p>
        </p:txBody>
      </p:sp>
    </p:spTree>
    <p:extLst>
      <p:ext uri="{BB962C8B-B14F-4D97-AF65-F5344CB8AC3E}">
        <p14:creationId xmlns:p14="http://schemas.microsoft.com/office/powerpoint/2010/main" val="3941685745"/>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56EDBFC-D281-4EAE-8605-3B1287E74ED2}" type="datetimeFigureOut">
              <a:rPr lang="cs-CZ" smtClean="0"/>
              <a:t>18.5.2015</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F2E536-B100-4F77-BD08-FBFD9E6A90ED}" type="slidenum">
              <a:rPr lang="cs-CZ" smtClean="0"/>
              <a:t>‹#›</a:t>
            </a:fld>
            <a:endParaRPr lang="cs-CZ"/>
          </a:p>
        </p:txBody>
      </p:sp>
    </p:spTree>
    <p:extLst>
      <p:ext uri="{BB962C8B-B14F-4D97-AF65-F5344CB8AC3E}">
        <p14:creationId xmlns:p14="http://schemas.microsoft.com/office/powerpoint/2010/main" val="1494510201"/>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6F2E536-B100-4F77-BD08-FBFD9E6A90ED}" type="slidenum">
              <a:rPr lang="cs-CZ" smtClean="0"/>
              <a:t>7</a:t>
            </a:fld>
            <a:endParaRPr lang="cs-CZ"/>
          </a:p>
        </p:txBody>
      </p:sp>
      <p:sp>
        <p:nvSpPr>
          <p:cNvPr id="5" name="Zástupný symbol pro záhlaví 4"/>
          <p:cNvSpPr>
            <a:spLocks noGrp="1"/>
          </p:cNvSpPr>
          <p:nvPr>
            <p:ph type="hdr" sz="quarter" idx="11"/>
          </p:nvPr>
        </p:nvSpPr>
        <p:spPr/>
        <p:txBody>
          <a:bodyPr/>
          <a:lstStyle/>
          <a:p>
            <a:endParaRPr lang="cs-CZ"/>
          </a:p>
        </p:txBody>
      </p:sp>
    </p:spTree>
    <p:extLst>
      <p:ext uri="{BB962C8B-B14F-4D97-AF65-F5344CB8AC3E}">
        <p14:creationId xmlns:p14="http://schemas.microsoft.com/office/powerpoint/2010/main" val="2148203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6"/>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6" name="Zástupný symbol pro číslo snímku 5"/>
          <p:cNvSpPr>
            <a:spLocks noGrp="1"/>
          </p:cNvSpPr>
          <p:nvPr>
            <p:ph type="sldNum" sz="quarter" idx="12"/>
          </p:nvPr>
        </p:nvSpPr>
        <p:spPr/>
        <p:txBody>
          <a:bodyPr/>
          <a:lstStyle/>
          <a:p>
            <a:fld id="{ECA4442E-3391-4E02-8818-7112D4EA1768}" type="slidenum">
              <a:rPr lang="cs-CZ" smtClean="0"/>
              <a:t>‹#›</a:t>
            </a:fld>
            <a:endParaRPr lang="cs-CZ"/>
          </a:p>
        </p:txBody>
      </p:sp>
      <p:sp>
        <p:nvSpPr>
          <p:cNvPr id="8" name="Zástupný symbol pro text 7"/>
          <p:cNvSpPr>
            <a:spLocks noGrp="1"/>
          </p:cNvSpPr>
          <p:nvPr>
            <p:ph type="body" sz="quarter" idx="13" hasCustomPrompt="1"/>
          </p:nvPr>
        </p:nvSpPr>
        <p:spPr>
          <a:xfrm>
            <a:off x="4572000" y="260648"/>
            <a:ext cx="4104456" cy="384043"/>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val="4066410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číslo snímku 5"/>
          <p:cNvSpPr>
            <a:spLocks noGrp="1"/>
          </p:cNvSpPr>
          <p:nvPr>
            <p:ph type="sldNum" sz="quarter" idx="12"/>
          </p:nvPr>
        </p:nvSpPr>
        <p:spPr/>
        <p:txBody>
          <a:bodyPr/>
          <a:lstStyle/>
          <a:p>
            <a:fld id="{ECA4442E-3391-4E02-8818-7112D4EA1768}" type="slidenum">
              <a:rPr lang="cs-CZ" smtClean="0"/>
              <a:t>‹#›</a:t>
            </a:fld>
            <a:endParaRPr lang="cs-CZ"/>
          </a:p>
        </p:txBody>
      </p:sp>
      <p:sp>
        <p:nvSpPr>
          <p:cNvPr id="8" name="Zástupný symbol pro text 7"/>
          <p:cNvSpPr>
            <a:spLocks noGrp="1"/>
          </p:cNvSpPr>
          <p:nvPr>
            <p:ph type="body" sz="quarter" idx="13" hasCustomPrompt="1"/>
          </p:nvPr>
        </p:nvSpPr>
        <p:spPr>
          <a:xfrm>
            <a:off x="4572000" y="260648"/>
            <a:ext cx="4104456" cy="384043"/>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val="1274105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1"/>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6" name="Zástupný symbol pro číslo snímku 5"/>
          <p:cNvSpPr>
            <a:spLocks noGrp="1"/>
          </p:cNvSpPr>
          <p:nvPr>
            <p:ph type="sldNum" sz="quarter" idx="12"/>
          </p:nvPr>
        </p:nvSpPr>
        <p:spPr/>
        <p:txBody>
          <a:bodyPr/>
          <a:lstStyle/>
          <a:p>
            <a:fld id="{ECA4442E-3391-4E02-8818-7112D4EA1768}" type="slidenum">
              <a:rPr lang="cs-CZ" smtClean="0"/>
              <a:t>‹#›</a:t>
            </a:fld>
            <a:endParaRPr lang="cs-CZ"/>
          </a:p>
        </p:txBody>
      </p:sp>
      <p:sp>
        <p:nvSpPr>
          <p:cNvPr id="7" name="Zástupný symbol pro text 7"/>
          <p:cNvSpPr>
            <a:spLocks noGrp="1"/>
          </p:cNvSpPr>
          <p:nvPr>
            <p:ph type="body" sz="quarter" idx="13" hasCustomPrompt="1"/>
          </p:nvPr>
        </p:nvSpPr>
        <p:spPr>
          <a:xfrm>
            <a:off x="4572000" y="260648"/>
            <a:ext cx="4104456" cy="384043"/>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val="866745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796818"/>
            <a:ext cx="4038600" cy="432934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obsah 3"/>
          <p:cNvSpPr>
            <a:spLocks noGrp="1"/>
          </p:cNvSpPr>
          <p:nvPr>
            <p:ph sz="half" idx="2"/>
          </p:nvPr>
        </p:nvSpPr>
        <p:spPr>
          <a:xfrm>
            <a:off x="4648200" y="1796818"/>
            <a:ext cx="4038600" cy="432934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7" name="Zástupný symbol pro číslo snímku 6"/>
          <p:cNvSpPr>
            <a:spLocks noGrp="1"/>
          </p:cNvSpPr>
          <p:nvPr>
            <p:ph type="sldNum" sz="quarter" idx="12"/>
          </p:nvPr>
        </p:nvSpPr>
        <p:spPr/>
        <p:txBody>
          <a:bodyPr/>
          <a:lstStyle/>
          <a:p>
            <a:fld id="{ECA4442E-3391-4E02-8818-7112D4EA1768}" type="slidenum">
              <a:rPr lang="cs-CZ" smtClean="0"/>
              <a:t>‹#›</a:t>
            </a:fld>
            <a:endParaRPr lang="cs-CZ"/>
          </a:p>
        </p:txBody>
      </p:sp>
      <p:sp>
        <p:nvSpPr>
          <p:cNvPr id="8" name="Zástupný symbol pro text 7"/>
          <p:cNvSpPr>
            <a:spLocks noGrp="1"/>
          </p:cNvSpPr>
          <p:nvPr>
            <p:ph type="body" sz="quarter" idx="13" hasCustomPrompt="1"/>
          </p:nvPr>
        </p:nvSpPr>
        <p:spPr>
          <a:xfrm>
            <a:off x="4572000" y="260648"/>
            <a:ext cx="4104456" cy="384043"/>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val="3757770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796819"/>
            <a:ext cx="4040188" cy="768085"/>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564904"/>
            <a:ext cx="4040188" cy="3561259"/>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text 4"/>
          <p:cNvSpPr>
            <a:spLocks noGrp="1"/>
          </p:cNvSpPr>
          <p:nvPr>
            <p:ph type="body" sz="quarter" idx="3"/>
          </p:nvPr>
        </p:nvSpPr>
        <p:spPr>
          <a:xfrm>
            <a:off x="4645027" y="1796819"/>
            <a:ext cx="4041775" cy="768085"/>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7" y="2564904"/>
            <a:ext cx="4041775" cy="3561259"/>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9" name="Zástupný symbol pro číslo snímku 8"/>
          <p:cNvSpPr>
            <a:spLocks noGrp="1"/>
          </p:cNvSpPr>
          <p:nvPr>
            <p:ph type="sldNum" sz="quarter" idx="12"/>
          </p:nvPr>
        </p:nvSpPr>
        <p:spPr/>
        <p:txBody>
          <a:bodyPr/>
          <a:lstStyle/>
          <a:p>
            <a:fld id="{ECA4442E-3391-4E02-8818-7112D4EA1768}" type="slidenum">
              <a:rPr lang="cs-CZ" smtClean="0"/>
              <a:t>‹#›</a:t>
            </a:fld>
            <a:endParaRPr lang="cs-CZ"/>
          </a:p>
        </p:txBody>
      </p:sp>
      <p:sp>
        <p:nvSpPr>
          <p:cNvPr id="10" name="Zástupný symbol pro text 7"/>
          <p:cNvSpPr>
            <a:spLocks noGrp="1"/>
          </p:cNvSpPr>
          <p:nvPr>
            <p:ph type="body" sz="quarter" idx="13" hasCustomPrompt="1"/>
          </p:nvPr>
        </p:nvSpPr>
        <p:spPr>
          <a:xfrm>
            <a:off x="4572000" y="260648"/>
            <a:ext cx="4104456" cy="384043"/>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val="1938590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5" name="Zástupný symbol pro číslo snímku 4"/>
          <p:cNvSpPr>
            <a:spLocks noGrp="1"/>
          </p:cNvSpPr>
          <p:nvPr>
            <p:ph type="sldNum" sz="quarter" idx="12"/>
          </p:nvPr>
        </p:nvSpPr>
        <p:spPr/>
        <p:txBody>
          <a:bodyPr/>
          <a:lstStyle/>
          <a:p>
            <a:fld id="{ECA4442E-3391-4E02-8818-7112D4EA1768}" type="slidenum">
              <a:rPr lang="cs-CZ" smtClean="0"/>
              <a:t>‹#›</a:t>
            </a:fld>
            <a:endParaRPr lang="cs-CZ"/>
          </a:p>
        </p:txBody>
      </p:sp>
      <p:sp>
        <p:nvSpPr>
          <p:cNvPr id="6" name="Zástupný symbol pro text 7"/>
          <p:cNvSpPr>
            <a:spLocks noGrp="1"/>
          </p:cNvSpPr>
          <p:nvPr>
            <p:ph type="body" sz="quarter" idx="13" hasCustomPrompt="1"/>
          </p:nvPr>
        </p:nvSpPr>
        <p:spPr>
          <a:xfrm>
            <a:off x="4572000" y="260648"/>
            <a:ext cx="4104456" cy="384043"/>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val="3671251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Prázdný">
    <p:spTree>
      <p:nvGrpSpPr>
        <p:cNvPr id="1" name=""/>
        <p:cNvGrpSpPr/>
        <p:nvPr/>
      </p:nvGrpSpPr>
      <p:grpSpPr>
        <a:xfrm>
          <a:off x="0" y="0"/>
          <a:ext cx="0" cy="0"/>
          <a:chOff x="0" y="0"/>
          <a:chExt cx="0" cy="0"/>
        </a:xfrm>
      </p:grpSpPr>
      <p:sp>
        <p:nvSpPr>
          <p:cNvPr id="4" name="Zástupný symbol pro číslo snímku 3"/>
          <p:cNvSpPr>
            <a:spLocks noGrp="1"/>
          </p:cNvSpPr>
          <p:nvPr>
            <p:ph type="sldNum" sz="quarter" idx="12"/>
          </p:nvPr>
        </p:nvSpPr>
        <p:spPr/>
        <p:txBody>
          <a:bodyPr/>
          <a:lstStyle/>
          <a:p>
            <a:fld id="{ECA4442E-3391-4E02-8818-7112D4EA1768}" type="slidenum">
              <a:rPr lang="cs-CZ" smtClean="0"/>
              <a:t>‹#›</a:t>
            </a:fld>
            <a:endParaRPr lang="cs-CZ"/>
          </a:p>
        </p:txBody>
      </p:sp>
      <p:sp>
        <p:nvSpPr>
          <p:cNvPr id="5" name="Zástupný symbol pro text 7"/>
          <p:cNvSpPr>
            <a:spLocks noGrp="1"/>
          </p:cNvSpPr>
          <p:nvPr>
            <p:ph type="body" sz="quarter" idx="13" hasCustomPrompt="1"/>
          </p:nvPr>
        </p:nvSpPr>
        <p:spPr>
          <a:xfrm>
            <a:off x="4572000" y="260648"/>
            <a:ext cx="4104456" cy="384043"/>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val="3967685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2" y="1124744"/>
            <a:ext cx="3008313" cy="768085"/>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1124743"/>
            <a:ext cx="5111750" cy="50014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2" y="1892829"/>
            <a:ext cx="3008313" cy="423333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7" name="Zástupný symbol pro číslo snímku 6"/>
          <p:cNvSpPr>
            <a:spLocks noGrp="1"/>
          </p:cNvSpPr>
          <p:nvPr>
            <p:ph type="sldNum" sz="quarter" idx="12"/>
          </p:nvPr>
        </p:nvSpPr>
        <p:spPr/>
        <p:txBody>
          <a:bodyPr/>
          <a:lstStyle/>
          <a:p>
            <a:fld id="{ECA4442E-3391-4E02-8818-7112D4EA1768}" type="slidenum">
              <a:rPr lang="cs-CZ" smtClean="0"/>
              <a:t>‹#›</a:t>
            </a:fld>
            <a:endParaRPr lang="cs-CZ"/>
          </a:p>
        </p:txBody>
      </p:sp>
      <p:sp>
        <p:nvSpPr>
          <p:cNvPr id="8" name="Zástupný symbol pro text 7"/>
          <p:cNvSpPr>
            <a:spLocks noGrp="1"/>
          </p:cNvSpPr>
          <p:nvPr>
            <p:ph type="body" sz="quarter" idx="13" hasCustomPrompt="1"/>
          </p:nvPr>
        </p:nvSpPr>
        <p:spPr>
          <a:xfrm>
            <a:off x="4572000" y="260648"/>
            <a:ext cx="4104456" cy="384043"/>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val="3814631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9"/>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1124745"/>
            <a:ext cx="5486400" cy="360283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cs-CZ"/>
          </a:p>
        </p:txBody>
      </p:sp>
      <p:sp>
        <p:nvSpPr>
          <p:cNvPr id="4" name="Zástupný symbol pro text 3"/>
          <p:cNvSpPr>
            <a:spLocks noGrp="1"/>
          </p:cNvSpPr>
          <p:nvPr>
            <p:ph type="body" sz="half" idx="2"/>
          </p:nvPr>
        </p:nvSpPr>
        <p:spPr>
          <a:xfrm>
            <a:off x="1792288" y="5367338"/>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7" name="Zástupný symbol pro číslo snímku 6"/>
          <p:cNvSpPr>
            <a:spLocks noGrp="1"/>
          </p:cNvSpPr>
          <p:nvPr>
            <p:ph type="sldNum" sz="quarter" idx="12"/>
          </p:nvPr>
        </p:nvSpPr>
        <p:spPr/>
        <p:txBody>
          <a:bodyPr/>
          <a:lstStyle/>
          <a:p>
            <a:fld id="{ECA4442E-3391-4E02-8818-7112D4EA1768}" type="slidenum">
              <a:rPr lang="cs-CZ" smtClean="0"/>
              <a:t>‹#›</a:t>
            </a:fld>
            <a:endParaRPr lang="cs-CZ"/>
          </a:p>
        </p:txBody>
      </p:sp>
      <p:sp>
        <p:nvSpPr>
          <p:cNvPr id="8" name="Zástupný symbol pro text 7"/>
          <p:cNvSpPr>
            <a:spLocks noGrp="1"/>
          </p:cNvSpPr>
          <p:nvPr>
            <p:ph type="body" sz="quarter" idx="13" hasCustomPrompt="1"/>
          </p:nvPr>
        </p:nvSpPr>
        <p:spPr>
          <a:xfrm>
            <a:off x="4572000" y="260648"/>
            <a:ext cx="4104456" cy="384043"/>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val="3752470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číslo snímku 5"/>
          <p:cNvSpPr>
            <a:spLocks noGrp="1"/>
          </p:cNvSpPr>
          <p:nvPr>
            <p:ph type="sldNum" sz="quarter" idx="12"/>
          </p:nvPr>
        </p:nvSpPr>
        <p:spPr/>
        <p:txBody>
          <a:bodyPr/>
          <a:lstStyle/>
          <a:p>
            <a:fld id="{ECA4442E-3391-4E02-8818-7112D4EA1768}" type="slidenum">
              <a:rPr lang="cs-CZ" smtClean="0"/>
              <a:t>‹#›</a:t>
            </a:fld>
            <a:endParaRPr lang="cs-CZ"/>
          </a:p>
        </p:txBody>
      </p:sp>
      <p:sp>
        <p:nvSpPr>
          <p:cNvPr id="7" name="Zástupný symbol pro text 7"/>
          <p:cNvSpPr>
            <a:spLocks noGrp="1"/>
          </p:cNvSpPr>
          <p:nvPr>
            <p:ph type="body" sz="quarter" idx="13" hasCustomPrompt="1"/>
          </p:nvPr>
        </p:nvSpPr>
        <p:spPr>
          <a:xfrm>
            <a:off x="4572000" y="260648"/>
            <a:ext cx="4104456" cy="384043"/>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val="1653088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1124743"/>
            <a:ext cx="2057400" cy="5001420"/>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1124743"/>
            <a:ext cx="6019800" cy="50014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číslo snímku 5"/>
          <p:cNvSpPr>
            <a:spLocks noGrp="1"/>
          </p:cNvSpPr>
          <p:nvPr>
            <p:ph type="sldNum" sz="quarter" idx="12"/>
          </p:nvPr>
        </p:nvSpPr>
        <p:spPr/>
        <p:txBody>
          <a:bodyPr/>
          <a:lstStyle/>
          <a:p>
            <a:fld id="{ECA4442E-3391-4E02-8818-7112D4EA1768}" type="slidenum">
              <a:rPr lang="cs-CZ" smtClean="0"/>
              <a:t>‹#›</a:t>
            </a:fld>
            <a:endParaRPr lang="cs-CZ"/>
          </a:p>
        </p:txBody>
      </p:sp>
      <p:sp>
        <p:nvSpPr>
          <p:cNvPr id="7" name="Zástupný symbol pro text 7"/>
          <p:cNvSpPr>
            <a:spLocks noGrp="1"/>
          </p:cNvSpPr>
          <p:nvPr>
            <p:ph type="body" sz="quarter" idx="13" hasCustomPrompt="1"/>
          </p:nvPr>
        </p:nvSpPr>
        <p:spPr>
          <a:xfrm>
            <a:off x="4572000" y="260648"/>
            <a:ext cx="4104456" cy="384043"/>
          </a:xfrm>
        </p:spPr>
        <p:txBody>
          <a:bodyPr>
            <a:normAutofit/>
          </a:bodyPr>
          <a:lstStyle>
            <a:lvl1pPr marL="0" indent="0" algn="ctr">
              <a:buNone/>
              <a:defRPr sz="1600"/>
            </a:lvl1pPr>
          </a:lstStyle>
          <a:p>
            <a:pPr lvl="0"/>
            <a:r>
              <a:rPr lang="cs-CZ" dirty="0" smtClean="0"/>
              <a:t>Kliknutím lze upravit styl.</a:t>
            </a:r>
            <a:endParaRPr lang="cs-CZ" dirty="0"/>
          </a:p>
        </p:txBody>
      </p:sp>
    </p:spTree>
    <p:extLst>
      <p:ext uri="{BB962C8B-B14F-4D97-AF65-F5344CB8AC3E}">
        <p14:creationId xmlns:p14="http://schemas.microsoft.com/office/powerpoint/2010/main" val="2319095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1143000" y="1122363"/>
            <a:ext cx="6858000" cy="2387600"/>
          </a:xfrm>
        </p:spPr>
        <p:txBody>
          <a:bodyPr anchor="b"/>
          <a:lstStyle>
            <a:lvl1pPr algn="ctr">
              <a:defRPr sz="4500"/>
            </a:lvl1pPr>
          </a:lstStyle>
          <a:p>
            <a:r>
              <a:rPr lang="cs-CZ" smtClean="0"/>
              <a:t>Kliknutím lze upravit styl.</a:t>
            </a:r>
            <a:endParaRPr lang="cs-CZ"/>
          </a:p>
        </p:txBody>
      </p:sp>
      <p:sp>
        <p:nvSpPr>
          <p:cNvPr id="3" name="Podnadpis 2"/>
          <p:cNvSpPr>
            <a:spLocks noGrp="1"/>
          </p:cNvSpPr>
          <p:nvPr>
            <p:ph type="subTitle" idx="1"/>
          </p:nvPr>
        </p:nvSpPr>
        <p:spPr>
          <a:xfrm>
            <a:off x="1143000" y="3602037"/>
            <a:ext cx="6858000" cy="1655763"/>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cs-CZ" smtClean="0"/>
              <a:t>Kliknutím lze upravit styl předlohy.</a:t>
            </a:r>
            <a:endParaRPr lang="cs-CZ"/>
          </a:p>
        </p:txBody>
      </p:sp>
      <p:sp>
        <p:nvSpPr>
          <p:cNvPr id="4" name="Zástupný symbol pro datum 3"/>
          <p:cNvSpPr>
            <a:spLocks noGrp="1"/>
          </p:cNvSpPr>
          <p:nvPr>
            <p:ph type="dt" sz="half" idx="10"/>
          </p:nvPr>
        </p:nvSpPr>
        <p:spPr>
          <a:xfrm>
            <a:off x="628650" y="6356351"/>
            <a:ext cx="2057400" cy="365125"/>
          </a:xfrm>
          <a:prstGeom prst="rect">
            <a:avLst/>
          </a:prstGeom>
        </p:spPr>
        <p:txBody>
          <a:bodyPr/>
          <a:lstStyle/>
          <a:p>
            <a:fld id="{81518514-298C-49EC-95C6-A035B12665CF}" type="datetimeFigureOut">
              <a:rPr lang="cs-CZ" smtClean="0"/>
              <a:t>18.5.2015</a:t>
            </a:fld>
            <a:endParaRPr lang="cs-CZ"/>
          </a:p>
        </p:txBody>
      </p:sp>
      <p:sp>
        <p:nvSpPr>
          <p:cNvPr id="5" name="Zástupný symbol pro zápatí 4"/>
          <p:cNvSpPr>
            <a:spLocks noGrp="1"/>
          </p:cNvSpPr>
          <p:nvPr>
            <p:ph type="ftr" sz="quarter" idx="11"/>
          </p:nvPr>
        </p:nvSpPr>
        <p:spPr>
          <a:xfrm>
            <a:off x="3028950" y="6356351"/>
            <a:ext cx="3086100" cy="365125"/>
          </a:xfrm>
          <a:prstGeom prst="rect">
            <a:avLst/>
          </a:prstGeom>
        </p:spPr>
        <p:txBody>
          <a:bodyPr/>
          <a:lstStyle/>
          <a:p>
            <a:endParaRPr lang="cs-CZ"/>
          </a:p>
        </p:txBody>
      </p:sp>
      <p:sp>
        <p:nvSpPr>
          <p:cNvPr id="6" name="Zástupný symbol pro číslo snímku 5"/>
          <p:cNvSpPr>
            <a:spLocks noGrp="1"/>
          </p:cNvSpPr>
          <p:nvPr>
            <p:ph type="sldNum" sz="quarter" idx="12"/>
          </p:nvPr>
        </p:nvSpPr>
        <p:spPr/>
        <p:txBody>
          <a:bodyPr/>
          <a:lstStyle/>
          <a:p>
            <a:fld id="{ECA4442E-3391-4E02-8818-7112D4EA1768}" type="slidenum">
              <a:rPr lang="cs-CZ" smtClean="0"/>
              <a:t>‹#›</a:t>
            </a:fld>
            <a:endParaRPr lang="cs-CZ"/>
          </a:p>
        </p:txBody>
      </p:sp>
    </p:spTree>
    <p:extLst>
      <p:ext uri="{BB962C8B-B14F-4D97-AF65-F5344CB8AC3E}">
        <p14:creationId xmlns:p14="http://schemas.microsoft.com/office/powerpoint/2010/main" val="580019849"/>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a:xfrm>
            <a:off x="457200" y="6356350"/>
            <a:ext cx="2133600" cy="365125"/>
          </a:xfrm>
          <a:prstGeom prst="rect">
            <a:avLst/>
          </a:prstGeom>
        </p:spPr>
        <p:txBody>
          <a:bodyPr/>
          <a:lstStyle/>
          <a:p>
            <a:fld id="{81518514-298C-49EC-95C6-A035B12665CF}" type="datetimeFigureOut">
              <a:rPr lang="cs-CZ" smtClean="0"/>
              <a:t>18.5.2015</a:t>
            </a:fld>
            <a:endParaRPr lang="cs-CZ"/>
          </a:p>
        </p:txBody>
      </p:sp>
      <p:sp>
        <p:nvSpPr>
          <p:cNvPr id="5" name="Zástupný symbol pro zápatí 4"/>
          <p:cNvSpPr>
            <a:spLocks noGrp="1"/>
          </p:cNvSpPr>
          <p:nvPr>
            <p:ph type="ftr" sz="quarter" idx="11"/>
          </p:nvPr>
        </p:nvSpPr>
        <p:spPr>
          <a:xfrm>
            <a:off x="3124200" y="6356350"/>
            <a:ext cx="2895600" cy="365125"/>
          </a:xfrm>
          <a:prstGeom prst="rect">
            <a:avLst/>
          </a:prstGeom>
        </p:spPr>
        <p:txBody>
          <a:bodyPr/>
          <a:lstStyle/>
          <a:p>
            <a:endParaRPr lang="cs-CZ"/>
          </a:p>
        </p:txBody>
      </p:sp>
      <p:sp>
        <p:nvSpPr>
          <p:cNvPr id="6" name="Zástupný symbol pro číslo snímku 5"/>
          <p:cNvSpPr>
            <a:spLocks noGrp="1"/>
          </p:cNvSpPr>
          <p:nvPr>
            <p:ph type="sldNum" sz="quarter" idx="12"/>
          </p:nvPr>
        </p:nvSpPr>
        <p:spPr/>
        <p:txBody>
          <a:bodyPr/>
          <a:lstStyle/>
          <a:p>
            <a:fld id="{ECA4442E-3391-4E02-8818-7112D4EA1768}" type="slidenum">
              <a:rPr lang="cs-CZ" smtClean="0"/>
              <a:t>‹#›</a:t>
            </a:fld>
            <a:endParaRPr lang="cs-CZ"/>
          </a:p>
        </p:txBody>
      </p:sp>
    </p:spTree>
    <p:extLst>
      <p:ext uri="{BB962C8B-B14F-4D97-AF65-F5344CB8AC3E}">
        <p14:creationId xmlns:p14="http://schemas.microsoft.com/office/powerpoint/2010/main" val="5220382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1_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a:xfrm>
            <a:off x="457200" y="6356350"/>
            <a:ext cx="2133600" cy="365125"/>
          </a:xfrm>
          <a:prstGeom prst="rect">
            <a:avLst/>
          </a:prstGeom>
        </p:spPr>
        <p:txBody>
          <a:bodyPr/>
          <a:lstStyle/>
          <a:p>
            <a:fld id="{81518514-298C-49EC-95C6-A035B12665CF}" type="datetimeFigureOut">
              <a:rPr lang="cs-CZ" smtClean="0"/>
              <a:t>18.5.2015</a:t>
            </a:fld>
            <a:endParaRPr lang="cs-CZ"/>
          </a:p>
        </p:txBody>
      </p:sp>
      <p:sp>
        <p:nvSpPr>
          <p:cNvPr id="4" name="Zástupný symbol pro zápatí 3"/>
          <p:cNvSpPr>
            <a:spLocks noGrp="1"/>
          </p:cNvSpPr>
          <p:nvPr>
            <p:ph type="ftr" sz="quarter" idx="11"/>
          </p:nvPr>
        </p:nvSpPr>
        <p:spPr>
          <a:xfrm>
            <a:off x="3124200" y="6356350"/>
            <a:ext cx="2895600" cy="365125"/>
          </a:xfrm>
          <a:prstGeom prst="rect">
            <a:avLst/>
          </a:prstGeom>
        </p:spPr>
        <p:txBody>
          <a:bodyPr/>
          <a:lstStyle/>
          <a:p>
            <a:endParaRPr lang="cs-CZ"/>
          </a:p>
        </p:txBody>
      </p:sp>
      <p:sp>
        <p:nvSpPr>
          <p:cNvPr id="5" name="Zástupný symbol pro číslo snímku 4"/>
          <p:cNvSpPr>
            <a:spLocks noGrp="1"/>
          </p:cNvSpPr>
          <p:nvPr>
            <p:ph type="sldNum" sz="quarter" idx="12"/>
          </p:nvPr>
        </p:nvSpPr>
        <p:spPr/>
        <p:txBody>
          <a:bodyPr/>
          <a:lstStyle/>
          <a:p>
            <a:fld id="{ECA4442E-3391-4E02-8818-7112D4EA1768}" type="slidenum">
              <a:rPr lang="cs-CZ" smtClean="0"/>
              <a:t>‹#›</a:t>
            </a:fld>
            <a:endParaRPr lang="cs-CZ"/>
          </a:p>
        </p:txBody>
      </p:sp>
    </p:spTree>
    <p:extLst>
      <p:ext uri="{BB962C8B-B14F-4D97-AF65-F5344CB8AC3E}">
        <p14:creationId xmlns:p14="http://schemas.microsoft.com/office/powerpoint/2010/main" val="1812452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3.png"/><Relationship Id="rId3" Type="http://schemas.openxmlformats.org/officeDocument/2006/relationships/slideLayout" Target="../slideLayouts/slideLayout3.xml"/><Relationship Id="rId21" Type="http://schemas.openxmlformats.org/officeDocument/2006/relationships/image" Target="../media/image6.jpe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image" Target="../media/image1.png"/><Relationship Id="rId20"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image" Target="../media/image4.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 name="Skupina 3"/>
          <p:cNvGrpSpPr/>
          <p:nvPr/>
        </p:nvGrpSpPr>
        <p:grpSpPr>
          <a:xfrm>
            <a:off x="0" y="4379384"/>
            <a:ext cx="9144000" cy="2478617"/>
            <a:chOff x="0" y="3284537"/>
            <a:chExt cx="9144000" cy="1858963"/>
          </a:xfrm>
        </p:grpSpPr>
        <p:pic>
          <p:nvPicPr>
            <p:cNvPr id="1027" name="Picture 3"/>
            <p:cNvPicPr>
              <a:picLocks noChangeAspect="1" noChangeArrowheads="1"/>
            </p:cNvPicPr>
            <p:nvPr userDrawn="1"/>
          </p:nvPicPr>
          <p:blipFill>
            <a:blip r:embed="rId16">
              <a:extLst>
                <a:ext uri="{28A0092B-C50C-407E-A947-70E740481C1C}">
                  <a14:useLocalDpi xmlns:a14="http://schemas.microsoft.com/office/drawing/2010/main" val="0"/>
                </a:ext>
              </a:extLst>
            </a:blip>
            <a:srcRect/>
            <a:stretch>
              <a:fillRect/>
            </a:stretch>
          </p:blipFill>
          <p:spPr bwMode="auto">
            <a:xfrm>
              <a:off x="0" y="3284537"/>
              <a:ext cx="9144000" cy="1858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1" name="Skupina 10"/>
            <p:cNvGrpSpPr>
              <a:grpSpLocks noChangeAspect="1"/>
            </p:cNvGrpSpPr>
            <p:nvPr userDrawn="1"/>
          </p:nvGrpSpPr>
          <p:grpSpPr>
            <a:xfrm>
              <a:off x="35536" y="4300030"/>
              <a:ext cx="720000" cy="792000"/>
              <a:chOff x="23056" y="6093296"/>
              <a:chExt cx="720000" cy="792000"/>
            </a:xfrm>
          </p:grpSpPr>
          <p:sp>
            <p:nvSpPr>
              <p:cNvPr id="15" name="Zaoblený obdélník 14"/>
              <p:cNvSpPr/>
              <p:nvPr userDrawn="1"/>
            </p:nvSpPr>
            <p:spPr>
              <a:xfrm>
                <a:off x="23056" y="6093296"/>
                <a:ext cx="720000" cy="792000"/>
              </a:xfrm>
              <a:prstGeom prst="roundRect">
                <a:avLst/>
              </a:prstGeom>
              <a:ln>
                <a:noFill/>
              </a:ln>
              <a:effectLst>
                <a:softEdge rad="31750"/>
              </a:effectLst>
            </p:spPr>
            <p:style>
              <a:lnRef idx="2">
                <a:schemeClr val="accent5"/>
              </a:lnRef>
              <a:fillRef idx="1">
                <a:schemeClr val="lt1"/>
              </a:fillRef>
              <a:effectRef idx="0">
                <a:schemeClr val="accent5"/>
              </a:effectRef>
              <a:fontRef idx="minor">
                <a:schemeClr val="dk1"/>
              </a:fontRef>
            </p:style>
            <p:txBody>
              <a:bodyPr rtlCol="0" anchor="ctr"/>
              <a:lstStyle/>
              <a:p>
                <a:pPr algn="ctr"/>
                <a:endParaRPr lang="cs-CZ"/>
              </a:p>
            </p:txBody>
          </p:sp>
          <p:pic>
            <p:nvPicPr>
              <p:cNvPr id="16" name="Picture 12"/>
              <p:cNvPicPr>
                <a:picLocks noChangeAspect="1" noChangeArrowheads="1"/>
              </p:cNvPicPr>
              <p:nvPr userDrawn="1"/>
            </p:nvPicPr>
            <p:blipFill>
              <a:blip r:embed="rId17" cstate="print">
                <a:extLst>
                  <a:ext uri="{28A0092B-C50C-407E-A947-70E740481C1C}">
                    <a14:useLocalDpi xmlns:a14="http://schemas.microsoft.com/office/drawing/2010/main" val="0"/>
                  </a:ext>
                </a:extLst>
              </a:blip>
              <a:srcRect/>
              <a:stretch>
                <a:fillRect/>
              </a:stretch>
            </p:blipFill>
            <p:spPr bwMode="auto">
              <a:xfrm>
                <a:off x="70861" y="6201296"/>
                <a:ext cx="624390" cy="57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pic>
        <p:nvPicPr>
          <p:cNvPr id="1026" name="Picture 2"/>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1"/>
            <a:ext cx="9144000" cy="24786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10"/>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6688966" y="268220"/>
            <a:ext cx="1862069" cy="720000"/>
          </a:xfrm>
          <a:prstGeom prst="rect">
            <a:avLst/>
          </a:prstGeom>
          <a:noFill/>
          <a:ln w="9525">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ástupný symbol pro text 2"/>
          <p:cNvSpPr>
            <a:spLocks noGrp="1"/>
          </p:cNvSpPr>
          <p:nvPr>
            <p:ph type="body" idx="1"/>
          </p:nvPr>
        </p:nvSpPr>
        <p:spPr>
          <a:xfrm>
            <a:off x="457200" y="1892831"/>
            <a:ext cx="8229600" cy="4233333"/>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2" name="Zástupný symbol pro nadpis 1"/>
          <p:cNvSpPr>
            <a:spLocks noGrp="1"/>
          </p:cNvSpPr>
          <p:nvPr>
            <p:ph type="title"/>
          </p:nvPr>
        </p:nvSpPr>
        <p:spPr>
          <a:xfrm>
            <a:off x="467544" y="1124744"/>
            <a:ext cx="8229600" cy="612000"/>
          </a:xfrm>
          <a:prstGeom prst="rect">
            <a:avLst/>
          </a:prstGeom>
        </p:spPr>
        <p:txBody>
          <a:bodyPr vert="horz" lIns="91440" tIns="45720" rIns="91440" bIns="45720" rtlCol="0" anchor="ctr">
            <a:noAutofit/>
          </a:bodyPr>
          <a:lstStyle/>
          <a:p>
            <a:r>
              <a:rPr lang="cs-CZ" dirty="0" smtClean="0"/>
              <a:t>Kliknutím lze upravit styl.</a:t>
            </a:r>
            <a:endParaRPr lang="cs-CZ" dirty="0"/>
          </a:p>
        </p:txBody>
      </p:sp>
      <p:sp>
        <p:nvSpPr>
          <p:cNvPr id="6" name="Zástupný symbol pro číslo snímku 5"/>
          <p:cNvSpPr>
            <a:spLocks noGrp="1"/>
          </p:cNvSpPr>
          <p:nvPr>
            <p:ph type="sldNum" sz="quarter" idx="4"/>
          </p:nvPr>
        </p:nvSpPr>
        <p:spPr>
          <a:xfrm>
            <a:off x="6553200" y="6356351"/>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A4442E-3391-4E02-8818-7112D4EA1768}" type="slidenum">
              <a:rPr lang="cs-CZ" smtClean="0"/>
              <a:t>‹#›</a:t>
            </a:fld>
            <a:endParaRPr lang="cs-CZ"/>
          </a:p>
        </p:txBody>
      </p:sp>
      <p:pic>
        <p:nvPicPr>
          <p:cNvPr id="12" name="Obrázek 11"/>
          <p:cNvPicPr/>
          <p:nvPr/>
        </p:nvPicPr>
        <p:blipFill>
          <a:blip r:embed="rId20">
            <a:extLst>
              <a:ext uri="{28A0092B-C50C-407E-A947-70E740481C1C}">
                <a14:useLocalDpi xmlns:a14="http://schemas.microsoft.com/office/drawing/2010/main" val="0"/>
              </a:ext>
            </a:extLst>
          </a:blip>
          <a:stretch>
            <a:fillRect/>
          </a:stretch>
        </p:blipFill>
        <p:spPr>
          <a:xfrm>
            <a:off x="179512" y="191227"/>
            <a:ext cx="2776686" cy="751221"/>
          </a:xfrm>
          <a:prstGeom prst="rect">
            <a:avLst/>
          </a:prstGeom>
        </p:spPr>
      </p:pic>
      <p:pic>
        <p:nvPicPr>
          <p:cNvPr id="13" name="Obrázek 12"/>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7884368" y="5889887"/>
            <a:ext cx="1078260" cy="755487"/>
          </a:xfrm>
          <a:prstGeom prst="rect">
            <a:avLst/>
          </a:prstGeom>
        </p:spPr>
      </p:pic>
    </p:spTree>
    <p:extLst>
      <p:ext uri="{BB962C8B-B14F-4D97-AF65-F5344CB8AC3E}">
        <p14:creationId xmlns:p14="http://schemas.microsoft.com/office/powerpoint/2010/main" val="387472330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Lst>
  <p:txStyles>
    <p:titleStyle>
      <a:lvl1pPr algn="ctr" defTabSz="914400" rtl="0" eaLnBrk="1" latinLnBrk="0" hangingPunct="1">
        <a:spcBef>
          <a:spcPct val="0"/>
        </a:spcBef>
        <a:buNone/>
        <a:tabLst>
          <a:tab pos="1790700" algn="l"/>
        </a:tabLst>
        <a:defRPr sz="32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wmf"/><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1772816"/>
            <a:ext cx="7772400" cy="1470025"/>
          </a:xfrm>
        </p:spPr>
        <p:txBody>
          <a:bodyPr/>
          <a:lstStyle/>
          <a:p>
            <a:r>
              <a:rPr lang="cs-CZ" b="1" dirty="0" smtClean="0"/>
              <a:t>SLOVA CIZÍHO PŮVODU</a:t>
            </a:r>
            <a:endParaRPr lang="cs-CZ" b="1" dirty="0"/>
          </a:p>
        </p:txBody>
      </p:sp>
      <p:sp>
        <p:nvSpPr>
          <p:cNvPr id="3" name="Podnadpis 2"/>
          <p:cNvSpPr>
            <a:spLocks noGrp="1"/>
          </p:cNvSpPr>
          <p:nvPr>
            <p:ph type="subTitle" idx="1"/>
          </p:nvPr>
        </p:nvSpPr>
        <p:spPr>
          <a:xfrm>
            <a:off x="251520" y="3284984"/>
            <a:ext cx="8496944" cy="3024336"/>
          </a:xfrm>
        </p:spPr>
        <p:txBody>
          <a:bodyPr>
            <a:normAutofit/>
          </a:bodyPr>
          <a:lstStyle/>
          <a:p>
            <a:r>
              <a:rPr lang="cs-CZ" dirty="0" smtClean="0">
                <a:solidFill>
                  <a:schemeClr val="tx1">
                    <a:lumMod val="75000"/>
                    <a:lumOff val="25000"/>
                  </a:schemeClr>
                </a:solidFill>
              </a:rPr>
              <a:t>8. ročník</a:t>
            </a:r>
          </a:p>
          <a:p>
            <a:endParaRPr lang="cs-CZ" dirty="0">
              <a:solidFill>
                <a:schemeClr val="tx1">
                  <a:lumMod val="75000"/>
                  <a:lumOff val="25000"/>
                </a:schemeClr>
              </a:solidFill>
            </a:endParaRPr>
          </a:p>
          <a:p>
            <a:pPr algn="r"/>
            <a:endParaRPr lang="cs-CZ" sz="1400" dirty="0" smtClean="0">
              <a:solidFill>
                <a:schemeClr val="tx1">
                  <a:lumMod val="75000"/>
                  <a:lumOff val="25000"/>
                </a:schemeClr>
              </a:solidFill>
            </a:endParaRPr>
          </a:p>
          <a:p>
            <a:pPr algn="r"/>
            <a:endParaRPr lang="cs-CZ" sz="1400" dirty="0">
              <a:solidFill>
                <a:schemeClr val="tx1">
                  <a:lumMod val="75000"/>
                  <a:lumOff val="25000"/>
                </a:schemeClr>
              </a:solidFill>
            </a:endParaRPr>
          </a:p>
          <a:p>
            <a:pPr algn="r"/>
            <a:endParaRPr lang="cs-CZ" sz="1400" dirty="0" smtClean="0">
              <a:solidFill>
                <a:schemeClr val="tx1">
                  <a:lumMod val="75000"/>
                  <a:lumOff val="25000"/>
                </a:schemeClr>
              </a:solidFill>
            </a:endParaRPr>
          </a:p>
          <a:p>
            <a:pPr algn="r"/>
            <a:endParaRPr lang="cs-CZ" sz="1400" dirty="0">
              <a:solidFill>
                <a:schemeClr val="tx1">
                  <a:lumMod val="75000"/>
                  <a:lumOff val="25000"/>
                </a:schemeClr>
              </a:solidFill>
            </a:endParaRPr>
          </a:p>
          <a:p>
            <a:pPr algn="r"/>
            <a:endParaRPr lang="cs-CZ" sz="1400" dirty="0" smtClean="0">
              <a:solidFill>
                <a:schemeClr val="tx1">
                  <a:lumMod val="75000"/>
                  <a:lumOff val="25000"/>
                </a:schemeClr>
              </a:solidFill>
            </a:endParaRPr>
          </a:p>
          <a:p>
            <a:pPr algn="r"/>
            <a:endParaRPr lang="cs-CZ" sz="1400" dirty="0">
              <a:solidFill>
                <a:schemeClr val="tx1">
                  <a:lumMod val="75000"/>
                  <a:lumOff val="25000"/>
                </a:schemeClr>
              </a:solidFill>
            </a:endParaRPr>
          </a:p>
          <a:p>
            <a:pPr algn="r"/>
            <a:r>
              <a:rPr lang="cs-CZ" sz="1400" dirty="0" smtClean="0">
                <a:solidFill>
                  <a:schemeClr val="tx1">
                    <a:lumMod val="75000"/>
                    <a:lumOff val="25000"/>
                  </a:schemeClr>
                </a:solidFill>
              </a:rPr>
              <a:t>Mgr. Eva Sýkorová</a:t>
            </a:r>
            <a:endParaRPr lang="cs-CZ" sz="1400" dirty="0">
              <a:solidFill>
                <a:schemeClr val="tx1">
                  <a:lumMod val="75000"/>
                  <a:lumOff val="25000"/>
                </a:schemeClr>
              </a:solidFill>
            </a:endParaRPr>
          </a:p>
        </p:txBody>
      </p:sp>
      <p:pic>
        <p:nvPicPr>
          <p:cNvPr id="1026" name="Picture 2" descr="C:\Users\Eva Sýkorová\AppData\Local\Microsoft\Windows\Temporary Internet Files\Content.IE5\2YYLK3US\MC90044042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94027" y="4725144"/>
            <a:ext cx="1827886" cy="1506017"/>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2483768" y="1412776"/>
            <a:ext cx="4464496" cy="646331"/>
          </a:xfrm>
          <a:prstGeom prst="rect">
            <a:avLst/>
          </a:prstGeom>
          <a:noFill/>
        </p:spPr>
        <p:txBody>
          <a:bodyPr wrap="square" rtlCol="0">
            <a:spAutoFit/>
          </a:bodyPr>
          <a:lstStyle/>
          <a:p>
            <a:r>
              <a:rPr lang="cs-CZ" dirty="0"/>
              <a:t>Dotkněte se </a:t>
            </a:r>
            <a:r>
              <a:rPr lang="cs-CZ" dirty="0" smtClean="0"/>
              <a:t>inovací CZ.1.07/1.3.00/51.0024</a:t>
            </a:r>
            <a:r>
              <a:rPr lang="cs-CZ" sz="2400" dirty="0"/>
              <a:t/>
            </a:r>
            <a:br>
              <a:rPr lang="cs-CZ" sz="2400" dirty="0"/>
            </a:br>
            <a:endParaRPr lang="cs-CZ" dirty="0"/>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8913" y="260648"/>
            <a:ext cx="2818434" cy="68907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970834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400" b="1" dirty="0" smtClean="0"/>
              <a:t>Úkol 1: Vyhledávání cizích slov v textu</a:t>
            </a:r>
            <a:endParaRPr lang="cs-CZ" sz="2400" b="1" dirty="0"/>
          </a:p>
        </p:txBody>
      </p:sp>
      <p:sp>
        <p:nvSpPr>
          <p:cNvPr id="3" name="Zástupný symbol pro obsah 2"/>
          <p:cNvSpPr>
            <a:spLocks noGrp="1"/>
          </p:cNvSpPr>
          <p:nvPr>
            <p:ph idx="1"/>
          </p:nvPr>
        </p:nvSpPr>
        <p:spPr>
          <a:xfrm>
            <a:off x="539552" y="1844736"/>
            <a:ext cx="7128792" cy="4896544"/>
          </a:xfrm>
        </p:spPr>
        <p:txBody>
          <a:bodyPr>
            <a:noAutofit/>
          </a:bodyPr>
          <a:lstStyle/>
          <a:p>
            <a:pPr marL="0" indent="0" algn="just">
              <a:lnSpc>
                <a:spcPct val="210000"/>
              </a:lnSpc>
              <a:buNone/>
            </a:pPr>
            <a:r>
              <a:rPr lang="cs-CZ" sz="1800" dirty="0" smtClean="0">
                <a:latin typeface="Georgia" panose="02040502050405020303" pitchFamily="18" charset="0"/>
                <a:cs typeface="Times New Roman" panose="02020603050405020304" pitchFamily="18" charset="0"/>
              </a:rPr>
              <a:t>Odpověď je absolutně správná. Odkud máš ty informace? Čekali jsme na časový signál. Podniky zvýšily export výrobků do zahraničí. Tento obraz musel být restaurován. Uměl dobře imitovat známé osobnosti. Měl komplikovanou zlomeninu nohy. Zarezervoval jsem si letenku do USA. Petr studoval geografii. Gramatika českého jazyka je velmi náročná. </a:t>
            </a:r>
            <a:endParaRPr lang="cs-CZ" sz="1800" dirty="0">
              <a:latin typeface="Georgia" panose="02040502050405020303" pitchFamily="18" charset="0"/>
              <a:cs typeface="Times New Roman" panose="02020603050405020304" pitchFamily="18" charset="0"/>
            </a:endParaRPr>
          </a:p>
        </p:txBody>
      </p:sp>
      <p:pic>
        <p:nvPicPr>
          <p:cNvPr id="2050" name="Picture 2" descr="C:\Users\Eva Sýkorová\AppData\Local\Microsoft\Windows\Temporary Internet Files\Content.IE5\2YYLK3US\MC90044042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75742" y="1052736"/>
            <a:ext cx="961268" cy="79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4654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13184" y="1012292"/>
            <a:ext cx="8229600" cy="936104"/>
          </a:xfrm>
        </p:spPr>
        <p:txBody>
          <a:bodyPr>
            <a:normAutofit/>
          </a:bodyPr>
          <a:lstStyle/>
          <a:p>
            <a:pPr algn="l"/>
            <a:r>
              <a:rPr lang="cs-CZ" sz="2400" b="1" dirty="0" smtClean="0"/>
              <a:t>Úkol 2: Doplňování slov cizího původu do věty</a:t>
            </a:r>
            <a:endParaRPr lang="cs-CZ" sz="2400" b="1" dirty="0"/>
          </a:p>
        </p:txBody>
      </p:sp>
      <p:sp>
        <p:nvSpPr>
          <p:cNvPr id="3" name="Zástupný symbol pro obsah 2"/>
          <p:cNvSpPr>
            <a:spLocks noGrp="1"/>
          </p:cNvSpPr>
          <p:nvPr>
            <p:ph idx="1"/>
          </p:nvPr>
        </p:nvSpPr>
        <p:spPr>
          <a:xfrm>
            <a:off x="611559" y="1772816"/>
            <a:ext cx="6300869" cy="4597971"/>
          </a:xfrm>
        </p:spPr>
        <p:txBody>
          <a:bodyPr>
            <a:normAutofit fontScale="92500"/>
          </a:bodyPr>
          <a:lstStyle/>
          <a:p>
            <a:pPr marL="0" indent="0">
              <a:buClr>
                <a:srgbClr val="FF0000"/>
              </a:buClr>
              <a:buSzPct val="93000"/>
              <a:buNone/>
            </a:pPr>
            <a:endParaRPr lang="cs-CZ" sz="2400" dirty="0" smtClean="0">
              <a:latin typeface="Georgia" panose="02040502050405020303" pitchFamily="18" charset="0"/>
            </a:endParaRPr>
          </a:p>
          <a:p>
            <a:pPr>
              <a:lnSpc>
                <a:spcPct val="120000"/>
              </a:lnSpc>
              <a:buClr>
                <a:srgbClr val="FF0000"/>
              </a:buClr>
              <a:buSzPct val="93000"/>
              <a:buFont typeface="Wingdings" panose="05000000000000000000" pitchFamily="2" charset="2"/>
              <a:buChar char="ü"/>
            </a:pPr>
            <a:r>
              <a:rPr lang="cs-CZ" sz="2400" dirty="0" smtClean="0">
                <a:latin typeface="Georgia" panose="02040502050405020303" pitchFamily="18" charset="0"/>
              </a:rPr>
              <a:t> </a:t>
            </a:r>
            <a:r>
              <a:rPr lang="cs-CZ" sz="1800" dirty="0" smtClean="0">
                <a:latin typeface="Georgia" panose="02040502050405020303" pitchFamily="18" charset="0"/>
              </a:rPr>
              <a:t>V soudní síni byl vynesen                             </a:t>
            </a:r>
            <a:r>
              <a:rPr lang="cs-CZ" sz="1800" dirty="0" smtClean="0">
                <a:latin typeface="Georgia" panose="02040502050405020303" pitchFamily="18" charset="0"/>
              </a:rPr>
              <a:t>     .</a:t>
            </a:r>
            <a:endParaRPr lang="cs-CZ" sz="1800" dirty="0" smtClean="0">
              <a:latin typeface="Georgia" panose="02040502050405020303" pitchFamily="18" charset="0"/>
            </a:endParaRPr>
          </a:p>
          <a:p>
            <a:pPr>
              <a:lnSpc>
                <a:spcPct val="120000"/>
              </a:lnSpc>
              <a:buClr>
                <a:srgbClr val="FF0000"/>
              </a:buClr>
              <a:buSzPct val="93000"/>
              <a:buFont typeface="Wingdings" panose="05000000000000000000" pitchFamily="2" charset="2"/>
              <a:buChar char="ü"/>
            </a:pPr>
            <a:endParaRPr lang="cs-CZ" sz="1800" dirty="0" smtClean="0">
              <a:latin typeface="Georgia" panose="02040502050405020303" pitchFamily="18" charset="0"/>
            </a:endParaRPr>
          </a:p>
          <a:p>
            <a:pPr>
              <a:lnSpc>
                <a:spcPct val="120000"/>
              </a:lnSpc>
              <a:buClr>
                <a:srgbClr val="FF0000"/>
              </a:buClr>
              <a:buSzPct val="93000"/>
              <a:buFont typeface="Wingdings" panose="05000000000000000000" pitchFamily="2" charset="2"/>
              <a:buChar char="ü"/>
            </a:pPr>
            <a:r>
              <a:rPr lang="cs-CZ" sz="1800" dirty="0">
                <a:latin typeface="Georgia" panose="02040502050405020303" pitchFamily="18" charset="0"/>
              </a:rPr>
              <a:t> </a:t>
            </a:r>
            <a:r>
              <a:rPr lang="cs-CZ" sz="1800" dirty="0" smtClean="0">
                <a:latin typeface="Georgia" panose="02040502050405020303" pitchFamily="18" charset="0"/>
              </a:rPr>
              <a:t>                         je dále dělitelný.</a:t>
            </a:r>
          </a:p>
          <a:p>
            <a:pPr>
              <a:lnSpc>
                <a:spcPct val="120000"/>
              </a:lnSpc>
              <a:buClr>
                <a:srgbClr val="FF0000"/>
              </a:buClr>
              <a:buSzPct val="93000"/>
              <a:buFont typeface="Wingdings" panose="05000000000000000000" pitchFamily="2" charset="2"/>
              <a:buChar char="ü"/>
            </a:pPr>
            <a:endParaRPr lang="cs-CZ" sz="1800" dirty="0" smtClean="0">
              <a:latin typeface="Georgia" panose="02040502050405020303" pitchFamily="18" charset="0"/>
            </a:endParaRPr>
          </a:p>
          <a:p>
            <a:pPr>
              <a:lnSpc>
                <a:spcPct val="120000"/>
              </a:lnSpc>
              <a:buClr>
                <a:srgbClr val="FF0000"/>
              </a:buClr>
              <a:buSzPct val="93000"/>
              <a:buFont typeface="Wingdings" panose="05000000000000000000" pitchFamily="2" charset="2"/>
              <a:buChar char="ü"/>
            </a:pPr>
            <a:r>
              <a:rPr lang="cs-CZ" sz="1800" dirty="0">
                <a:latin typeface="Georgia" panose="02040502050405020303" pitchFamily="18" charset="0"/>
              </a:rPr>
              <a:t> </a:t>
            </a:r>
            <a:r>
              <a:rPr lang="cs-CZ" sz="1800" dirty="0" smtClean="0">
                <a:latin typeface="Georgia" panose="02040502050405020303" pitchFamily="18" charset="0"/>
              </a:rPr>
              <a:t>                        zdravotního stavu pacienta nebyla příznivá.</a:t>
            </a:r>
          </a:p>
          <a:p>
            <a:pPr>
              <a:lnSpc>
                <a:spcPct val="120000"/>
              </a:lnSpc>
              <a:buClr>
                <a:srgbClr val="FF0000"/>
              </a:buClr>
              <a:buSzPct val="93000"/>
              <a:buFont typeface="Wingdings" panose="05000000000000000000" pitchFamily="2" charset="2"/>
              <a:buChar char="ü"/>
            </a:pPr>
            <a:endParaRPr lang="cs-CZ" sz="1800" dirty="0" smtClean="0">
              <a:latin typeface="Georgia" panose="02040502050405020303" pitchFamily="18" charset="0"/>
            </a:endParaRPr>
          </a:p>
          <a:p>
            <a:pPr>
              <a:lnSpc>
                <a:spcPct val="120000"/>
              </a:lnSpc>
              <a:buClr>
                <a:srgbClr val="FF0000"/>
              </a:buClr>
              <a:buSzPct val="93000"/>
              <a:buFont typeface="Wingdings" panose="05000000000000000000" pitchFamily="2" charset="2"/>
              <a:buChar char="ü"/>
            </a:pPr>
            <a:r>
              <a:rPr lang="cs-CZ" sz="1800" dirty="0" smtClean="0">
                <a:latin typeface="Georgia" panose="02040502050405020303" pitchFamily="18" charset="0"/>
              </a:rPr>
              <a:t>Tento příběh nechť je                          ostatním.</a:t>
            </a:r>
          </a:p>
          <a:p>
            <a:pPr>
              <a:lnSpc>
                <a:spcPct val="120000"/>
              </a:lnSpc>
              <a:buClr>
                <a:srgbClr val="FF0000"/>
              </a:buClr>
              <a:buSzPct val="93000"/>
              <a:buFont typeface="Wingdings" panose="05000000000000000000" pitchFamily="2" charset="2"/>
              <a:buChar char="ü"/>
            </a:pPr>
            <a:r>
              <a:rPr lang="cs-CZ" sz="1800" dirty="0" smtClean="0">
                <a:latin typeface="Georgia" panose="02040502050405020303" pitchFamily="18" charset="0"/>
              </a:rPr>
              <a:t> </a:t>
            </a:r>
            <a:r>
              <a:rPr lang="cs-CZ" sz="1800" dirty="0" smtClean="0">
                <a:latin typeface="Georgia" panose="02040502050405020303" pitchFamily="18" charset="0"/>
              </a:rPr>
              <a:t>Mistrovství světa v krasobruslení bylo </a:t>
            </a:r>
            <a:r>
              <a:rPr lang="cs-CZ" sz="1800" dirty="0" smtClean="0">
                <a:latin typeface="Georgia" panose="02040502050405020303" pitchFamily="18" charset="0"/>
              </a:rPr>
              <a:t>zakončeno</a:t>
            </a:r>
            <a:endParaRPr lang="cs-CZ" sz="1800" dirty="0" smtClean="0">
              <a:latin typeface="Georgia" panose="02040502050405020303" pitchFamily="18" charset="0"/>
            </a:endParaRPr>
          </a:p>
          <a:p>
            <a:pPr marL="0" indent="0">
              <a:lnSpc>
                <a:spcPct val="120000"/>
              </a:lnSpc>
              <a:buClr>
                <a:srgbClr val="FF0000"/>
              </a:buClr>
              <a:buSzPct val="93000"/>
              <a:buNone/>
            </a:pPr>
            <a:r>
              <a:rPr lang="cs-CZ" sz="1800" dirty="0" smtClean="0">
                <a:latin typeface="Georgia" panose="02040502050405020303" pitchFamily="18" charset="0"/>
              </a:rPr>
              <a:t>                                 .</a:t>
            </a:r>
            <a:br>
              <a:rPr lang="cs-CZ" sz="1800" dirty="0" smtClean="0">
                <a:latin typeface="Georgia" panose="02040502050405020303" pitchFamily="18" charset="0"/>
              </a:rPr>
            </a:br>
            <a:endParaRPr lang="cs-CZ" sz="1800" dirty="0" smtClean="0">
              <a:latin typeface="Georgia" panose="02040502050405020303" pitchFamily="18" charset="0"/>
            </a:endParaRPr>
          </a:p>
          <a:p>
            <a:pPr>
              <a:lnSpc>
                <a:spcPct val="120000"/>
              </a:lnSpc>
              <a:buClr>
                <a:srgbClr val="FF0000"/>
              </a:buClr>
              <a:buSzPct val="93000"/>
              <a:buFont typeface="Wingdings" panose="05000000000000000000" pitchFamily="2" charset="2"/>
              <a:buChar char="ü"/>
            </a:pPr>
            <a:r>
              <a:rPr lang="cs-CZ" sz="1800" dirty="0">
                <a:latin typeface="Georgia" panose="02040502050405020303" pitchFamily="18" charset="0"/>
              </a:rPr>
              <a:t>  </a:t>
            </a:r>
            <a:r>
              <a:rPr lang="cs-CZ" sz="1800" dirty="0" smtClean="0">
                <a:latin typeface="Georgia" panose="02040502050405020303" pitchFamily="18" charset="0"/>
              </a:rPr>
              <a:t>                         pomalu mizela v písečných dunách.</a:t>
            </a:r>
            <a:endParaRPr lang="cs-CZ" sz="1800" dirty="0">
              <a:latin typeface="Georgia" panose="02040502050405020303" pitchFamily="18" charset="0"/>
            </a:endParaRPr>
          </a:p>
        </p:txBody>
      </p:sp>
      <p:cxnSp>
        <p:nvCxnSpPr>
          <p:cNvPr id="18" name="Přímá spojnice 17"/>
          <p:cNvCxnSpPr/>
          <p:nvPr/>
        </p:nvCxnSpPr>
        <p:spPr>
          <a:xfrm>
            <a:off x="899592" y="6165304"/>
            <a:ext cx="144016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a:off x="3563888" y="2564904"/>
            <a:ext cx="1584176"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Přímá spojnice 21"/>
          <p:cNvCxnSpPr/>
          <p:nvPr/>
        </p:nvCxnSpPr>
        <p:spPr>
          <a:xfrm>
            <a:off x="755576" y="3284984"/>
            <a:ext cx="1584176"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Přímá spojnice 23"/>
          <p:cNvCxnSpPr/>
          <p:nvPr/>
        </p:nvCxnSpPr>
        <p:spPr>
          <a:xfrm>
            <a:off x="755576" y="3998962"/>
            <a:ext cx="1584176"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Přímá spojnice 25"/>
          <p:cNvCxnSpPr/>
          <p:nvPr/>
        </p:nvCxnSpPr>
        <p:spPr>
          <a:xfrm flipV="1">
            <a:off x="3135660" y="4759821"/>
            <a:ext cx="1224136" cy="4167"/>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nice 28"/>
          <p:cNvCxnSpPr/>
          <p:nvPr/>
        </p:nvCxnSpPr>
        <p:spPr>
          <a:xfrm>
            <a:off x="755576" y="5445224"/>
            <a:ext cx="1584176"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072" name="Skupina 3071"/>
          <p:cNvGrpSpPr/>
          <p:nvPr/>
        </p:nvGrpSpPr>
        <p:grpSpPr>
          <a:xfrm>
            <a:off x="7190452" y="1242120"/>
            <a:ext cx="1602332" cy="432048"/>
            <a:chOff x="7208608" y="1242120"/>
            <a:chExt cx="1602332" cy="432048"/>
          </a:xfrm>
        </p:grpSpPr>
        <p:sp>
          <p:nvSpPr>
            <p:cNvPr id="8" name="Zaoblený obdélník 7"/>
            <p:cNvSpPr/>
            <p:nvPr/>
          </p:nvSpPr>
          <p:spPr>
            <a:xfrm>
              <a:off x="7208608" y="1242120"/>
              <a:ext cx="1584176" cy="432048"/>
            </a:xfrm>
            <a:prstGeom prst="roundRect">
              <a:avLst/>
            </a:prstGeom>
            <a:solidFill>
              <a:srgbClr val="92D050"/>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solidFill>
                    <a:schemeClr val="tx1"/>
                  </a:solidFill>
                  <a:latin typeface="Comic Sans MS" panose="030F0702030302020204" pitchFamily="66" charset="0"/>
                </a:rPr>
                <a:t>exhibicí</a:t>
              </a:r>
              <a:endParaRPr lang="cs-CZ" sz="1600" dirty="0">
                <a:solidFill>
                  <a:schemeClr val="tx1"/>
                </a:solidFill>
                <a:latin typeface="Comic Sans MS" panose="030F0702030302020204" pitchFamily="66" charset="0"/>
              </a:endParaRPr>
            </a:p>
          </p:txBody>
        </p:sp>
        <p:sp>
          <p:nvSpPr>
            <p:cNvPr id="31" name="Zaoblený obdélník 30"/>
            <p:cNvSpPr/>
            <p:nvPr/>
          </p:nvSpPr>
          <p:spPr>
            <a:xfrm>
              <a:off x="7214457" y="1242120"/>
              <a:ext cx="1596483" cy="432048"/>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3075" name="Skupina 3074"/>
          <p:cNvGrpSpPr/>
          <p:nvPr/>
        </p:nvGrpSpPr>
        <p:grpSpPr>
          <a:xfrm>
            <a:off x="7214457" y="1988840"/>
            <a:ext cx="1584176" cy="432048"/>
            <a:chOff x="7214457" y="2088569"/>
            <a:chExt cx="1584176" cy="432048"/>
          </a:xfrm>
        </p:grpSpPr>
        <p:sp>
          <p:nvSpPr>
            <p:cNvPr id="10" name="Zaoblený obdélník 9"/>
            <p:cNvSpPr/>
            <p:nvPr/>
          </p:nvSpPr>
          <p:spPr>
            <a:xfrm>
              <a:off x="7214457" y="2088569"/>
              <a:ext cx="1584176" cy="432048"/>
            </a:xfrm>
            <a:prstGeom prst="roundRect">
              <a:avLst/>
            </a:prstGeom>
            <a:solidFill>
              <a:srgbClr val="92D050"/>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solidFill>
                    <a:schemeClr val="tx1"/>
                  </a:solidFill>
                  <a:latin typeface="Comic Sans MS" panose="030F0702030302020204" pitchFamily="66" charset="0"/>
                </a:rPr>
                <a:t>karavana</a:t>
              </a:r>
              <a:endParaRPr lang="cs-CZ" sz="1600" dirty="0">
                <a:solidFill>
                  <a:schemeClr val="tx1"/>
                </a:solidFill>
                <a:latin typeface="Comic Sans MS" panose="030F0702030302020204" pitchFamily="66" charset="0"/>
              </a:endParaRPr>
            </a:p>
          </p:txBody>
        </p:sp>
        <p:sp>
          <p:nvSpPr>
            <p:cNvPr id="3073" name="Zaoblený obdélník 3072"/>
            <p:cNvSpPr/>
            <p:nvPr/>
          </p:nvSpPr>
          <p:spPr>
            <a:xfrm>
              <a:off x="7236296" y="2088569"/>
              <a:ext cx="1556488" cy="432048"/>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3077" name="Skupina 3076"/>
          <p:cNvGrpSpPr/>
          <p:nvPr/>
        </p:nvGrpSpPr>
        <p:grpSpPr>
          <a:xfrm>
            <a:off x="7214457" y="2749849"/>
            <a:ext cx="1596483" cy="432048"/>
            <a:chOff x="7214457" y="2965873"/>
            <a:chExt cx="1596483" cy="432048"/>
          </a:xfrm>
        </p:grpSpPr>
        <p:sp>
          <p:nvSpPr>
            <p:cNvPr id="11" name="Zaoblený obdélník 10"/>
            <p:cNvSpPr/>
            <p:nvPr/>
          </p:nvSpPr>
          <p:spPr>
            <a:xfrm>
              <a:off x="7214457" y="2965873"/>
              <a:ext cx="1584176" cy="432048"/>
            </a:xfrm>
            <a:prstGeom prst="roundRect">
              <a:avLst/>
            </a:prstGeom>
            <a:solidFill>
              <a:srgbClr val="92D050"/>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solidFill>
                    <a:schemeClr val="tx1"/>
                  </a:solidFill>
                  <a:latin typeface="Comic Sans MS" panose="030F0702030302020204" pitchFamily="66" charset="0"/>
                </a:rPr>
                <a:t>mementem</a:t>
              </a:r>
              <a:endParaRPr lang="cs-CZ" sz="1600" dirty="0">
                <a:solidFill>
                  <a:schemeClr val="tx1"/>
                </a:solidFill>
                <a:latin typeface="Comic Sans MS" panose="030F0702030302020204" pitchFamily="66" charset="0"/>
              </a:endParaRPr>
            </a:p>
          </p:txBody>
        </p:sp>
        <p:sp>
          <p:nvSpPr>
            <p:cNvPr id="3076" name="Zaoblený obdélník 3075"/>
            <p:cNvSpPr/>
            <p:nvPr/>
          </p:nvSpPr>
          <p:spPr>
            <a:xfrm>
              <a:off x="7214457" y="2965873"/>
              <a:ext cx="1596483" cy="432048"/>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3079" name="Skupina 3078"/>
          <p:cNvGrpSpPr/>
          <p:nvPr/>
        </p:nvGrpSpPr>
        <p:grpSpPr>
          <a:xfrm>
            <a:off x="7255360" y="3573016"/>
            <a:ext cx="1584176" cy="432048"/>
            <a:chOff x="7226764" y="3789040"/>
            <a:chExt cx="1584176" cy="432048"/>
          </a:xfrm>
        </p:grpSpPr>
        <p:sp>
          <p:nvSpPr>
            <p:cNvPr id="12" name="Zaoblený obdélník 11"/>
            <p:cNvSpPr/>
            <p:nvPr/>
          </p:nvSpPr>
          <p:spPr>
            <a:xfrm>
              <a:off x="7226764" y="3789040"/>
              <a:ext cx="1584176" cy="432048"/>
            </a:xfrm>
            <a:prstGeom prst="roundRect">
              <a:avLst/>
            </a:prstGeom>
            <a:solidFill>
              <a:srgbClr val="92D050"/>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solidFill>
                    <a:schemeClr val="tx1"/>
                  </a:solidFill>
                  <a:latin typeface="Comic Sans MS" panose="030F0702030302020204" pitchFamily="66" charset="0"/>
                </a:rPr>
                <a:t>atom</a:t>
              </a:r>
              <a:endParaRPr lang="cs-CZ" sz="1600" dirty="0">
                <a:solidFill>
                  <a:schemeClr val="tx1"/>
                </a:solidFill>
                <a:latin typeface="Comic Sans MS" panose="030F0702030302020204" pitchFamily="66" charset="0"/>
              </a:endParaRPr>
            </a:p>
          </p:txBody>
        </p:sp>
        <p:sp>
          <p:nvSpPr>
            <p:cNvPr id="3078" name="Zaoblený obdélník 3077"/>
            <p:cNvSpPr/>
            <p:nvPr/>
          </p:nvSpPr>
          <p:spPr>
            <a:xfrm>
              <a:off x="7226764" y="3789040"/>
              <a:ext cx="1584176" cy="432048"/>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3081" name="Skupina 3080"/>
          <p:cNvGrpSpPr/>
          <p:nvPr/>
        </p:nvGrpSpPr>
        <p:grpSpPr>
          <a:xfrm>
            <a:off x="7262553" y="4331940"/>
            <a:ext cx="1584176" cy="432048"/>
            <a:chOff x="7226764" y="4653136"/>
            <a:chExt cx="1584176" cy="432048"/>
          </a:xfrm>
        </p:grpSpPr>
        <p:sp>
          <p:nvSpPr>
            <p:cNvPr id="13" name="Zaoblený obdélník 12"/>
            <p:cNvSpPr/>
            <p:nvPr/>
          </p:nvSpPr>
          <p:spPr>
            <a:xfrm>
              <a:off x="7226764" y="4653136"/>
              <a:ext cx="1584176" cy="432048"/>
            </a:xfrm>
            <a:prstGeom prst="roundRect">
              <a:avLst/>
            </a:prstGeom>
            <a:solidFill>
              <a:srgbClr val="92D050"/>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solidFill>
                    <a:schemeClr val="tx1"/>
                  </a:solidFill>
                  <a:latin typeface="Comic Sans MS" panose="030F0702030302020204" pitchFamily="66" charset="0"/>
                </a:rPr>
                <a:t>ortel</a:t>
              </a:r>
              <a:endParaRPr lang="cs-CZ" sz="1600" dirty="0">
                <a:solidFill>
                  <a:schemeClr val="tx1"/>
                </a:solidFill>
                <a:latin typeface="Comic Sans MS" panose="030F0702030302020204" pitchFamily="66" charset="0"/>
              </a:endParaRPr>
            </a:p>
          </p:txBody>
        </p:sp>
        <p:sp>
          <p:nvSpPr>
            <p:cNvPr id="3080" name="Zaoblený obdélník 3079"/>
            <p:cNvSpPr/>
            <p:nvPr/>
          </p:nvSpPr>
          <p:spPr>
            <a:xfrm>
              <a:off x="7236296" y="4653136"/>
              <a:ext cx="1556488" cy="432048"/>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3083" name="Skupina 3082"/>
          <p:cNvGrpSpPr/>
          <p:nvPr/>
        </p:nvGrpSpPr>
        <p:grpSpPr>
          <a:xfrm>
            <a:off x="7272085" y="5085184"/>
            <a:ext cx="1584176" cy="432048"/>
            <a:chOff x="7236296" y="5517232"/>
            <a:chExt cx="1584176" cy="432048"/>
          </a:xfrm>
        </p:grpSpPr>
        <p:sp>
          <p:nvSpPr>
            <p:cNvPr id="14" name="Zaoblený obdélník 13"/>
            <p:cNvSpPr/>
            <p:nvPr/>
          </p:nvSpPr>
          <p:spPr>
            <a:xfrm>
              <a:off x="7236296" y="5517232"/>
              <a:ext cx="1584176" cy="432048"/>
            </a:xfrm>
            <a:prstGeom prst="roundRect">
              <a:avLst/>
            </a:prstGeom>
            <a:solidFill>
              <a:srgbClr val="92D050"/>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solidFill>
                    <a:schemeClr val="tx1"/>
                  </a:solidFill>
                  <a:latin typeface="Comic Sans MS" panose="030F0702030302020204" pitchFamily="66" charset="0"/>
                </a:rPr>
                <a:t>prognóza</a:t>
              </a:r>
              <a:endParaRPr lang="cs-CZ" sz="1600" dirty="0">
                <a:solidFill>
                  <a:schemeClr val="tx1"/>
                </a:solidFill>
                <a:latin typeface="Comic Sans MS" panose="030F0702030302020204" pitchFamily="66" charset="0"/>
              </a:endParaRPr>
            </a:p>
          </p:txBody>
        </p:sp>
        <p:sp>
          <p:nvSpPr>
            <p:cNvPr id="3082" name="Zaoblený obdélník 3081"/>
            <p:cNvSpPr/>
            <p:nvPr/>
          </p:nvSpPr>
          <p:spPr>
            <a:xfrm>
              <a:off x="7245828" y="5517232"/>
              <a:ext cx="1574644" cy="432048"/>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Tree>
    <p:extLst>
      <p:ext uri="{BB962C8B-B14F-4D97-AF65-F5344CB8AC3E}">
        <p14:creationId xmlns:p14="http://schemas.microsoft.com/office/powerpoint/2010/main" val="22853467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1800" b="1" dirty="0" smtClean="0"/>
              <a:t>Úkol 3: Skloňování slov cizího původu</a:t>
            </a:r>
            <a:endParaRPr lang="cs-CZ" sz="1800" b="1" dirty="0"/>
          </a:p>
        </p:txBody>
      </p:sp>
      <p:graphicFrame>
        <p:nvGraphicFramePr>
          <p:cNvPr id="7" name="Zástupný symbol pro obsah 6"/>
          <p:cNvGraphicFramePr>
            <a:graphicFrameLocks noGrp="1"/>
          </p:cNvGraphicFramePr>
          <p:nvPr>
            <p:ph idx="1"/>
            <p:extLst>
              <p:ext uri="{D42A27DB-BD31-4B8C-83A1-F6EECF244321}">
                <p14:modId xmlns:p14="http://schemas.microsoft.com/office/powerpoint/2010/main" val="25268778"/>
              </p:ext>
            </p:extLst>
          </p:nvPr>
        </p:nvGraphicFramePr>
        <p:xfrm>
          <a:off x="1043608" y="1844824"/>
          <a:ext cx="6463992" cy="4465204"/>
        </p:xfrm>
        <a:graphic>
          <a:graphicData uri="http://schemas.openxmlformats.org/drawingml/2006/table">
            <a:tbl>
              <a:tblPr firstRow="1" bandRow="1">
                <a:tableStyleId>{EB344D84-9AFB-497E-A393-DC336BA19D2E}</a:tableStyleId>
              </a:tblPr>
              <a:tblGrid>
                <a:gridCol w="2154664"/>
                <a:gridCol w="2154664"/>
                <a:gridCol w="2154664"/>
              </a:tblGrid>
              <a:tr h="483169">
                <a:tc>
                  <a:txBody>
                    <a:bodyPr/>
                    <a:lstStyle/>
                    <a:p>
                      <a:pPr algn="ctr"/>
                      <a:r>
                        <a:rPr lang="cs-CZ" sz="1600" dirty="0" smtClean="0"/>
                        <a:t>1. pád jednotného čísla</a:t>
                      </a: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1600" dirty="0" smtClean="0"/>
                        <a:t>2. pád jednotného čísla</a:t>
                      </a: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1600" dirty="0" smtClean="0"/>
                        <a:t>7.</a:t>
                      </a:r>
                      <a:r>
                        <a:rPr lang="cs-CZ" sz="1600" baseline="0" dirty="0" smtClean="0"/>
                        <a:t> pád množného čísla</a:t>
                      </a: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05195">
                <a:tc>
                  <a:txBody>
                    <a:bodyPr/>
                    <a:lstStyle/>
                    <a:p>
                      <a:pPr algn="ctr"/>
                      <a:r>
                        <a:rPr lang="cs-CZ" sz="1600" dirty="0" smtClean="0">
                          <a:latin typeface="Comic Sans MS" panose="030F0702030302020204" pitchFamily="66" charset="0"/>
                        </a:rPr>
                        <a:t>muzeum</a:t>
                      </a:r>
                      <a:endParaRPr lang="cs-CZ" sz="160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05195">
                <a:tc>
                  <a:txBody>
                    <a:bodyPr/>
                    <a:lstStyle/>
                    <a:p>
                      <a:pPr algn="ctr"/>
                      <a:r>
                        <a:rPr lang="cs-CZ" sz="1600" dirty="0" smtClean="0">
                          <a:latin typeface="Comic Sans MS" panose="030F0702030302020204" pitchFamily="66" charset="0"/>
                        </a:rPr>
                        <a:t>datum</a:t>
                      </a:r>
                      <a:endParaRPr lang="cs-CZ" sz="160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05195">
                <a:tc>
                  <a:txBody>
                    <a:bodyPr/>
                    <a:lstStyle/>
                    <a:p>
                      <a:pPr algn="ctr"/>
                      <a:r>
                        <a:rPr lang="cs-CZ" sz="1600" dirty="0" smtClean="0">
                          <a:latin typeface="Comic Sans MS" panose="030F0702030302020204" pitchFamily="66" charset="0"/>
                        </a:rPr>
                        <a:t>génius</a:t>
                      </a:r>
                      <a:endParaRPr lang="cs-CZ" sz="160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05195">
                <a:tc>
                  <a:txBody>
                    <a:bodyPr/>
                    <a:lstStyle/>
                    <a:p>
                      <a:pPr algn="ctr"/>
                      <a:r>
                        <a:rPr lang="cs-CZ" sz="1600" dirty="0" smtClean="0">
                          <a:latin typeface="Comic Sans MS" panose="030F0702030302020204" pitchFamily="66" charset="0"/>
                        </a:rPr>
                        <a:t>glóbus</a:t>
                      </a:r>
                      <a:endParaRPr lang="cs-CZ" sz="160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05195">
                <a:tc>
                  <a:txBody>
                    <a:bodyPr/>
                    <a:lstStyle/>
                    <a:p>
                      <a:pPr algn="ctr"/>
                      <a:r>
                        <a:rPr lang="cs-CZ" sz="1600" dirty="0" smtClean="0">
                          <a:latin typeface="Comic Sans MS" panose="030F0702030302020204" pitchFamily="66" charset="0"/>
                        </a:rPr>
                        <a:t>téma</a:t>
                      </a:r>
                      <a:endParaRPr lang="cs-CZ" sz="160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05195">
                <a:tc>
                  <a:txBody>
                    <a:bodyPr/>
                    <a:lstStyle/>
                    <a:p>
                      <a:pPr algn="ctr"/>
                      <a:r>
                        <a:rPr lang="cs-CZ" sz="1600" dirty="0" smtClean="0">
                          <a:latin typeface="Comic Sans MS" panose="030F0702030302020204" pitchFamily="66" charset="0"/>
                        </a:rPr>
                        <a:t>idea</a:t>
                      </a:r>
                      <a:endParaRPr lang="cs-CZ" sz="160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05195">
                <a:tc>
                  <a:txBody>
                    <a:bodyPr/>
                    <a:lstStyle/>
                    <a:p>
                      <a:pPr algn="ctr"/>
                      <a:r>
                        <a:rPr lang="cs-CZ" sz="1600" dirty="0" smtClean="0">
                          <a:latin typeface="Comic Sans MS" panose="030F0702030302020204" pitchFamily="66" charset="0"/>
                        </a:rPr>
                        <a:t>orchidea</a:t>
                      </a:r>
                      <a:endParaRPr lang="cs-CZ" sz="160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05195">
                <a:tc>
                  <a:txBody>
                    <a:bodyPr/>
                    <a:lstStyle/>
                    <a:p>
                      <a:pPr algn="ctr"/>
                      <a:r>
                        <a:rPr lang="cs-CZ" sz="1600" dirty="0" smtClean="0">
                          <a:latin typeface="Comic Sans MS" panose="030F0702030302020204" pitchFamily="66" charset="0"/>
                        </a:rPr>
                        <a:t>centrum</a:t>
                      </a:r>
                      <a:endParaRPr lang="cs-CZ" sz="160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05195">
                <a:tc>
                  <a:txBody>
                    <a:bodyPr/>
                    <a:lstStyle/>
                    <a:p>
                      <a:pPr algn="ctr"/>
                      <a:r>
                        <a:rPr lang="cs-CZ" sz="1600" dirty="0" smtClean="0">
                          <a:latin typeface="Comic Sans MS" panose="030F0702030302020204" pitchFamily="66" charset="0"/>
                        </a:rPr>
                        <a:t>astma</a:t>
                      </a:r>
                      <a:endParaRPr lang="cs-CZ" sz="160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07192">
                <a:tc>
                  <a:txBody>
                    <a:bodyPr/>
                    <a:lstStyle/>
                    <a:p>
                      <a:pPr algn="ctr"/>
                      <a:r>
                        <a:rPr lang="cs-CZ" sz="1600" dirty="0" smtClean="0">
                          <a:latin typeface="Comic Sans MS" panose="030F0702030302020204" pitchFamily="66" charset="0"/>
                        </a:rPr>
                        <a:t>akvárium</a:t>
                      </a:r>
                      <a:endParaRPr lang="cs-CZ" sz="160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pic>
        <p:nvPicPr>
          <p:cNvPr id="4099" name="Picture 3" descr="C:\Users\Eva Sýkorová\AppData\Local\Microsoft\Windows\Temporary Internet Files\Content.IE5\2YYLK3US\MC90044042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90033" y="1340768"/>
            <a:ext cx="961267" cy="79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587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algn="l"/>
            <a:r>
              <a:rPr lang="cs-CZ" sz="2000" b="1" dirty="0" smtClean="0"/>
              <a:t>Úkol 4: České ekvivalenty slov cizího původu </a:t>
            </a:r>
            <a:r>
              <a:rPr lang="cs-CZ" sz="2000" b="1" dirty="0" smtClean="0"/>
              <a:t>(sousloví)</a:t>
            </a:r>
            <a:r>
              <a:rPr lang="cs-CZ" sz="2000" b="1" dirty="0" smtClean="0"/>
              <a:t>			</a:t>
            </a:r>
            <a:endParaRPr lang="cs-CZ" sz="2000" b="1" dirty="0"/>
          </a:p>
        </p:txBody>
      </p:sp>
      <p:sp>
        <p:nvSpPr>
          <p:cNvPr id="4" name="Zaoblený obdélník 3"/>
          <p:cNvSpPr/>
          <p:nvPr/>
        </p:nvSpPr>
        <p:spPr>
          <a:xfrm>
            <a:off x="1032046" y="2060848"/>
            <a:ext cx="2016224" cy="576064"/>
          </a:xfrm>
          <a:prstGeom prst="roundRect">
            <a:avLst/>
          </a:prstGeom>
          <a:solidFill>
            <a:srgbClr val="92D050"/>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solidFill>
                  <a:schemeClr val="tx1"/>
                </a:solidFill>
                <a:latin typeface="Comic Sans MS" panose="030F0702030302020204" pitchFamily="66" charset="0"/>
              </a:rPr>
              <a:t>maturita</a:t>
            </a:r>
            <a:endParaRPr lang="cs-CZ" sz="1600" dirty="0">
              <a:solidFill>
                <a:schemeClr val="tx1"/>
              </a:solidFill>
              <a:latin typeface="Comic Sans MS" panose="030F0702030302020204" pitchFamily="66" charset="0"/>
            </a:endParaRPr>
          </a:p>
        </p:txBody>
      </p:sp>
      <p:sp>
        <p:nvSpPr>
          <p:cNvPr id="5" name="Zaoblený obdélník 4"/>
          <p:cNvSpPr/>
          <p:nvPr/>
        </p:nvSpPr>
        <p:spPr>
          <a:xfrm>
            <a:off x="1043608" y="2780928"/>
            <a:ext cx="2016224" cy="576064"/>
          </a:xfrm>
          <a:prstGeom prst="roundRect">
            <a:avLst/>
          </a:prstGeom>
          <a:solidFill>
            <a:srgbClr val="92D050"/>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solidFill>
                  <a:schemeClr val="tx1"/>
                </a:solidFill>
                <a:latin typeface="Comic Sans MS" panose="030F0702030302020204" pitchFamily="66" charset="0"/>
              </a:rPr>
              <a:t>metropole</a:t>
            </a:r>
            <a:endParaRPr lang="cs-CZ" sz="1600" dirty="0">
              <a:solidFill>
                <a:schemeClr val="tx1"/>
              </a:solidFill>
              <a:latin typeface="Comic Sans MS" panose="030F0702030302020204" pitchFamily="66" charset="0"/>
            </a:endParaRPr>
          </a:p>
        </p:txBody>
      </p:sp>
      <p:sp>
        <p:nvSpPr>
          <p:cNvPr id="6" name="Zaoblený obdélník 5"/>
          <p:cNvSpPr/>
          <p:nvPr/>
        </p:nvSpPr>
        <p:spPr>
          <a:xfrm>
            <a:off x="1043608" y="3573016"/>
            <a:ext cx="2016224" cy="576064"/>
          </a:xfrm>
          <a:prstGeom prst="roundRect">
            <a:avLst/>
          </a:prstGeom>
          <a:solidFill>
            <a:srgbClr val="92D050"/>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solidFill>
                  <a:schemeClr val="tx1"/>
                </a:solidFill>
                <a:latin typeface="Comic Sans MS" panose="030F0702030302020204" pitchFamily="66" charset="0"/>
              </a:rPr>
              <a:t>lustr</a:t>
            </a:r>
            <a:endParaRPr lang="cs-CZ" sz="1600" dirty="0">
              <a:solidFill>
                <a:schemeClr val="tx1"/>
              </a:solidFill>
              <a:latin typeface="Comic Sans MS" panose="030F0702030302020204" pitchFamily="66" charset="0"/>
            </a:endParaRPr>
          </a:p>
        </p:txBody>
      </p:sp>
      <p:sp>
        <p:nvSpPr>
          <p:cNvPr id="7" name="Zaoblený obdélník 6"/>
          <p:cNvSpPr/>
          <p:nvPr/>
        </p:nvSpPr>
        <p:spPr>
          <a:xfrm>
            <a:off x="1060029" y="4365104"/>
            <a:ext cx="2016224" cy="576064"/>
          </a:xfrm>
          <a:prstGeom prst="roundRect">
            <a:avLst/>
          </a:prstGeom>
          <a:solidFill>
            <a:srgbClr val="92D050"/>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solidFill>
                  <a:schemeClr val="tx1"/>
                </a:solidFill>
                <a:latin typeface="Comic Sans MS" panose="030F0702030302020204" pitchFamily="66" charset="0"/>
              </a:rPr>
              <a:t>chlorofyl</a:t>
            </a:r>
            <a:endParaRPr lang="cs-CZ" sz="1600" dirty="0">
              <a:solidFill>
                <a:schemeClr val="tx1"/>
              </a:solidFill>
              <a:latin typeface="Comic Sans MS" panose="030F0702030302020204" pitchFamily="66" charset="0"/>
            </a:endParaRPr>
          </a:p>
        </p:txBody>
      </p:sp>
      <p:sp>
        <p:nvSpPr>
          <p:cNvPr id="8" name="Zaoblený obdélník 7"/>
          <p:cNvSpPr/>
          <p:nvPr/>
        </p:nvSpPr>
        <p:spPr>
          <a:xfrm>
            <a:off x="1061245" y="5107776"/>
            <a:ext cx="2016224" cy="576064"/>
          </a:xfrm>
          <a:prstGeom prst="roundRect">
            <a:avLst/>
          </a:prstGeom>
          <a:solidFill>
            <a:srgbClr val="92D050"/>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solidFill>
                  <a:schemeClr val="tx1"/>
                </a:solidFill>
                <a:latin typeface="Comic Sans MS" panose="030F0702030302020204" pitchFamily="66" charset="0"/>
              </a:rPr>
              <a:t>premiér</a:t>
            </a:r>
            <a:endParaRPr lang="cs-CZ" sz="1600" dirty="0">
              <a:solidFill>
                <a:schemeClr val="tx1"/>
              </a:solidFill>
              <a:latin typeface="Comic Sans MS" panose="030F0702030302020204" pitchFamily="66" charset="0"/>
            </a:endParaRPr>
          </a:p>
        </p:txBody>
      </p:sp>
      <p:sp>
        <p:nvSpPr>
          <p:cNvPr id="9" name="Zaoblený obdélník 8"/>
          <p:cNvSpPr/>
          <p:nvPr/>
        </p:nvSpPr>
        <p:spPr>
          <a:xfrm>
            <a:off x="5859724" y="2060848"/>
            <a:ext cx="2016224" cy="576064"/>
          </a:xfrm>
          <a:prstGeom prst="roundRect">
            <a:avLst/>
          </a:prstGeom>
          <a:solidFill>
            <a:srgbClr val="92D050"/>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latin typeface="Comic Sans MS" panose="030F0702030302020204" pitchFamily="66" charset="0"/>
              </a:rPr>
              <a:t>p</a:t>
            </a:r>
            <a:r>
              <a:rPr lang="cs-CZ" sz="1600" dirty="0" smtClean="0">
                <a:solidFill>
                  <a:schemeClr val="tx1"/>
                </a:solidFill>
                <a:latin typeface="Comic Sans MS" panose="030F0702030302020204" pitchFamily="66" charset="0"/>
              </a:rPr>
              <a:t>ředseda vlády</a:t>
            </a:r>
            <a:endParaRPr lang="cs-CZ" sz="1600" dirty="0">
              <a:solidFill>
                <a:schemeClr val="tx1"/>
              </a:solidFill>
              <a:latin typeface="Comic Sans MS" panose="030F0702030302020204" pitchFamily="66" charset="0"/>
            </a:endParaRPr>
          </a:p>
        </p:txBody>
      </p:sp>
      <p:sp>
        <p:nvSpPr>
          <p:cNvPr id="10" name="Zaoblený obdélník 9"/>
          <p:cNvSpPr/>
          <p:nvPr/>
        </p:nvSpPr>
        <p:spPr>
          <a:xfrm>
            <a:off x="5868144" y="2780928"/>
            <a:ext cx="2016224" cy="576064"/>
          </a:xfrm>
          <a:prstGeom prst="roundRect">
            <a:avLst/>
          </a:prstGeom>
          <a:solidFill>
            <a:srgbClr val="92D050"/>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latin typeface="Comic Sans MS" panose="030F0702030302020204" pitchFamily="66" charset="0"/>
              </a:rPr>
              <a:t>s</a:t>
            </a:r>
            <a:r>
              <a:rPr lang="cs-CZ" sz="1600" dirty="0" smtClean="0">
                <a:solidFill>
                  <a:schemeClr val="tx1"/>
                </a:solidFill>
                <a:latin typeface="Comic Sans MS" panose="030F0702030302020204" pitchFamily="66" charset="0"/>
              </a:rPr>
              <a:t>tropní svítidlo</a:t>
            </a:r>
            <a:endParaRPr lang="cs-CZ" sz="1600" dirty="0">
              <a:solidFill>
                <a:schemeClr val="tx1"/>
              </a:solidFill>
              <a:latin typeface="Comic Sans MS" panose="030F0702030302020204" pitchFamily="66" charset="0"/>
            </a:endParaRPr>
          </a:p>
        </p:txBody>
      </p:sp>
      <p:sp>
        <p:nvSpPr>
          <p:cNvPr id="11" name="Zaoblený obdélník 10"/>
          <p:cNvSpPr/>
          <p:nvPr/>
        </p:nvSpPr>
        <p:spPr>
          <a:xfrm>
            <a:off x="5868144" y="3554228"/>
            <a:ext cx="2016224" cy="576064"/>
          </a:xfrm>
          <a:prstGeom prst="roundRect">
            <a:avLst/>
          </a:prstGeom>
          <a:solidFill>
            <a:srgbClr val="92D050"/>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solidFill>
                  <a:schemeClr val="tx1"/>
                </a:solidFill>
                <a:latin typeface="Comic Sans MS" panose="030F0702030302020204" pitchFamily="66" charset="0"/>
              </a:rPr>
              <a:t>hlavní město</a:t>
            </a:r>
            <a:endParaRPr lang="cs-CZ" sz="1600" dirty="0">
              <a:solidFill>
                <a:schemeClr val="tx1"/>
              </a:solidFill>
              <a:latin typeface="Comic Sans MS" panose="030F0702030302020204" pitchFamily="66" charset="0"/>
            </a:endParaRPr>
          </a:p>
        </p:txBody>
      </p:sp>
      <p:sp>
        <p:nvSpPr>
          <p:cNvPr id="12" name="Zaoblený obdélník 11"/>
          <p:cNvSpPr/>
          <p:nvPr/>
        </p:nvSpPr>
        <p:spPr>
          <a:xfrm>
            <a:off x="5879121" y="4342819"/>
            <a:ext cx="2016224" cy="576064"/>
          </a:xfrm>
          <a:prstGeom prst="roundRect">
            <a:avLst/>
          </a:prstGeom>
          <a:solidFill>
            <a:srgbClr val="92D050"/>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13" name="Zaoblený obdélník 12"/>
          <p:cNvSpPr/>
          <p:nvPr/>
        </p:nvSpPr>
        <p:spPr>
          <a:xfrm>
            <a:off x="5898976" y="5094297"/>
            <a:ext cx="2016224" cy="576064"/>
          </a:xfrm>
          <a:prstGeom prst="roundRect">
            <a:avLst/>
          </a:prstGeom>
          <a:solidFill>
            <a:srgbClr val="92D050"/>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a:solidFill>
                  <a:schemeClr val="tx1"/>
                </a:solidFill>
                <a:latin typeface="Comic Sans MS" panose="030F0702030302020204" pitchFamily="66" charset="0"/>
              </a:rPr>
              <a:t>z</a:t>
            </a:r>
            <a:r>
              <a:rPr lang="cs-CZ" sz="1600" dirty="0" smtClean="0">
                <a:solidFill>
                  <a:schemeClr val="tx1"/>
                </a:solidFill>
                <a:latin typeface="Comic Sans MS" panose="030F0702030302020204" pitchFamily="66" charset="0"/>
              </a:rPr>
              <a:t>elené barvivo</a:t>
            </a:r>
            <a:endParaRPr lang="cs-CZ" sz="1600" dirty="0">
              <a:solidFill>
                <a:schemeClr val="tx1"/>
              </a:solidFill>
              <a:latin typeface="Comic Sans MS" panose="030F0702030302020204" pitchFamily="66" charset="0"/>
            </a:endParaRPr>
          </a:p>
        </p:txBody>
      </p:sp>
      <p:sp>
        <p:nvSpPr>
          <p:cNvPr id="16" name="TextovéPole 15"/>
          <p:cNvSpPr txBox="1"/>
          <p:nvPr/>
        </p:nvSpPr>
        <p:spPr>
          <a:xfrm>
            <a:off x="5859725" y="4365104"/>
            <a:ext cx="2016223" cy="584775"/>
          </a:xfrm>
          <a:prstGeom prst="rect">
            <a:avLst/>
          </a:prstGeom>
          <a:noFill/>
        </p:spPr>
        <p:txBody>
          <a:bodyPr wrap="square" rtlCol="0">
            <a:spAutoFit/>
          </a:bodyPr>
          <a:lstStyle/>
          <a:p>
            <a:r>
              <a:rPr lang="cs-CZ" sz="1600" dirty="0">
                <a:latin typeface="Comic Sans MS" panose="030F0702030302020204" pitchFamily="66" charset="0"/>
              </a:rPr>
              <a:t>z</a:t>
            </a:r>
            <a:r>
              <a:rPr lang="cs-CZ" sz="1600" dirty="0" smtClean="0">
                <a:latin typeface="Comic Sans MS" panose="030F0702030302020204" pitchFamily="66" charset="0"/>
              </a:rPr>
              <a:t>kouška </a:t>
            </a:r>
            <a:r>
              <a:rPr lang="cs-CZ" sz="1600" dirty="0" smtClean="0">
                <a:latin typeface="Comic Sans MS" panose="030F0702030302020204" pitchFamily="66" charset="0"/>
              </a:rPr>
              <a:t>z dospělosti</a:t>
            </a:r>
            <a:endParaRPr lang="cs-CZ" sz="1600" dirty="0">
              <a:latin typeface="Comic Sans MS" panose="030F0702030302020204" pitchFamily="66" charset="0"/>
            </a:endParaRPr>
          </a:p>
        </p:txBody>
      </p:sp>
      <p:pic>
        <p:nvPicPr>
          <p:cNvPr id="5122" name="Picture 2" descr="C:\Users\Eva Sýkorová\AppData\Local\Microsoft\Windows\Temporary Internet Files\Content.IE5\2YYLK3US\MC90044042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100392" y="253267"/>
            <a:ext cx="961268" cy="79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8416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764704"/>
            <a:ext cx="8229600" cy="1143000"/>
          </a:xfrm>
        </p:spPr>
        <p:txBody>
          <a:bodyPr>
            <a:normAutofit/>
          </a:bodyPr>
          <a:lstStyle/>
          <a:p>
            <a:pPr algn="l"/>
            <a:r>
              <a:rPr lang="cs-CZ" sz="3200" b="1" dirty="0" smtClean="0"/>
              <a:t>Metodické poznámky k provedení úkolů:</a:t>
            </a:r>
            <a:endParaRPr lang="cs-CZ" sz="3200" b="1" dirty="0"/>
          </a:p>
        </p:txBody>
      </p:sp>
      <p:sp>
        <p:nvSpPr>
          <p:cNvPr id="3" name="Zástupný symbol pro obsah 2"/>
          <p:cNvSpPr>
            <a:spLocks noGrp="1"/>
          </p:cNvSpPr>
          <p:nvPr>
            <p:ph idx="1"/>
          </p:nvPr>
        </p:nvSpPr>
        <p:spPr/>
        <p:txBody>
          <a:bodyPr>
            <a:noAutofit/>
          </a:bodyPr>
          <a:lstStyle/>
          <a:p>
            <a:pPr marL="0" indent="0" algn="just">
              <a:buNone/>
            </a:pPr>
            <a:r>
              <a:rPr lang="cs-CZ" sz="1800" b="1" i="1" dirty="0" smtClean="0"/>
              <a:t>Úkol 1: </a:t>
            </a:r>
            <a:r>
              <a:rPr lang="cs-CZ" sz="1800" dirty="0" smtClean="0"/>
              <a:t>Žáci jednotlivě přistupují k interaktivní tabuli a postupně ve všech uvedených větách v červené bublině vyhledávají a pomocí pera podtrhávají slova cizího původu (v každé větě vždy 1 výraz).</a:t>
            </a:r>
          </a:p>
          <a:p>
            <a:pPr marL="0" indent="0" algn="just">
              <a:buNone/>
            </a:pPr>
            <a:r>
              <a:rPr lang="cs-CZ" sz="1800" b="1" i="1" dirty="0" smtClean="0"/>
              <a:t>Úkol </a:t>
            </a:r>
            <a:r>
              <a:rPr lang="cs-CZ" sz="1800" b="1" i="1" dirty="0" smtClean="0"/>
              <a:t>2: </a:t>
            </a:r>
            <a:r>
              <a:rPr lang="cs-CZ" sz="1800" dirty="0" smtClean="0"/>
              <a:t>Žáci jednotlivě přistupují k interaktivní tabuli a z nabídky cizích slov v zelených obdélnících vybírají vhodné výrazy, které pomocí pera přesouvají do uvedených vět v červené bublině.</a:t>
            </a:r>
          </a:p>
          <a:p>
            <a:pPr marL="0" indent="0" algn="just">
              <a:buNone/>
            </a:pPr>
            <a:r>
              <a:rPr lang="cs-CZ" sz="1800" b="1" i="1" dirty="0" smtClean="0"/>
              <a:t>Úkol </a:t>
            </a:r>
            <a:r>
              <a:rPr lang="cs-CZ" sz="1800" b="1" i="1" dirty="0" smtClean="0"/>
              <a:t>3: </a:t>
            </a:r>
            <a:r>
              <a:rPr lang="cs-CZ" sz="1800" dirty="0" smtClean="0"/>
              <a:t>Žáci jednotlivě přistupují k interaktivní tabuli a do sloupečků v tabulce pomocí pera dopisují požadované tvary cizích slov, které jsou zadané v prvním sloupci této tabulky.  </a:t>
            </a:r>
          </a:p>
          <a:p>
            <a:pPr marL="0" indent="0" algn="just">
              <a:buNone/>
            </a:pPr>
            <a:r>
              <a:rPr lang="cs-CZ" sz="1800" b="1" i="1" dirty="0" smtClean="0"/>
              <a:t>Úkol 4: </a:t>
            </a:r>
            <a:r>
              <a:rPr lang="cs-CZ" sz="1800" dirty="0" smtClean="0"/>
              <a:t>Žáci jednotlivě přistupují k interaktivní tabuli a pomocí pera spojují vhodné dvojice slov cizího původu a českých ekvivalentů (sousloví), které jsou vzájemně proti sobě uvedeny ve dvou sloupcích v zelených obdélnících. </a:t>
            </a:r>
            <a:endParaRPr lang="cs-CZ" sz="1800" i="1" dirty="0"/>
          </a:p>
        </p:txBody>
      </p:sp>
    </p:spTree>
    <p:extLst>
      <p:ext uri="{BB962C8B-B14F-4D97-AF65-F5344CB8AC3E}">
        <p14:creationId xmlns:p14="http://schemas.microsoft.com/office/powerpoint/2010/main" val="339708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 informací</a:t>
            </a:r>
            <a:endParaRPr lang="cs-CZ" dirty="0"/>
          </a:p>
        </p:txBody>
      </p:sp>
      <p:sp>
        <p:nvSpPr>
          <p:cNvPr id="4" name="TextovéPole 3"/>
          <p:cNvSpPr txBox="1"/>
          <p:nvPr/>
        </p:nvSpPr>
        <p:spPr>
          <a:xfrm>
            <a:off x="624948" y="1772816"/>
            <a:ext cx="7776863" cy="3539430"/>
          </a:xfrm>
          <a:prstGeom prst="rect">
            <a:avLst/>
          </a:prstGeom>
          <a:noFill/>
        </p:spPr>
        <p:txBody>
          <a:bodyPr wrap="square" rtlCol="0">
            <a:spAutoFit/>
          </a:bodyPr>
          <a:lstStyle/>
          <a:p>
            <a:pPr lvl="0"/>
            <a:r>
              <a:rPr lang="cs-CZ" sz="2000" dirty="0"/>
              <a:t>Microsoft PowerPoint 2010</a:t>
            </a:r>
          </a:p>
          <a:p>
            <a:pPr lvl="0"/>
            <a:r>
              <a:rPr lang="cs-CZ" sz="2000" dirty="0"/>
              <a:t>STYBLÍK, Vlastimil. </a:t>
            </a:r>
            <a:r>
              <a:rPr lang="cs-CZ" sz="2000" i="1" dirty="0"/>
              <a:t>Český jazyk pro 8. ročník základní školy a pro odpovídající ročník víceletých gymnázií</a:t>
            </a:r>
            <a:r>
              <a:rPr lang="cs-CZ" sz="2000" dirty="0"/>
              <a:t>. 2. vyd. Praha: SPN - pedagogické nakladatelství, 2000, 188 s. ISBN 80-723-5126-5.</a:t>
            </a:r>
          </a:p>
          <a:p>
            <a:pPr lvl="0"/>
            <a:r>
              <a:rPr lang="cs-CZ" sz="2000" dirty="0"/>
              <a:t>STYBLÍK, Vlastimil. </a:t>
            </a:r>
            <a:r>
              <a:rPr lang="cs-CZ" sz="2000" i="1" dirty="0"/>
              <a:t>Český jazyk pro 9. ročník základní školy a pro odpovídající ročník víceletých gymnázií</a:t>
            </a:r>
            <a:r>
              <a:rPr lang="cs-CZ" sz="2000" dirty="0"/>
              <a:t>. 2. vyd. Praha: SPN - pedagogické nakladatelství, 1997, 182 s. ISBN 80-859-3787-5.</a:t>
            </a:r>
          </a:p>
          <a:p>
            <a:pPr lvl="0"/>
            <a:r>
              <a:rPr lang="cs-CZ" sz="2000" dirty="0"/>
              <a:t>KRAUSOVÁ, Zdeňka a Martina PAŠKOVÁ. </a:t>
            </a:r>
            <a:r>
              <a:rPr lang="cs-CZ" sz="2000" i="1" dirty="0"/>
              <a:t>Český jazyk 8: pracovní sešit pro základní školy a víceletá gymnázia</a:t>
            </a:r>
            <a:r>
              <a:rPr lang="cs-CZ" sz="2000" dirty="0"/>
              <a:t>. 1. vyd. Plzeň: Fraus, 2005, 68 s. ISBN 80-723-8420-1.</a:t>
            </a:r>
          </a:p>
          <a:p>
            <a:endParaRPr lang="cs-CZ" sz="2400" dirty="0"/>
          </a:p>
        </p:txBody>
      </p:sp>
    </p:spTree>
    <p:extLst>
      <p:ext uri="{BB962C8B-B14F-4D97-AF65-F5344CB8AC3E}">
        <p14:creationId xmlns:p14="http://schemas.microsoft.com/office/powerpoint/2010/main" val="1897645786"/>
      </p:ext>
    </p:extLst>
  </p:cSld>
  <p:clrMapOvr>
    <a:masterClrMapping/>
  </p:clrMapOvr>
</p:sld>
</file>

<file path=ppt/theme/theme1.xml><?xml version="1.0" encoding="utf-8"?>
<a:theme xmlns:a="http://schemas.openxmlformats.org/drawingml/2006/main" name="00_Motiv_šablony_prezentace_BOXED">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 xmlns:thm15="http://schemas.microsoft.com/office/thememl/2012/main" name="Prezentace4" id="{FA648B46-5DFB-4817-A984-0EDF8C590859}" vid="{9C3AC370-3180-4625-AB9F-69495A826E3A}"/>
    </a:ext>
  </a:ext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00_Motiv_šablony_prezentace_BOXED</Template>
  <TotalTime>158</TotalTime>
  <Words>447</Words>
  <Application>Microsoft Office PowerPoint</Application>
  <PresentationFormat>Předvádění na obrazovce (4:3)</PresentationFormat>
  <Paragraphs>68</Paragraphs>
  <Slides>7</Slides>
  <Notes>1</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00_Motiv_šablony_prezentace_BOXED</vt:lpstr>
      <vt:lpstr>SLOVA CIZÍHO PŮVODU</vt:lpstr>
      <vt:lpstr>Úkol 1: Vyhledávání cizích slov v textu</vt:lpstr>
      <vt:lpstr>Úkol 2: Doplňování slov cizího původu do věty</vt:lpstr>
      <vt:lpstr>Úkol 3: Skloňování slov cizího původu</vt:lpstr>
      <vt:lpstr>Úkol 4: České ekvivalenty slov cizího původu (sousloví)   </vt:lpstr>
      <vt:lpstr>Metodické poznámky k provedení úkolů:</vt:lpstr>
      <vt:lpstr>Zdroje informací</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SLOVA CIZÍHO PŮVODU</dc:title>
  <dc:creator>Eva Sýkorová</dc:creator>
  <cp:lastModifiedBy>Eva Sýkorová</cp:lastModifiedBy>
  <cp:revision>15</cp:revision>
  <dcterms:created xsi:type="dcterms:W3CDTF">2014-11-01T16:56:26Z</dcterms:created>
  <dcterms:modified xsi:type="dcterms:W3CDTF">2015-05-18T13:58:14Z</dcterms:modified>
</cp:coreProperties>
</file>