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85" r:id="rId2"/>
    <p:sldMasterId id="2147483697" r:id="rId3"/>
  </p:sldMasterIdLst>
  <p:notesMasterIdLst>
    <p:notesMasterId r:id="rId17"/>
  </p:notesMasterIdLst>
  <p:handoutMasterIdLst>
    <p:handoutMasterId r:id="rId18"/>
  </p:handoutMasterIdLst>
  <p:sldIdLst>
    <p:sldId id="272" r:id="rId4"/>
    <p:sldId id="273" r:id="rId5"/>
    <p:sldId id="287" r:id="rId6"/>
    <p:sldId id="290" r:id="rId7"/>
    <p:sldId id="291" r:id="rId8"/>
    <p:sldId id="289" r:id="rId9"/>
    <p:sldId id="292" r:id="rId10"/>
    <p:sldId id="288" r:id="rId11"/>
    <p:sldId id="283" r:id="rId12"/>
    <p:sldId id="284" r:id="rId13"/>
    <p:sldId id="293" r:id="rId14"/>
    <p:sldId id="285" r:id="rId15"/>
    <p:sldId id="28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74" d="100"/>
          <a:sy n="74" d="100"/>
        </p:scale>
        <p:origin x="624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2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17. 5. 2015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17. 5. 2015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4530"/>
            <a:ext cx="9144000" cy="2387600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5/17/2015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44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9158594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12423"/>
            <a:ext cx="10515600" cy="2851208"/>
          </a:xfrm>
        </p:spPr>
        <p:txBody>
          <a:bodyPr anchor="b">
            <a:normAutofit/>
          </a:bodyPr>
          <a:lstStyle>
            <a:lvl1pPr>
              <a:defRPr sz="6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52633"/>
            <a:ext cx="105156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2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5127" y="1828800"/>
            <a:ext cx="5181600" cy="435133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8800"/>
            <a:ext cx="5181600" cy="435133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573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681850"/>
            <a:ext cx="5156200" cy="825699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5127" y="2507550"/>
            <a:ext cx="5156200" cy="3680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851"/>
            <a:ext cx="5181601" cy="825698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7550"/>
            <a:ext cx="5181601" cy="3680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6600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919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979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197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399"/>
            <a:ext cx="3931920" cy="3810001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783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400"/>
            <a:ext cx="3931920" cy="38100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316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717039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0362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0362"/>
            <a:ext cx="7734300" cy="58118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047946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12192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12192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12192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12192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65060" y="5052546"/>
            <a:ext cx="7516013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5/17/2015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0109" y="3132290"/>
            <a:ext cx="9567135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524000" y="731520"/>
            <a:ext cx="85344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12192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12192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12192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0927" y="2172648"/>
            <a:ext cx="7955555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6584" y="4607511"/>
            <a:ext cx="7960659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523999" y="731519"/>
            <a:ext cx="4462272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731520"/>
            <a:ext cx="4462272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731520"/>
            <a:ext cx="4462272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41929" y="1400327"/>
            <a:ext cx="4462272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6403" y="731520"/>
            <a:ext cx="4462272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1399032"/>
            <a:ext cx="4462272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8794" y="2209801"/>
            <a:ext cx="4848113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4688" y="731520"/>
            <a:ext cx="5356113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4354" y="3497802"/>
            <a:ext cx="4518213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12192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12192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12192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12192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966900" y="1143000"/>
            <a:ext cx="54864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0516" y="1010486"/>
            <a:ext cx="4925485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9691" y="4464421"/>
            <a:ext cx="8511384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40000" y="731519"/>
            <a:ext cx="85344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8344" y="376518"/>
            <a:ext cx="27432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432151" y="731520"/>
            <a:ext cx="6439049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5127" y="365760"/>
            <a:ext cx="10515600" cy="13255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828800"/>
            <a:ext cx="1051560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7527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418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 2" pitchFamily="18" charset="2"/>
        <a:buChar char="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12192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12192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12192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391053" y="4372168"/>
            <a:ext cx="8683348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732260"/>
            <a:ext cx="85344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00" y="6172201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172201"/>
            <a:ext cx="44704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80000" y="6172201"/>
            <a:ext cx="2438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slide" Target="slide3.xml"/><Relationship Id="rId7" Type="http://schemas.openxmlformats.org/officeDocument/2006/relationships/slide" Target="slide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9.xml"/><Relationship Id="rId6" Type="http://schemas.openxmlformats.org/officeDocument/2006/relationships/slide" Target="slide8.xml"/><Relationship Id="rId5" Type="http://schemas.openxmlformats.org/officeDocument/2006/relationships/slide" Target="slide4.xml"/><Relationship Id="rId4" Type="http://schemas.openxmlformats.org/officeDocument/2006/relationships/slide" Target="slide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slide" Target="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hrnec-na-va%C5%99en%C3%AD-cook-ware-spor%C3%A1k-159470/" TargetMode="External"/><Relationship Id="rId3" Type="http://schemas.openxmlformats.org/officeDocument/2006/relationships/hyperlink" Target="http://pixabay.com/cs/brokolice-zelenina-zdrav%C3%A1-potraviny-389890/" TargetMode="External"/><Relationship Id="rId7" Type="http://schemas.openxmlformats.org/officeDocument/2006/relationships/hyperlink" Target="http://pixabay.com/cs/kladivo-n%C3%A1stroj-kov-z%C3%A1sah-33617/" TargetMode="External"/><Relationship Id="rId12" Type="http://schemas.openxmlformats.org/officeDocument/2006/relationships/hyperlink" Target="http://pixabay.com/cs/%C4%8Desnek-purple-%C4%8Desnek-hlava-%C4%8Desneku-618400/" TargetMode="External"/><Relationship Id="rId2" Type="http://schemas.openxmlformats.org/officeDocument/2006/relationships/hyperlink" Target="http://pixabay.com/cs/%C5%A1%C3%A9fkucha%C5%99-va%C5%99it-restaurace-jednotn%C3%A9-40892/Kliparty%20-%20office.microsoft.com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://pixabay.com/cs/kr%C3%A9m-%C3%BAnik-pol%C3%A9vka-parmez%C3%A1n-hork%C3%A9-696321/" TargetMode="External"/><Relationship Id="rId11" Type="http://schemas.openxmlformats.org/officeDocument/2006/relationships/hyperlink" Target="http://pixabay.com/cs/va%C5%99e%C4%8Dka-d%C5%99ev%C4%9Bn%C3%A9-va%C5%99en%C3%AD-l%C5%BE%C3%ADce-159122/" TargetMode="External"/><Relationship Id="rId5" Type="http://schemas.openxmlformats.org/officeDocument/2006/relationships/hyperlink" Target="http://pixabay.com/cs/brambory-zelenina-surov%C3%A9ho-411975/" TargetMode="External"/><Relationship Id="rId10" Type="http://schemas.openxmlformats.org/officeDocument/2006/relationships/hyperlink" Target="http://pixabay.com/cs/pokli%C4%8Dky-n%C3%A1stroj-ruka-pila-d%C5%99evo-159622/" TargetMode="External"/><Relationship Id="rId4" Type="http://schemas.openxmlformats.org/officeDocument/2006/relationships/hyperlink" Target="http://pixabay.com/cs/kuchy%C5%88sk%C3%A9-pot%C5%99eby-st%C5%99%C3%ADbro-p%C5%99%C3%ADbor-40953/" TargetMode="External"/><Relationship Id="rId9" Type="http://schemas.openxmlformats.org/officeDocument/2006/relationships/hyperlink" Target="http://pixabay.com/cs/prk%C3%A9nko-hn%C4%9Bd%C3%A1-d%C5%99ev%C4%9Bn%C3%A9-n%C5%AF%C5%BE-kuchyn%C4%9B-575367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1369" y="657898"/>
            <a:ext cx="10363200" cy="1829761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Kuchař 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518400" y="6238101"/>
            <a:ext cx="447040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8056" y="539363"/>
            <a:ext cx="2741909" cy="423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>
            <a:hlinkClick r:id="rId3" action="ppaction://hlinksldjump"/>
          </p:cNvPr>
          <p:cNvSpPr/>
          <p:nvPr/>
        </p:nvSpPr>
        <p:spPr>
          <a:xfrm>
            <a:off x="3060192" y="539363"/>
            <a:ext cx="2238818" cy="14479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hlinkClick r:id="rId4" action="ppaction://hlinksldjump"/>
          </p:cNvPr>
          <p:cNvSpPr/>
          <p:nvPr/>
        </p:nvSpPr>
        <p:spPr>
          <a:xfrm>
            <a:off x="3060193" y="1987296"/>
            <a:ext cx="2238818" cy="15246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hlinkClick r:id="rId5" action="ppaction://hlinksldjump"/>
          </p:cNvPr>
          <p:cNvSpPr/>
          <p:nvPr/>
        </p:nvSpPr>
        <p:spPr>
          <a:xfrm>
            <a:off x="5299011" y="539363"/>
            <a:ext cx="2394142" cy="1437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hlinkClick r:id="rId6" action="ppaction://hlinksldjump"/>
          </p:cNvPr>
          <p:cNvSpPr/>
          <p:nvPr/>
        </p:nvSpPr>
        <p:spPr>
          <a:xfrm>
            <a:off x="5299010" y="1987296"/>
            <a:ext cx="2394142" cy="15246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hlinkClick r:id="rId7" action="ppaction://hlinksldjump"/>
          </p:cNvPr>
          <p:cNvSpPr/>
          <p:nvPr/>
        </p:nvSpPr>
        <p:spPr>
          <a:xfrm>
            <a:off x="3060193" y="3511987"/>
            <a:ext cx="2330928" cy="15246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hlinkClick r:id="rId8" action="ppaction://hlinksldjump"/>
          </p:cNvPr>
          <p:cNvSpPr/>
          <p:nvPr/>
        </p:nvSpPr>
        <p:spPr>
          <a:xfrm>
            <a:off x="5299011" y="3511987"/>
            <a:ext cx="2394142" cy="15246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2" grpId="0" animBg="1"/>
      <p:bldP spid="13" grpId="0" animBg="1"/>
      <p:bldP spid="9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14969" y="508506"/>
            <a:ext cx="8683348" cy="766502"/>
          </a:xfrm>
        </p:spPr>
        <p:txBody>
          <a:bodyPr/>
          <a:lstStyle/>
          <a:p>
            <a:pPr marL="0" indent="0" algn="l">
              <a:buNone/>
            </a:pPr>
            <a:r>
              <a:rPr lang="cs-CZ" sz="2800" dirty="0" smtClean="0"/>
              <a:t>Znáš ji? Je to ovoce nebo zelenina?</a:t>
            </a:r>
            <a:endParaRPr lang="cs-CZ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7422524" y="6239816"/>
            <a:ext cx="4470401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665" y="1633403"/>
            <a:ext cx="5303477" cy="3505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10200068" y="4056845"/>
            <a:ext cx="1171977" cy="914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99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0889" y="508506"/>
            <a:ext cx="8683348" cy="611956"/>
          </a:xfrm>
        </p:spPr>
        <p:txBody>
          <a:bodyPr/>
          <a:lstStyle/>
          <a:p>
            <a:pPr marL="0" indent="0" algn="l">
              <a:buNone/>
            </a:pPr>
            <a:r>
              <a:rPr lang="cs-CZ" sz="3200" dirty="0" smtClean="0"/>
              <a:t>Jak se jmenují?</a:t>
            </a:r>
            <a:endParaRPr lang="cs-CZ" sz="32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7139189" y="6354763"/>
            <a:ext cx="4470401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101" name="Picture 5" descr="Kuchyňské Potřeby, Stříbro, Příbor, Lžíce, Vidlice, Nůž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3936" y="1028050"/>
            <a:ext cx="2576938" cy="391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Šipka doprava 8">
            <a:hlinkClick r:id="rId3" action="ppaction://hlinksldjump"/>
          </p:cNvPr>
          <p:cNvSpPr/>
          <p:nvPr/>
        </p:nvSpPr>
        <p:spPr>
          <a:xfrm>
            <a:off x="10146407" y="3812147"/>
            <a:ext cx="1171977" cy="914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981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4445" y="690184"/>
            <a:ext cx="8683348" cy="967928"/>
          </a:xfrm>
        </p:spPr>
        <p:txBody>
          <a:bodyPr/>
          <a:lstStyle/>
          <a:p>
            <a:pPr marL="0" indent="0" algn="l">
              <a:buNone/>
            </a:pPr>
            <a:r>
              <a:rPr lang="cs-CZ" sz="3200" dirty="0" smtClean="0"/>
              <a:t>Co kuchař ke své práci nepotřebuje?</a:t>
            </a:r>
            <a:endParaRPr lang="cs-CZ" sz="3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7628586" y="6188301"/>
            <a:ext cx="447040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026" name="Picture 2" descr="Kladivo, Nástroj, Kov, Zásah, P&amp;rcaron;estávka, Tesa&amp;rcaron;stv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168" y="3618494"/>
            <a:ext cx="902348" cy="905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rnec Na Va&amp;rcaron;ení, Cook Ware, Sporák, Kuchyn&amp;ecaron;, Va&amp;rcaron;e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075" y="3618494"/>
            <a:ext cx="2218520" cy="1247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10146407" y="3812147"/>
            <a:ext cx="1171977" cy="914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Prkénko, Hn&amp;ecaron;dá, D&amp;rcaron;ev&amp;ecaron;né, N&amp;uring;&amp;zcaron;, Kuchyn&amp;ecaron;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5671" y="1793900"/>
            <a:ext cx="2247392" cy="1334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okli&amp;ccaron;ky, Nástroj, Ruka, Pila, D&amp;rcaron;evo, Prác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4775" y="1770939"/>
            <a:ext cx="2965577" cy="1482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Va&amp;rcaron;e&amp;ccaron;ka, D&amp;rcaron;ev&amp;ecaron;né, Va&amp;rcaron;ení, L&amp;zcaron;íce, Nástroj, Kuchyn&amp;ecaron;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7639" y="1983785"/>
            <a:ext cx="1269943" cy="2539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5693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0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3769" y="431233"/>
            <a:ext cx="8683348" cy="714987"/>
          </a:xfrm>
        </p:spPr>
        <p:txBody>
          <a:bodyPr/>
          <a:lstStyle/>
          <a:p>
            <a:pPr marL="0" indent="0" algn="l">
              <a:buNone/>
            </a:pPr>
            <a:r>
              <a:rPr lang="cs-CZ" sz="2800" dirty="0" smtClean="0"/>
              <a:t>Co je to? Kde rostou?</a:t>
            </a:r>
            <a:endParaRPr lang="cs-CZ" sz="28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7518400" y="6327514"/>
            <a:ext cx="447040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1400175"/>
            <a:ext cx="5155842" cy="3431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10200068" y="4056845"/>
            <a:ext cx="1171977" cy="914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1366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1293" y="677992"/>
            <a:ext cx="8057491" cy="931352"/>
          </a:xfrm>
        </p:spPr>
        <p:txBody>
          <a:bodyPr/>
          <a:lstStyle/>
          <a:p>
            <a:pPr marL="0" indent="0" algn="l">
              <a:buNone/>
            </a:pPr>
            <a:r>
              <a:rPr lang="cs-CZ" sz="3200" dirty="0" smtClean="0"/>
              <a:t>Co je to? Je to ovoce nebo zelenina?</a:t>
            </a:r>
            <a:endParaRPr lang="cs-CZ" sz="3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7518400" y="6334006"/>
            <a:ext cx="447040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2050" name="Picture 2" descr="&amp;Ccaron;esnek, Purple &amp;Ccaron;esnek, Hlava &amp;Ccaron;esneku, Strou&amp;zcaron;ku &amp;Ccaron;esnek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2815" y="1926336"/>
            <a:ext cx="4331425" cy="2883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>
            <a:hlinkClick r:id="rId3" action="ppaction://hlinksldjump"/>
          </p:cNvPr>
          <p:cNvSpPr/>
          <p:nvPr/>
        </p:nvSpPr>
        <p:spPr>
          <a:xfrm>
            <a:off x="10200068" y="4056845"/>
            <a:ext cx="1171977" cy="914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346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49375" y="534264"/>
            <a:ext cx="8683348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800" dirty="0" smtClean="0"/>
              <a:t>Z čeho můžeme uvařit polévku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7518400" y="6354763"/>
            <a:ext cx="447040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1802373"/>
            <a:ext cx="4318715" cy="3272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10200068" y="4056845"/>
            <a:ext cx="1171977" cy="914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815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721599" y="6354763"/>
            <a:ext cx="447040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173" y="604840"/>
            <a:ext cx="8683348" cy="114300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3600" b="1" dirty="0" smtClean="0"/>
              <a:t>Prvky polytechnické výchovy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73823" y="1694688"/>
            <a:ext cx="8693239" cy="2913888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Vzdělávací oblast: Dítě a jeho svět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IB: Já, ty a lidé kolem nás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Téma: Povolání – kuchař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Konkretizované výstupy: Dítě má poznatky z nejrůznějších oblastí života, poznává to, s čím se v životě setkává.</a:t>
            </a: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628586" y="6354763"/>
            <a:ext cx="447040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 fontScale="90000"/>
          </a:bodyPr>
          <a:lstStyle/>
          <a:p>
            <a:pPr marL="0" indent="0" algn="l">
              <a:buNone/>
            </a:pPr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42356" y="1645920"/>
            <a:ext cx="10781608" cy="3604953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snímcích č. 3, 4, 6, 7, 8 děti odpovídají na uvedené otázky, a po kliknutí na šipku se odkryje jeden z obdélníků na snímku č. 2, který postupně odkrývá obrázek kuchaře.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snímku č. 5 mají děti najít, co kuchař ke své práci nepotřebuje a věci pojmenovat.</a:t>
            </a:r>
          </a:p>
          <a:p>
            <a:pPr marL="502920" indent="-457200">
              <a:buFont typeface="+mj-lt"/>
              <a:buAutoNum type="arabicPeriod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Vyučující dětem otázky a </a:t>
            </a:r>
            <a:r>
              <a:rPr lang="cs-CZ" smtClean="0">
                <a:latin typeface="Arial" pitchFamily="34" charset="0"/>
                <a:cs typeface="Arial" pitchFamily="34" charset="0"/>
              </a:rPr>
              <a:t>úkoly čte.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7632009" y="6316126"/>
            <a:ext cx="447040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59661" y="446344"/>
            <a:ext cx="8683348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4000" dirty="0" smtClean="0"/>
              <a:t>Použitý materiál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46048" y="1670304"/>
            <a:ext cx="85344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Prezentace určená k interaktivnímu řešení</a:t>
            </a:r>
          </a:p>
          <a:p>
            <a:pPr marL="45720" indent="0">
              <a:buNone/>
            </a:pPr>
            <a:r>
              <a:rPr lang="cs-CZ" dirty="0" smtClean="0"/>
              <a:t>Počítač s dotykovou obrazovkou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35947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71346" y="585779"/>
            <a:ext cx="4486265" cy="76650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958983" y="1195417"/>
            <a:ext cx="9769481" cy="98360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000" dirty="0">
                <a:latin typeface="Arial" pitchFamily="34" charset="0"/>
                <a:cs typeface="Arial" pitchFamily="34" charset="0"/>
                <a:hlinkClick r:id="rId2"/>
              </a:rPr>
              <a:t>http://pixabay.com/cs/%C5%A1%C3%A9fkucha%C5%99-va%C5%99it-restaurace-jednotn%C3%A9-40892/Kliparty 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2"/>
              </a:rPr>
              <a:t>- office.microsoft.com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000" dirty="0">
                <a:latin typeface="Arial" pitchFamily="34" charset="0"/>
                <a:cs typeface="Arial" pitchFamily="34" charset="0"/>
                <a:hlinkClick r:id="rId3"/>
              </a:rPr>
              <a:t>http://pixabay.com/cs/brokolice-zelenina-zdrav%C3%A1-potraviny-389890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000" dirty="0">
                <a:latin typeface="Arial" pitchFamily="34" charset="0"/>
                <a:cs typeface="Arial" pitchFamily="34" charset="0"/>
                <a:hlinkClick r:id="rId4"/>
              </a:rPr>
              <a:t>http://pixabay.com/cs/kuchy%C5%88sk%C3%A9-pot%C5%99eby-st%C5%99%C3%ADbro-p%C5%99%C3%ADbor-40953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000" dirty="0">
                <a:latin typeface="Arial" pitchFamily="34" charset="0"/>
                <a:cs typeface="Arial" pitchFamily="34" charset="0"/>
                <a:hlinkClick r:id="rId5"/>
              </a:rPr>
              <a:t>http://pixabay.com/cs/brambory-zelenina-surov%C3%A9ho-411975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000" dirty="0">
                <a:latin typeface="Arial" pitchFamily="34" charset="0"/>
                <a:cs typeface="Arial" pitchFamily="34" charset="0"/>
                <a:hlinkClick r:id="rId6"/>
              </a:rPr>
              <a:t>http://pixabay.com/cs/kr%C3%A9m-%C3%BAnik-pol%C3%A9vka-parmez%C3%A1n-hork%C3%A9-696321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6"/>
              </a:rPr>
              <a:t>/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000" dirty="0">
                <a:latin typeface="Arial" pitchFamily="34" charset="0"/>
                <a:cs typeface="Arial" pitchFamily="34" charset="0"/>
                <a:hlinkClick r:id="rId7"/>
              </a:rPr>
              <a:t>http://pixabay.com/cs/kladivo-n%C3%A1stroj-kov-z%C3%A1sah-33617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7"/>
              </a:rPr>
              <a:t>/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000" dirty="0">
                <a:latin typeface="Arial" pitchFamily="34" charset="0"/>
                <a:cs typeface="Arial" pitchFamily="34" charset="0"/>
                <a:hlinkClick r:id="rId8"/>
              </a:rPr>
              <a:t>http://pixabay.com/cs/hrnec-na-va%C5%99en%C3%AD-cook-ware-spor%C3%A1k-159470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000" dirty="0">
                <a:latin typeface="Arial" pitchFamily="34" charset="0"/>
                <a:cs typeface="Arial" pitchFamily="34" charset="0"/>
                <a:hlinkClick r:id="rId9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9"/>
              </a:rPr>
              <a:t>pixabay.com/cs/prk%C3%A9nko-hn%C4%9Bd%C3%A1-d%C5%99ev%C4%9Bn%C3%A9-n%C5%AF%C5%BE-kuchyn%C4%9B-575367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000" dirty="0">
                <a:latin typeface="Arial" pitchFamily="34" charset="0"/>
                <a:cs typeface="Arial" pitchFamily="34" charset="0"/>
                <a:hlinkClick r:id="rId10"/>
              </a:rPr>
              <a:t>http://pixabay.com/cs/pokli%C4%8Dky-n%C3%A1stroj-ruka-pila-d%C5%99evo-159622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10"/>
              </a:rPr>
              <a:t>/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000" dirty="0">
                <a:latin typeface="Arial" pitchFamily="34" charset="0"/>
                <a:cs typeface="Arial" pitchFamily="34" charset="0"/>
                <a:hlinkClick r:id="rId11"/>
              </a:rPr>
              <a:t>http://pixabay.com/cs/va%C5%99e%C4%8Dka-d%C5%99ev%C4%9Bn%C3%A9-va%C5%99en%C3%AD-l%C5%BE%C3%ADce-159122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11"/>
              </a:rPr>
              <a:t>/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000" dirty="0">
                <a:latin typeface="Arial" pitchFamily="34" charset="0"/>
                <a:cs typeface="Arial" pitchFamily="34" charset="0"/>
                <a:hlinkClick r:id="rId12"/>
              </a:rPr>
              <a:t>http://pixabay.com/cs/%C4%8Desnek-purple-%C4%8Desnek-hlava-%C4%8Desneku-618400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12"/>
              </a:rPr>
              <a:t>/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365760" lvl="1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7633538" y="6354763"/>
            <a:ext cx="4470401" cy="365125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DOfficeLightV0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444</Words>
  <Application>Microsoft Office PowerPoint</Application>
  <PresentationFormat>Širokoúhlá obrazovka</PresentationFormat>
  <Paragraphs>81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23" baseType="lpstr">
      <vt:lpstr>Arial</vt:lpstr>
      <vt:lpstr>Calibri</vt:lpstr>
      <vt:lpstr>Calibri Light</vt:lpstr>
      <vt:lpstr>Century Gothic</vt:lpstr>
      <vt:lpstr>Georgia</vt:lpstr>
      <vt:lpstr>Times New Roman</vt:lpstr>
      <vt:lpstr>Trebuchet MS</vt:lpstr>
      <vt:lpstr>Wingdings 2</vt:lpstr>
      <vt:lpstr>HDOfficeLightV0</vt:lpstr>
      <vt:lpstr>Aerodynamika</vt:lpstr>
      <vt:lpstr>Kuchař </vt:lpstr>
      <vt:lpstr>Prezentace aplikace PowerPoint</vt:lpstr>
      <vt:lpstr>Znáš ji? Je to ovoce nebo zelenina?</vt:lpstr>
      <vt:lpstr>Jak se jmenují?</vt:lpstr>
      <vt:lpstr>Co kuchař ke své práci nepotřebuje?</vt:lpstr>
      <vt:lpstr>Co je to? Kde rostou?</vt:lpstr>
      <vt:lpstr>Co je to? Je to ovoce nebo zelenina?</vt:lpstr>
      <vt:lpstr>Z čeho můžeme uvařit polévku?</vt:lpstr>
      <vt:lpstr>Prvky polytechnické výchovy</vt:lpstr>
      <vt:lpstr>Metodický postup </vt:lpstr>
      <vt:lpstr>Použitý materiál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2015-05-17T18:36:36Z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