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5" r:id="rId4"/>
    <p:sldId id="286" r:id="rId5"/>
    <p:sldId id="287" r:id="rId6"/>
    <p:sldId id="282" r:id="rId7"/>
    <p:sldId id="275" r:id="rId8"/>
    <p:sldId id="277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5"/>
            <p14:sldId id="286"/>
          </p14:sldIdLst>
        </p14:section>
        <p14:section name="PL-omalovánky" id="{D74360CD-1F71-47DB-8D96-FAAA8E19511C}">
          <p14:sldIdLst>
            <p14:sldId id="287"/>
            <p14:sldId id="28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523F"/>
    <a:srgbClr val="FCDB8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183" y="2448835"/>
            <a:ext cx="2605982" cy="36469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Šikula a aktovka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skřítek chce jít</a:t>
            </a:r>
            <a:r>
              <a:rPr lang="cs-CZ" sz="2400" b="1" i="0" cap="none" dirty="0" smtClean="0"/>
              <a:t> do školy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Picture 10" descr="Backpack, Bag, Travel, Vaca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82800" y="3987295"/>
            <a:ext cx="2736160" cy="264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0014" y="3792029"/>
            <a:ext cx="1833178" cy="33617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2862" y="3929819"/>
            <a:ext cx="2787544" cy="27570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5819" y="1536988"/>
            <a:ext cx="1094128" cy="19132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2455" y="1990063"/>
            <a:ext cx="1328928" cy="100707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0787" y="1534395"/>
            <a:ext cx="2088510" cy="23954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263" y="4659931"/>
            <a:ext cx="1125788" cy="1990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814" y="2129429"/>
            <a:ext cx="1519237" cy="127236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412235">
            <a:off x="9880086" y="-396176"/>
            <a:ext cx="1420903" cy="235590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19639" y="53998"/>
            <a:ext cx="2657856" cy="1328928"/>
          </a:xfrm>
          <a:prstGeom prst="rect">
            <a:avLst/>
          </a:prstGeom>
        </p:spPr>
      </p:pic>
      <p:pic>
        <p:nvPicPr>
          <p:cNvPr id="11" name="Picture 2" descr="Book, Open, Reading, Writing, Journal, Diary, Notebook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660" y="0"/>
            <a:ext cx="3155859" cy="157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1786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1.11111E-6 L -0.00573 0.582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" y="2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3.7037E-7 L 0.31628 0.678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7" y="3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4.81481E-6 L 0.67291 0.5273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33" y="2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7.40741E-7 L 0.76589 0.3629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94" y="18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2.96296E-6 L 0.74974 -0.044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487" y="-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59259E-6 L 0.54102 0.4335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4" y="2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7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tudent Writing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1835" y="1066258"/>
            <a:ext cx="1857375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tudent Asking A Questi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3165" y="1066258"/>
            <a:ext cx="208597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tudent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8270" y="1056734"/>
            <a:ext cx="19716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tudent Reading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29075" y="1047208"/>
            <a:ext cx="18288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42967" y="4508389"/>
            <a:ext cx="1490301" cy="523220"/>
          </a:xfrm>
          <a:prstGeom prst="rect">
            <a:avLst/>
          </a:prstGeom>
          <a:solidFill>
            <a:srgbClr val="FD523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píšu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41930" y="4508389"/>
            <a:ext cx="1061027" cy="523220"/>
          </a:xfrm>
          <a:prstGeom prst="rect">
            <a:avLst/>
          </a:prstGeom>
          <a:solidFill>
            <a:srgbClr val="FD523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čtu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5505" y="4508389"/>
            <a:ext cx="2421925" cy="523220"/>
          </a:xfrm>
          <a:prstGeom prst="rect">
            <a:avLst/>
          </a:prstGeom>
          <a:solidFill>
            <a:srgbClr val="FD523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poslouchám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52740" y="4511036"/>
            <a:ext cx="2047959" cy="523220"/>
          </a:xfrm>
          <a:prstGeom prst="rect">
            <a:avLst/>
          </a:prstGeom>
          <a:solidFill>
            <a:srgbClr val="FD523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hlásím se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84658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Student Writing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647" y="3504748"/>
            <a:ext cx="2048309" cy="314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Student Asking A Questio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7577" y="3515253"/>
            <a:ext cx="2300409" cy="313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Student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597" y="168899"/>
            <a:ext cx="2174359" cy="315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Student Reading Clip Ar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7577" y="168899"/>
            <a:ext cx="2016796" cy="31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9835" y="-324712"/>
            <a:ext cx="5487786" cy="767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4283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449383">
            <a:off x="495543" y="-120269"/>
            <a:ext cx="2860877" cy="3252151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639250">
            <a:off x="4431612" y="-61293"/>
            <a:ext cx="1836938" cy="36738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8537" y="2999874"/>
            <a:ext cx="2618032" cy="33917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5068" y="3078806"/>
            <a:ext cx="2255769" cy="3334164"/>
          </a:xfrm>
          <a:prstGeom prst="rect">
            <a:avLst/>
          </a:prstGeom>
        </p:spPr>
      </p:pic>
      <p:pic>
        <p:nvPicPr>
          <p:cNvPr id="5124" name="Picture 4" descr="Stapler Clip 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1489" y="730970"/>
            <a:ext cx="2847975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1662" y="401050"/>
            <a:ext cx="2036438" cy="23610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14913" y="3529618"/>
            <a:ext cx="3265286" cy="309692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850" y="2829187"/>
            <a:ext cx="2580835" cy="377108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119309" y="-701345"/>
            <a:ext cx="1836938" cy="3673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9443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</a:t>
            </a:r>
            <a:r>
              <a:rPr lang="cs-CZ" dirty="0" smtClean="0"/>
              <a:t>skřítka Šikuly </a:t>
            </a:r>
            <a:r>
              <a:rPr lang="cs-CZ" dirty="0"/>
              <a:t>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www.clker.com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pro předškoláky</a:t>
            </a:r>
            <a:endParaRPr lang="cs-CZ" dirty="0"/>
          </a:p>
          <a:p>
            <a:r>
              <a:rPr lang="cs-CZ" dirty="0" smtClean="0"/>
              <a:t>Děti mají určit, které </a:t>
            </a:r>
            <a:r>
              <a:rPr lang="cs-CZ" dirty="0" smtClean="0"/>
              <a:t>pomůcky </a:t>
            </a:r>
            <a:r>
              <a:rPr lang="cs-CZ" dirty="0" smtClean="0"/>
              <a:t>patří do aktovky.</a:t>
            </a:r>
          </a:p>
          <a:p>
            <a:r>
              <a:rPr lang="cs-CZ" dirty="0"/>
              <a:t>U</a:t>
            </a:r>
            <a:r>
              <a:rPr lang="cs-CZ" dirty="0" smtClean="0"/>
              <a:t> dalšího snímku probíhá rozhovor na téma „jak se chovám v hodině“ (hlasím se, poslouchám, čtu, píšu)</a:t>
            </a:r>
          </a:p>
          <a:p>
            <a:r>
              <a:rPr lang="cs-CZ" dirty="0" smtClean="0"/>
              <a:t>Navazuje vybarvování pracovních listů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děti </a:t>
            </a:r>
            <a:r>
              <a:rPr lang="cs-CZ" dirty="0" smtClean="0"/>
              <a:t>určují, </a:t>
            </a:r>
            <a:r>
              <a:rPr lang="cs-CZ" dirty="0" smtClean="0"/>
              <a:t>co patří do aktovky. Správné odpovědi se přesunou do aktovky, špatné zůstanou na svém místě.</a:t>
            </a:r>
          </a:p>
          <a:p>
            <a:r>
              <a:rPr lang="cs-CZ" dirty="0" smtClean="0"/>
              <a:t>Na dalším snímku se popis činnosti ukáže po kliknutí/ dotyku na jednotlivé obrázky.</a:t>
            </a:r>
          </a:p>
          <a:p>
            <a:r>
              <a:rPr lang="cs-CZ" dirty="0" smtClean="0"/>
              <a:t>Pracovní listy žádné animace nemají, jsou určené k tisku a během prezentace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JAHO PSYHCIKA (PSYCHOLOGICKÁ)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tvořivost, vynalézavost, fantazie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vyjadřovat fantazijní představy, navrhnout další varianty/ řešení, improvizovat a hledat náhradní řešení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309</Words>
  <Application>Microsoft Office PowerPoint</Application>
  <PresentationFormat>Vlastní</PresentationFormat>
  <Paragraphs>45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Šikula a aktovka</vt:lpstr>
      <vt:lpstr>Snímek 2</vt:lpstr>
      <vt:lpstr>Snímek 3</vt:lpstr>
      <vt:lpstr>Snímek 4</vt:lpstr>
      <vt:lpstr>Snímek 5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2015-05-19T10:29:41Z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