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microsoft.com/office/2007/relationships/hdphoto" Target="../media/hdphoto9.wdp"/><Relationship Id="rId3" Type="http://schemas.microsoft.com/office/2007/relationships/hdphoto" Target="../media/hdphoto8.wdp"/><Relationship Id="rId7" Type="http://schemas.microsoft.com/office/2007/relationships/hdphoto" Target="../media/hdphoto6.wdp"/><Relationship Id="rId12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1.wdp"/><Relationship Id="rId5" Type="http://schemas.microsoft.com/office/2007/relationships/hdphoto" Target="../media/hdphoto7.wdp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nám rostl hyacint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Zasadíme cibule jarní květiny.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26" b="100000" l="10757" r="100000">
                        <a14:foregroundMark x1="26480" y1="65935" x2="26480" y2="65935"/>
                        <a14:foregroundMark x1="26480" y1="65935" x2="26480" y2="65935"/>
                        <a14:foregroundMark x1="43221" y1="37977" x2="43221" y2="37977"/>
                        <a14:foregroundMark x1="43221" y1="37977" x2="43221" y2="37977"/>
                        <a14:foregroundMark x1="70401" y1="50286" x2="70401" y2="50286"/>
                        <a14:foregroundMark x1="70401" y1="50286" x2="70401" y2="50286"/>
                        <a14:backgroundMark x1="21706" y1="18034" x2="21706" y2="18034"/>
                        <a14:backgroundMark x1="21706" y1="18034" x2="21706" y2="18034"/>
                        <a14:backgroundMark x1="51050" y1="70324" x2="51050" y2="70324"/>
                        <a14:backgroundMark x1="51050" y1="70324" x2="51050" y2="70324"/>
                        <a14:backgroundMark x1="80649" y1="25954" x2="80649" y2="25954"/>
                        <a14:backgroundMark x1="80649" y1="25954" x2="80649" y2="25954"/>
                        <a14:backgroundMark x1="91088" y1="96469" x2="91088" y2="96469"/>
                        <a14:backgroundMark x1="91088" y1="96469" x2="91088" y2="96469"/>
                        <a14:backgroundMark x1="55188" y1="59828" x2="55188" y2="59828"/>
                        <a14:backgroundMark x1="55188" y1="59828" x2="55188" y2="59828"/>
                        <a14:backgroundMark x1="49905" y1="58015" x2="49905" y2="58015"/>
                        <a14:backgroundMark x1="44048" y1="72328" x2="44048" y2="72328"/>
                        <a14:backgroundMark x1="39465" y1="91031" x2="39465" y2="91031"/>
                        <a14:backgroundMark x1="71101" y1="87500" x2="71101" y2="87500"/>
                        <a14:backgroundMark x1="57225" y1="92844" x2="57225" y2="92844"/>
                        <a14:backgroundMark x1="57416" y1="73855" x2="57416" y2="73855"/>
                        <a14:backgroundMark x1="65118" y1="73855" x2="65118" y2="73855"/>
                        <a14:backgroundMark x1="56715" y1="50573" x2="59644" y2="782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xmlns="" val="581505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Připravíme si květináč a hlínu.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340" b="100000" l="9994" r="89624">
                        <a14:backgroundMark x1="56015" y1="8302" x2="51941" y2="42844"/>
                        <a14:backgroundMark x1="51941" y1="42844" x2="10948" y2="63359"/>
                        <a14:backgroundMark x1="11458" y1="75382" x2="26480" y2="96660"/>
                        <a14:backgroundMark x1="79758" y1="8779" x2="85742" y2="38550"/>
                        <a14:backgroundMark x1="85742" y1="38550" x2="85105" y2="995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xmlns="" val="2451020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Zasazené cibule v hlíně musíme zalévat.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160" b="96947" l="18905" r="96435">
                        <a14:backgroundMark x1="61489" y1="12595" x2="70910" y2="43893"/>
                        <a14:backgroundMark x1="70910" y1="43893" x2="92743" y2="19275"/>
                        <a14:backgroundMark x1="92234" y1="48760" x2="71419" y2="95706"/>
                        <a14:backgroundMark x1="30936" y1="93321" x2="21897" y2="26718"/>
                        <a14:backgroundMark x1="21897" y1="26718" x2="40293" y2="84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xmlns="" val="2035624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Každá kytička potřebuje přidat vitamíny.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53660" y1="16508" x2="80267" y2="23092"/>
                        <a14:backgroundMark x1="80649" y1="24714" x2="73265" y2="89027"/>
                        <a14:backgroundMark x1="40165" y1="13168" x2="29726" y2="82347"/>
                        <a14:backgroundMark x1="31254" y1="81584" x2="55188" y2="867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2496" y="1825625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xmlns="" val="83930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 nám malinko roste.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33" b="97421" l="9885" r="90258">
                        <a14:backgroundMark x1="13754" y1="47851" x2="25931" y2="14422"/>
                        <a14:backgroundMark x1="27507" y1="15282" x2="85387" y2="24737"/>
                        <a14:backgroundMark x1="84097" y1="27030" x2="84241" y2="87966"/>
                        <a14:backgroundMark x1="84241" y1="87966" x2="60172" y2="98663"/>
                        <a14:backgroundMark x1="46132" y1="95511" x2="14613" y2="87775"/>
                        <a14:backgroundMark x1="13754" y1="84432" x2="13324" y2="485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0603" y="359458"/>
            <a:ext cx="4853288" cy="6335631"/>
          </a:xfrm>
        </p:spPr>
      </p:pic>
    </p:spTree>
    <p:extLst>
      <p:ext uri="{BB962C8B-B14F-4D97-AF65-F5344CB8AC3E}">
        <p14:creationId xmlns:p14="http://schemas.microsoft.com/office/powerpoint/2010/main" xmlns="" val="146722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509760" cy="1088136"/>
          </a:xfrm>
        </p:spPr>
        <p:txBody>
          <a:bodyPr/>
          <a:lstStyle/>
          <a:p>
            <a:r>
              <a:rPr lang="cs-CZ" dirty="0" smtClean="0"/>
              <a:t>Objevují se první bílé kvítky.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>
                        <a14:backgroundMark x1="6017" y1="37345" x2="27794" y2="1146"/>
                        <a14:backgroundMark x1="61748" y1="1719" x2="93123" y2="16428"/>
                        <a14:backgroundMark x1="93123" y1="16428" x2="84957" y2="89016"/>
                        <a14:backgroundMark x1="8309" y1="40783" x2="8739" y2="85864"/>
                        <a14:backgroundMark x1="31948" y1="14231" x2="25501" y2="14231"/>
                        <a14:backgroundMark x1="57353" y1="16942" x2="57353" y2="16942"/>
                        <a14:backgroundMark x1="57353" y1="14216" x2="57353" y2="14216"/>
                        <a14:backgroundMark x1="30423" y1="26195" x2="25781" y2="27665"/>
                        <a14:backgroundMark x1="56480" y1="26409" x2="56480" y2="26409"/>
                        <a14:backgroundMark x1="32767" y1="25337" x2="32767" y2="25337"/>
                        <a14:backgroundMark x1="33088" y1="20313" x2="33088" y2="20313"/>
                        <a14:backgroundMark x1="63189" y1="37960" x2="59375" y2="53493"/>
                        <a14:backgroundMark x1="42142" y1="57047" x2="45358" y2="46354"/>
                        <a14:backgroundMark x1="29274" y1="31648" x2="29274" y2="31648"/>
                        <a14:backgroundMark x1="54412" y1="18627" x2="57031" y2="169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7761" y="725185"/>
            <a:ext cx="4403854" cy="6132815"/>
          </a:xfrm>
        </p:spPr>
      </p:pic>
    </p:spTree>
    <p:extLst>
      <p:ext uri="{BB962C8B-B14F-4D97-AF65-F5344CB8AC3E}">
        <p14:creationId xmlns:p14="http://schemas.microsoft.com/office/powerpoint/2010/main" xmlns="" val="3126397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8941" y="438912"/>
            <a:ext cx="6387921" cy="2304288"/>
          </a:xfrm>
        </p:spPr>
        <p:txBody>
          <a:bodyPr>
            <a:normAutofit/>
          </a:bodyPr>
          <a:lstStyle/>
          <a:p>
            <a:r>
              <a:rPr lang="cs-CZ" dirty="0" smtClean="0"/>
              <a:t>Už nám celá vykvetla.</a:t>
            </a:r>
            <a:br>
              <a:rPr lang="cs-CZ" dirty="0" smtClean="0"/>
            </a:br>
            <a:r>
              <a:rPr lang="cs-CZ" dirty="0" smtClean="0"/>
              <a:t>Jmenuje se hyacint a je to</a:t>
            </a:r>
            <a:br>
              <a:rPr lang="cs-CZ" dirty="0" smtClean="0"/>
            </a:br>
            <a:r>
              <a:rPr lang="cs-CZ" dirty="0" smtClean="0"/>
              <a:t>jarní květina.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579" b="100000" l="9599" r="89828">
                        <a14:backgroundMark x1="14327" y1="6877" x2="17192" y2="96371"/>
                        <a14:backgroundMark x1="44269" y1="5349" x2="83095" y2="8691"/>
                        <a14:backgroundMark x1="83095" y1="11079" x2="84814" y2="90353"/>
                        <a14:backgroundMark x1="32092" y1="95606" x2="40544" y2="97421"/>
                        <a14:backgroundMark x1="77619" y1="95772" x2="70910" y2="98162"/>
                        <a14:backgroundMark x1="83364" y1="74234" x2="82123" y2="680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3399" y="189186"/>
            <a:ext cx="4681104" cy="6369269"/>
          </a:xfrm>
        </p:spPr>
      </p:pic>
    </p:spTree>
    <p:extLst>
      <p:ext uri="{BB962C8B-B14F-4D97-AF65-F5344CB8AC3E}">
        <p14:creationId xmlns:p14="http://schemas.microsoft.com/office/powerpoint/2010/main" xmlns="" val="1378790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4314" y="168451"/>
            <a:ext cx="9509760" cy="1088136"/>
          </a:xfrm>
        </p:spPr>
        <p:txBody>
          <a:bodyPr/>
          <a:lstStyle/>
          <a:p>
            <a:r>
              <a:rPr lang="cs-CZ" dirty="0" smtClean="0"/>
              <a:t>Ale co to? Kytička nám odkvétá.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15" b="100000" l="8883" r="92980">
                        <a14:backgroundMark x1="21203" y1="3916" x2="25788" y2="34288"/>
                        <a14:backgroundMark x1="25215" y1="34575" x2="16046" y2="98376"/>
                        <a14:backgroundMark x1="84384" y1="3725" x2="81948" y2="98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0174" y="0"/>
            <a:ext cx="4361812" cy="6542718"/>
          </a:xfrm>
        </p:spPr>
      </p:pic>
    </p:spTree>
    <p:extLst>
      <p:ext uri="{BB962C8B-B14F-4D97-AF65-F5344CB8AC3E}">
        <p14:creationId xmlns:p14="http://schemas.microsoft.com/office/powerpoint/2010/main" xmlns="" val="1130836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už celá odkvetla a uvadla.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34" b="97326" l="6877" r="985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4387" y="551794"/>
            <a:ext cx="4204138" cy="6306206"/>
          </a:xfrm>
        </p:spPr>
      </p:pic>
    </p:spTree>
    <p:extLst>
      <p:ext uri="{BB962C8B-B14F-4D97-AF65-F5344CB8AC3E}">
        <p14:creationId xmlns:p14="http://schemas.microsoft.com/office/powerpoint/2010/main" xmlns="" val="157973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10049814" y="167425"/>
            <a:ext cx="2125014" cy="2691685"/>
            <a:chOff x="10049814" y="167425"/>
            <a:chExt cx="2125014" cy="2691685"/>
          </a:xfrm>
        </p:grpSpPr>
        <p:sp>
          <p:nvSpPr>
            <p:cNvPr id="17" name="Zaoblený obdélník 16"/>
            <p:cNvSpPr/>
            <p:nvPr/>
          </p:nvSpPr>
          <p:spPr>
            <a:xfrm>
              <a:off x="10049814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Zástupný symbol pro obsah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815" b="100000" l="8883" r="92980">
                          <a14:backgroundMark x1="21203" y1="3916" x2="25788" y2="34288"/>
                          <a14:backgroundMark x1="25215" y1="34575" x2="16046" y2="98376"/>
                          <a14:backgroundMark x1="84384" y1="3725" x2="81948" y2="981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339234" y="297915"/>
              <a:ext cx="1502831" cy="2254247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2009963" y="167425"/>
            <a:ext cx="2125014" cy="2691685"/>
            <a:chOff x="2009963" y="167425"/>
            <a:chExt cx="2125014" cy="2691685"/>
          </a:xfrm>
        </p:grpSpPr>
        <p:sp>
          <p:nvSpPr>
            <p:cNvPr id="13" name="Zaoblený obdélník 12"/>
            <p:cNvSpPr/>
            <p:nvPr/>
          </p:nvSpPr>
          <p:spPr>
            <a:xfrm>
              <a:off x="2009963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Zástupný symbol pro obsah 3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579" b="100000" l="9599" r="89828">
                          <a14:backgroundMark x1="14327" y1="6877" x2="17192" y2="96371"/>
                          <a14:backgroundMark x1="44269" y1="5349" x2="83095" y2="8691"/>
                          <a14:backgroundMark x1="83095" y1="11079" x2="84814" y2="90353"/>
                          <a14:backgroundMark x1="32092" y1="95606" x2="40544" y2="97421"/>
                          <a14:backgroundMark x1="77619" y1="95772" x2="70910" y2="98162"/>
                          <a14:backgroundMark x1="83364" y1="74234" x2="82123" y2="680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138331" y="286025"/>
              <a:ext cx="1619444" cy="220347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6029889" y="167425"/>
            <a:ext cx="2125014" cy="2691685"/>
            <a:chOff x="6029889" y="167425"/>
            <a:chExt cx="2125014" cy="2691685"/>
          </a:xfrm>
        </p:grpSpPr>
        <p:sp>
          <p:nvSpPr>
            <p:cNvPr id="15" name="Zaoblený obdélník 14"/>
            <p:cNvSpPr/>
            <p:nvPr/>
          </p:nvSpPr>
          <p:spPr>
            <a:xfrm>
              <a:off x="6029889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Zástupný symbol pro obsah 3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100000" l="0" r="100000">
                          <a14:backgroundMark x1="6017" y1="37345" x2="27794" y2="1146"/>
                          <a14:backgroundMark x1="61748" y1="1719" x2="93123" y2="16428"/>
                          <a14:backgroundMark x1="93123" y1="16428" x2="84957" y2="89016"/>
                          <a14:backgroundMark x1="8309" y1="40783" x2="8739" y2="85864"/>
                          <a14:backgroundMark x1="31948" y1="14231" x2="25501" y2="14231"/>
                          <a14:backgroundMark x1="57353" y1="16942" x2="57353" y2="16942"/>
                          <a14:backgroundMark x1="57353" y1="14216" x2="57353" y2="14216"/>
                          <a14:backgroundMark x1="30423" y1="26195" x2="25781" y2="27665"/>
                          <a14:backgroundMark x1="56480" y1="26409" x2="56480" y2="26409"/>
                          <a14:backgroundMark x1="32767" y1="25337" x2="32767" y2="25337"/>
                          <a14:backgroundMark x1="33088" y1="20313" x2="33088" y2="20313"/>
                          <a14:backgroundMark x1="63189" y1="37960" x2="59375" y2="53493"/>
                          <a14:backgroundMark x1="42142" y1="57047" x2="45358" y2="46354"/>
                          <a14:backgroundMark x1="29274" y1="31648" x2="29274" y2="31648"/>
                          <a14:backgroundMark x1="54412" y1="18627" x2="57031" y2="1694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375679" y="537038"/>
              <a:ext cx="1402021" cy="1952457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8039851" y="-64243"/>
            <a:ext cx="2125015" cy="2923353"/>
            <a:chOff x="8039851" y="-64243"/>
            <a:chExt cx="2125015" cy="2923353"/>
          </a:xfrm>
        </p:grpSpPr>
        <p:sp>
          <p:nvSpPr>
            <p:cNvPr id="16" name="Zaoblený obdélník 15"/>
            <p:cNvSpPr/>
            <p:nvPr/>
          </p:nvSpPr>
          <p:spPr>
            <a:xfrm>
              <a:off x="8039852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Zástupný symbol pro obsah 3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9933" b="97421" l="9885" r="90258">
                          <a14:backgroundMark x1="13754" y1="47851" x2="25931" y2="14422"/>
                          <a14:backgroundMark x1="27507" y1="15282" x2="85387" y2="24737"/>
                          <a14:backgroundMark x1="84097" y1="27030" x2="84241" y2="87966"/>
                          <a14:backgroundMark x1="84241" y1="87966" x2="60172" y2="98663"/>
                          <a14:backgroundMark x1="46132" y1="95511" x2="14613" y2="87775"/>
                          <a14:backgroundMark x1="13754" y1="84432" x2="13324" y2="485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039851" y="-64243"/>
              <a:ext cx="2045818" cy="2670674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4019926" y="167425"/>
            <a:ext cx="2125014" cy="2691685"/>
            <a:chOff x="4019926" y="167425"/>
            <a:chExt cx="2125014" cy="2691685"/>
          </a:xfrm>
        </p:grpSpPr>
        <p:sp>
          <p:nvSpPr>
            <p:cNvPr id="14" name="Zaoblený obdélník 13"/>
            <p:cNvSpPr/>
            <p:nvPr/>
          </p:nvSpPr>
          <p:spPr>
            <a:xfrm>
              <a:off x="4019926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Zástupný symbol pro obsah 5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626" b="100000" l="10757" r="100000">
                          <a14:foregroundMark x1="26480" y1="65935" x2="26480" y2="65935"/>
                          <a14:foregroundMark x1="26480" y1="65935" x2="26480" y2="65935"/>
                          <a14:foregroundMark x1="43221" y1="37977" x2="43221" y2="37977"/>
                          <a14:foregroundMark x1="43221" y1="37977" x2="43221" y2="37977"/>
                          <a14:foregroundMark x1="70401" y1="50286" x2="70401" y2="50286"/>
                          <a14:foregroundMark x1="70401" y1="50286" x2="70401" y2="50286"/>
                          <a14:backgroundMark x1="21706" y1="18034" x2="21706" y2="18034"/>
                          <a14:backgroundMark x1="21706" y1="18034" x2="21706" y2="18034"/>
                          <a14:backgroundMark x1="51050" y1="70324" x2="51050" y2="70324"/>
                          <a14:backgroundMark x1="51050" y1="70324" x2="51050" y2="70324"/>
                          <a14:backgroundMark x1="80649" y1="25954" x2="80649" y2="25954"/>
                          <a14:backgroundMark x1="80649" y1="25954" x2="80649" y2="25954"/>
                          <a14:backgroundMark x1="91088" y1="96469" x2="91088" y2="96469"/>
                          <a14:backgroundMark x1="91088" y1="96469" x2="91088" y2="96469"/>
                          <a14:backgroundMark x1="55188" y1="59828" x2="55188" y2="59828"/>
                          <a14:backgroundMark x1="55188" y1="59828" x2="55188" y2="59828"/>
                          <a14:backgroundMark x1="49905" y1="58015" x2="49905" y2="58015"/>
                          <a14:backgroundMark x1="44048" y1="72328" x2="44048" y2="72328"/>
                          <a14:backgroundMark x1="39465" y1="91031" x2="39465" y2="91031"/>
                          <a14:backgroundMark x1="71101" y1="87500" x2="71101" y2="87500"/>
                          <a14:backgroundMark x1="57225" y1="92844" x2="57225" y2="92844"/>
                          <a14:backgroundMark x1="57416" y1="73855" x2="57416" y2="73855"/>
                          <a14:backgroundMark x1="65118" y1="73855" x2="65118" y2="73855"/>
                          <a14:backgroundMark x1="56715" y1="50573" x2="59644" y2="782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646336">
              <a:off x="4230750" y="940327"/>
              <a:ext cx="1718820" cy="1145880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0" y="167425"/>
            <a:ext cx="2125014" cy="2691685"/>
            <a:chOff x="2695268" y="3709115"/>
            <a:chExt cx="2125014" cy="2691685"/>
          </a:xfrm>
        </p:grpSpPr>
        <p:sp>
          <p:nvSpPr>
            <p:cNvPr id="12" name="Zaoblený obdélník 11"/>
            <p:cNvSpPr/>
            <p:nvPr/>
          </p:nvSpPr>
          <p:spPr>
            <a:xfrm>
              <a:off x="2695268" y="370911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Zástupný symbol pro obsah 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3534" b="97326" l="6877" r="985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2470" y="3939075"/>
              <a:ext cx="1487842" cy="2231763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8214220" y="3908277"/>
            <a:ext cx="2125014" cy="2691685"/>
            <a:chOff x="10049814" y="167425"/>
            <a:chExt cx="2125014" cy="2691685"/>
          </a:xfrm>
        </p:grpSpPr>
        <p:sp>
          <p:nvSpPr>
            <p:cNvPr id="28" name="Zaoblený obdélník 27"/>
            <p:cNvSpPr/>
            <p:nvPr/>
          </p:nvSpPr>
          <p:spPr>
            <a:xfrm>
              <a:off x="10049814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Zástupný symbol pro obsah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815" b="100000" l="8883" r="92980">
                          <a14:backgroundMark x1="21203" y1="3916" x2="25788" y2="34288"/>
                          <a14:backgroundMark x1="25215" y1="34575" x2="16046" y2="98376"/>
                          <a14:backgroundMark x1="84384" y1="3725" x2="81948" y2="981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339234" y="297915"/>
              <a:ext cx="1502831" cy="2254247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>
            <a:off x="6253703" y="3934037"/>
            <a:ext cx="2125014" cy="2691685"/>
            <a:chOff x="2009963" y="167425"/>
            <a:chExt cx="2125014" cy="2691685"/>
          </a:xfrm>
        </p:grpSpPr>
        <p:sp>
          <p:nvSpPr>
            <p:cNvPr id="31" name="Zaoblený obdélník 30"/>
            <p:cNvSpPr/>
            <p:nvPr/>
          </p:nvSpPr>
          <p:spPr>
            <a:xfrm>
              <a:off x="2009963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Zástupný symbol pro obsah 3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579" b="100000" l="9599" r="89828">
                          <a14:backgroundMark x1="14327" y1="6877" x2="17192" y2="96371"/>
                          <a14:backgroundMark x1="44269" y1="5349" x2="83095" y2="8691"/>
                          <a14:backgroundMark x1="83095" y1="11079" x2="84814" y2="90353"/>
                          <a14:backgroundMark x1="32092" y1="95606" x2="40544" y2="97421"/>
                          <a14:backgroundMark x1="77619" y1="95772" x2="70910" y2="98162"/>
                          <a14:backgroundMark x1="83364" y1="74234" x2="82123" y2="680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138331" y="286025"/>
              <a:ext cx="1619444" cy="2203470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4226508" y="3959797"/>
            <a:ext cx="2125014" cy="2691685"/>
            <a:chOff x="6029889" y="167425"/>
            <a:chExt cx="2125014" cy="2691685"/>
          </a:xfrm>
        </p:grpSpPr>
        <p:sp>
          <p:nvSpPr>
            <p:cNvPr id="34" name="Zaoblený obdélník 33"/>
            <p:cNvSpPr/>
            <p:nvPr/>
          </p:nvSpPr>
          <p:spPr>
            <a:xfrm>
              <a:off x="6029889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Zástupný symbol pro obsah 3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100000" l="0" r="100000">
                          <a14:backgroundMark x1="6017" y1="37345" x2="27794" y2="1146"/>
                          <a14:backgroundMark x1="61748" y1="1719" x2="93123" y2="16428"/>
                          <a14:backgroundMark x1="93123" y1="16428" x2="84957" y2="89016"/>
                          <a14:backgroundMark x1="8309" y1="40783" x2="8739" y2="85864"/>
                          <a14:backgroundMark x1="31948" y1="14231" x2="25501" y2="14231"/>
                          <a14:backgroundMark x1="57353" y1="16942" x2="57353" y2="16942"/>
                          <a14:backgroundMark x1="57353" y1="14216" x2="57353" y2="14216"/>
                          <a14:backgroundMark x1="30423" y1="26195" x2="25781" y2="27665"/>
                          <a14:backgroundMark x1="56480" y1="26409" x2="56480" y2="26409"/>
                          <a14:backgroundMark x1="32767" y1="25337" x2="32767" y2="25337"/>
                          <a14:backgroundMark x1="33088" y1="20313" x2="33088" y2="20313"/>
                          <a14:backgroundMark x1="63189" y1="37960" x2="59375" y2="53493"/>
                          <a14:backgroundMark x1="42142" y1="57047" x2="45358" y2="46354"/>
                          <a14:backgroundMark x1="29274" y1="31648" x2="29274" y2="31648"/>
                          <a14:backgroundMark x1="54412" y1="18627" x2="57031" y2="1694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375679" y="537038"/>
              <a:ext cx="1402021" cy="1952457"/>
            </a:xfrm>
            <a:prstGeom prst="rect">
              <a:avLst/>
            </a:prstGeom>
          </p:spPr>
        </p:pic>
      </p:grpSp>
      <p:grpSp>
        <p:nvGrpSpPr>
          <p:cNvPr id="36" name="Skupina 35"/>
          <p:cNvGrpSpPr/>
          <p:nvPr/>
        </p:nvGrpSpPr>
        <p:grpSpPr>
          <a:xfrm>
            <a:off x="2122265" y="3753889"/>
            <a:ext cx="2125015" cy="2923353"/>
            <a:chOff x="8039851" y="-64243"/>
            <a:chExt cx="2125015" cy="2923353"/>
          </a:xfrm>
        </p:grpSpPr>
        <p:sp>
          <p:nvSpPr>
            <p:cNvPr id="37" name="Zaoblený obdélník 36"/>
            <p:cNvSpPr/>
            <p:nvPr/>
          </p:nvSpPr>
          <p:spPr>
            <a:xfrm>
              <a:off x="8039852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Zástupný symbol pro obsah 3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9933" b="97421" l="9885" r="90258">
                          <a14:backgroundMark x1="13754" y1="47851" x2="25931" y2="14422"/>
                          <a14:backgroundMark x1="27507" y1="15282" x2="85387" y2="24737"/>
                          <a14:backgroundMark x1="84097" y1="27030" x2="84241" y2="87966"/>
                          <a14:backgroundMark x1="84241" y1="87966" x2="60172" y2="98663"/>
                          <a14:backgroundMark x1="46132" y1="95511" x2="14613" y2="87775"/>
                          <a14:backgroundMark x1="13754" y1="84432" x2="13324" y2="485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039851" y="-64243"/>
              <a:ext cx="2045818" cy="2670674"/>
            </a:xfrm>
            <a:prstGeom prst="rect">
              <a:avLst/>
            </a:prstGeom>
          </p:spPr>
        </p:pic>
      </p:grpSp>
      <p:grpSp>
        <p:nvGrpSpPr>
          <p:cNvPr id="39" name="Skupina 38"/>
          <p:cNvGrpSpPr/>
          <p:nvPr/>
        </p:nvGrpSpPr>
        <p:grpSpPr>
          <a:xfrm>
            <a:off x="15874" y="3977425"/>
            <a:ext cx="2125014" cy="2691685"/>
            <a:chOff x="4019926" y="167425"/>
            <a:chExt cx="2125014" cy="2691685"/>
          </a:xfrm>
        </p:grpSpPr>
        <p:sp>
          <p:nvSpPr>
            <p:cNvPr id="40" name="Zaoblený obdélník 39"/>
            <p:cNvSpPr/>
            <p:nvPr/>
          </p:nvSpPr>
          <p:spPr>
            <a:xfrm>
              <a:off x="4019926" y="16742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Zástupný symbol pro obsah 5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626" b="100000" l="10757" r="100000">
                          <a14:foregroundMark x1="26480" y1="65935" x2="26480" y2="65935"/>
                          <a14:foregroundMark x1="26480" y1="65935" x2="26480" y2="65935"/>
                          <a14:foregroundMark x1="43221" y1="37977" x2="43221" y2="37977"/>
                          <a14:foregroundMark x1="43221" y1="37977" x2="43221" y2="37977"/>
                          <a14:foregroundMark x1="70401" y1="50286" x2="70401" y2="50286"/>
                          <a14:foregroundMark x1="70401" y1="50286" x2="70401" y2="50286"/>
                          <a14:backgroundMark x1="21706" y1="18034" x2="21706" y2="18034"/>
                          <a14:backgroundMark x1="21706" y1="18034" x2="21706" y2="18034"/>
                          <a14:backgroundMark x1="51050" y1="70324" x2="51050" y2="70324"/>
                          <a14:backgroundMark x1="51050" y1="70324" x2="51050" y2="70324"/>
                          <a14:backgroundMark x1="80649" y1="25954" x2="80649" y2="25954"/>
                          <a14:backgroundMark x1="80649" y1="25954" x2="80649" y2="25954"/>
                          <a14:backgroundMark x1="91088" y1="96469" x2="91088" y2="96469"/>
                          <a14:backgroundMark x1="91088" y1="96469" x2="91088" y2="96469"/>
                          <a14:backgroundMark x1="55188" y1="59828" x2="55188" y2="59828"/>
                          <a14:backgroundMark x1="55188" y1="59828" x2="55188" y2="59828"/>
                          <a14:backgroundMark x1="49905" y1="58015" x2="49905" y2="58015"/>
                          <a14:backgroundMark x1="44048" y1="72328" x2="44048" y2="72328"/>
                          <a14:backgroundMark x1="39465" y1="91031" x2="39465" y2="91031"/>
                          <a14:backgroundMark x1="71101" y1="87500" x2="71101" y2="87500"/>
                          <a14:backgroundMark x1="57225" y1="92844" x2="57225" y2="92844"/>
                          <a14:backgroundMark x1="57416" y1="73855" x2="57416" y2="73855"/>
                          <a14:backgroundMark x1="65118" y1="73855" x2="65118" y2="73855"/>
                          <a14:backgroundMark x1="56715" y1="50573" x2="59644" y2="782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646336">
              <a:off x="4230750" y="940327"/>
              <a:ext cx="1718820" cy="1145880"/>
            </a:xfrm>
            <a:prstGeom prst="rect">
              <a:avLst/>
            </a:prstGeom>
          </p:spPr>
        </p:pic>
      </p:grpSp>
      <p:grpSp>
        <p:nvGrpSpPr>
          <p:cNvPr id="42" name="Skupina 41"/>
          <p:cNvGrpSpPr/>
          <p:nvPr/>
        </p:nvGrpSpPr>
        <p:grpSpPr>
          <a:xfrm>
            <a:off x="10098325" y="3908277"/>
            <a:ext cx="2125014" cy="2691685"/>
            <a:chOff x="2695268" y="3709115"/>
            <a:chExt cx="2125014" cy="2691685"/>
          </a:xfrm>
        </p:grpSpPr>
        <p:sp>
          <p:nvSpPr>
            <p:cNvPr id="43" name="Zaoblený obdélník 42"/>
            <p:cNvSpPr/>
            <p:nvPr/>
          </p:nvSpPr>
          <p:spPr>
            <a:xfrm>
              <a:off x="2695268" y="3709115"/>
              <a:ext cx="2125014" cy="2691685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Zástupný symbol pro obsah 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3534" b="97326" l="6877" r="985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2470" y="3939075"/>
              <a:ext cx="1487842" cy="22317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368367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Proces růstu květiny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Poznávání a pojmenování některých květin</a:t>
            </a:r>
          </a:p>
          <a:p>
            <a:r>
              <a:rPr lang="cs-CZ" dirty="0"/>
              <a:t>co potřebují rostliny k životu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0968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nám na jednotlivých snímcích představuje proces růstu květiny a zároveň se děti seznamují s potřebami, které jsou k růstu rostlin nutné </a:t>
            </a:r>
            <a:r>
              <a:rPr lang="cs-CZ" dirty="0" smtClean="0"/>
              <a:t>(voda</a:t>
            </a:r>
            <a:r>
              <a:rPr lang="cs-CZ" dirty="0" smtClean="0"/>
              <a:t>, živiny, světlo, </a:t>
            </a:r>
            <a:r>
              <a:rPr lang="cs-CZ" dirty="0" smtClean="0"/>
              <a:t>teplo)</a:t>
            </a:r>
            <a:endParaRPr lang="cs-CZ" dirty="0" smtClean="0"/>
          </a:p>
          <a:p>
            <a:r>
              <a:rPr lang="cs-CZ" dirty="0" smtClean="0"/>
              <a:t>Na snímku č.11 děti řadí procesní růst do správné posloupnosti. Klikáním se obrázky řadí ve správném pořadí v dolní části snímku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r>
              <a:rPr lang="cs-CZ" dirty="0"/>
              <a:t>Vnímat, že svět má svůj řád, že je rozmanitý a pozoruhodný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318</Words>
  <Application>Microsoft Office PowerPoint</Application>
  <PresentationFormat>Vlastní</PresentationFormat>
  <Paragraphs>59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Jak nám rostl hyacint</vt:lpstr>
      <vt:lpstr>Zasadíme cibule jarní květiny.</vt:lpstr>
      <vt:lpstr>Připravíme si květináč a hlínu.</vt:lpstr>
      <vt:lpstr>Zasazené cibule v hlíně musíme zalévat.</vt:lpstr>
      <vt:lpstr>Každá kytička potřebuje přidat vitamíny.</vt:lpstr>
      <vt:lpstr>Už nám malinko roste.</vt:lpstr>
      <vt:lpstr>Objevují se první bílé kvítky.</vt:lpstr>
      <vt:lpstr>Už nám celá vykvetla. Jmenuje se hyacint a je to jarní květina.</vt:lpstr>
      <vt:lpstr>Ale co to? Kytička nám odkvétá. </vt:lpstr>
      <vt:lpstr>A už celá odkvetla a uvadla.</vt:lpstr>
      <vt:lpstr>Snímek 11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2015-05-19T12:32:06Z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