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4" r:id="rId2"/>
    <p:sldId id="275" r:id="rId3"/>
    <p:sldId id="256" r:id="rId4"/>
    <p:sldId id="260" r:id="rId5"/>
    <p:sldId id="258" r:id="rId6"/>
    <p:sldId id="270" r:id="rId7"/>
    <p:sldId id="262" r:id="rId8"/>
    <p:sldId id="267" r:id="rId9"/>
    <p:sldId id="261" r:id="rId10"/>
    <p:sldId id="259" r:id="rId11"/>
    <p:sldId id="264" r:id="rId12"/>
    <p:sldId id="266" r:id="rId13"/>
    <p:sldId id="271" r:id="rId14"/>
    <p:sldId id="268" r:id="rId15"/>
    <p:sldId id="276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9606" autoAdjust="0"/>
    <p:restoredTop sz="94667" autoAdjust="0"/>
  </p:normalViewPr>
  <p:slideViewPr>
    <p:cSldViewPr>
      <p:cViewPr varScale="1">
        <p:scale>
          <a:sx n="73" d="100"/>
          <a:sy n="73" d="100"/>
        </p:scale>
        <p:origin x="-92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B0B8E-1696-4797-BD8C-21B70723F219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27E291-B076-4E06-A51A-D2A44C2597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U_location_DEN.pn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a-mapa.pn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Vor_Frelsers_Kirke-view9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openhagen_amalienborg_seen_from_opera_house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CA_by_Thora_Hallager_1869.jpg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elsingoer_Kronborg_Castle.jpg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egoland_Deutschland.jpg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http://commons.wikimedia.org/wiki/File:EU_location_DEN.png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7E291-B076-4E06-A51A-D2A44C25972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http://commons.wikimedia.org/wiki/File:Da-mapa.png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7E291-B076-4E06-A51A-D2A44C25972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http://commons.wikimedia.org/wiki/File:Vor_Frelsers_Kirke-view9.jpg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7E291-B076-4E06-A51A-D2A44C259725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http://commons.wikimedia.org/wiki/File:Copenhagen_amalienborg_seen_from_opera_house.jpg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7E291-B076-4E06-A51A-D2A44C25972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Zdroj: HÜBELOVÁ, Dana; CHALUPA, Petr. </a:t>
            </a:r>
            <a:r>
              <a:rPr lang="cs-CZ" sz="1200" i="1" dirty="0" smtClean="0"/>
              <a:t>Evropa</a:t>
            </a:r>
            <a:r>
              <a:rPr lang="cs-CZ" sz="1200" dirty="0" smtClean="0"/>
              <a:t>. Brno: Nová škola, 2009, ISBN 80-7289-101-4.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7E291-B076-4E06-A51A-D2A44C259725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http://commons.wikimedia.org/wiki/File:HCA_by_Thora_Hallager_1869.jpg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7E291-B076-4E06-A51A-D2A44C259725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http://commons.wikimedia.org/wiki/File:Helsingoer_Kronborg_Castle.jpg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7E291-B076-4E06-A51A-D2A44C259725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http://commons.wikimedia.org/wiki/File:Legoland_Deutschland.jpg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27E291-B076-4E06-A51A-D2A44C259725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37426-0A24-4130-BEEA-6C27C099D02E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C3DDF-6524-4387-8663-E4B1E284B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37426-0A24-4130-BEEA-6C27C099D02E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C3DDF-6524-4387-8663-E4B1E284B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37426-0A24-4130-BEEA-6C27C099D02E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C3DDF-6524-4387-8663-E4B1E284B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37426-0A24-4130-BEEA-6C27C099D02E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C3DDF-6524-4387-8663-E4B1E284B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37426-0A24-4130-BEEA-6C27C099D02E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C3DDF-6524-4387-8663-E4B1E284B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37426-0A24-4130-BEEA-6C27C099D02E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C3DDF-6524-4387-8663-E4B1E284B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37426-0A24-4130-BEEA-6C27C099D02E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C3DDF-6524-4387-8663-E4B1E284B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37426-0A24-4130-BEEA-6C27C099D02E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C3DDF-6524-4387-8663-E4B1E284B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37426-0A24-4130-BEEA-6C27C099D02E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C3DDF-6524-4387-8663-E4B1E284B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37426-0A24-4130-BEEA-6C27C099D02E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C3DDF-6524-4387-8663-E4B1E284B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937426-0A24-4130-BEEA-6C27C099D02E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C3DDF-6524-4387-8663-E4B1E284B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7D7C7B-01B2-47B6-9D63-07AAC4D345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bg2">
                <a:lumMod val="75000"/>
                <a:alpha val="40000"/>
              </a:schemeClr>
            </a:gs>
            <a:gs pos="50000">
              <a:schemeClr val="accent2">
                <a:lumMod val="60000"/>
                <a:lumOff val="40000"/>
                <a:alpha val="11000"/>
              </a:schemeClr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937426-0A24-4130-BEEA-6C27C099D02E}" type="datetimeFigureOut">
              <a:rPr lang="cs-CZ" smtClean="0"/>
              <a:pPr/>
              <a:t>26. 11. 2013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9C3DDF-6524-4387-8663-E4B1E284B9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4/COA_of_Denmark.svg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a/Da-mapa.pn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f/Vor_Frelsers_Kirke-view9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9/Copenhagen_amalienborg_seen_from_opera_house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c/Helsingoer_Kronborg_Castle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673" y="2276872"/>
          <a:ext cx="5847812" cy="4136005"/>
        </p:xfrm>
        <a:graphic>
          <a:graphicData uri="http://schemas.openxmlformats.org/drawingml/2006/table">
            <a:tbl>
              <a:tblPr/>
              <a:tblGrid>
                <a:gridCol w="2520279"/>
                <a:gridCol w="3327533"/>
              </a:tblGrid>
              <a:tr h="6525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Mgr. Miloš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Kluiber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VY_32_INOVACE_299 _Dánsko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Září </a:t>
                      </a:r>
                      <a:r>
                        <a:rPr lang="cs-CZ" sz="1000" smtClean="0"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61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60648"/>
            <a:ext cx="5753100" cy="14192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0648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672" y="2276872"/>
          <a:ext cx="5849620" cy="3584575"/>
        </p:xfrm>
        <a:graphic>
          <a:graphicData uri="http://schemas.openxmlformats.org/drawingml/2006/table">
            <a:tbl>
              <a:tblPr/>
              <a:tblGrid>
                <a:gridCol w="2520280"/>
                <a:gridCol w="332934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Výuková prezentace pro hodiny zeměpisu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Interaktivní forma výuky, podpora při výkladu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VIII.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100" dirty="0" err="1">
                          <a:latin typeface="Calibri"/>
                          <a:ea typeface="Calibri"/>
                          <a:cs typeface="Times New Roman"/>
                        </a:rPr>
                        <a:t>Power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Point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427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14414" y="785794"/>
            <a:ext cx="7000892" cy="164307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z="6600" dirty="0" smtClean="0">
                <a:solidFill>
                  <a:schemeClr val="accent2">
                    <a:lumMod val="75000"/>
                  </a:schemeClr>
                </a:solidFill>
                <a:latin typeface="Constantia" pitchFamily="18" charset="0"/>
              </a:rPr>
              <a:t>Dánsko</a:t>
            </a:r>
            <a:endParaRPr lang="cs-CZ" sz="6600" dirty="0">
              <a:solidFill>
                <a:schemeClr val="accent2">
                  <a:lumMod val="75000"/>
                </a:schemeClr>
              </a:solidFill>
              <a:latin typeface="Constantia" pitchFamily="18" charset="0"/>
            </a:endParaRPr>
          </a:p>
        </p:txBody>
      </p:sp>
      <p:pic>
        <p:nvPicPr>
          <p:cNvPr id="5" name="Picture 2" descr="http://www.cojeco.cz/attach/image/max/70/123f/70123fc6ed2ad14cb7f2018e9bc0c6d0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571744"/>
            <a:ext cx="3068488" cy="2047257"/>
          </a:xfrm>
          <a:prstGeom prst="rect">
            <a:avLst/>
          </a:prstGeom>
          <a:noFill/>
        </p:spPr>
      </p:pic>
      <p:pic>
        <p:nvPicPr>
          <p:cNvPr id="7" name="Picture 6" descr="Soubor:COA of Denmark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2285992"/>
            <a:ext cx="1305204" cy="2286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6386" name="Picture 2" descr="http://upload.wikimedia.org/wikipedia/commons/4/48/EU_location_DE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"/>
            <a:ext cx="9115637" cy="68339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5536" y="5000636"/>
            <a:ext cx="1042966" cy="4889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4810" y="1214422"/>
            <a:ext cx="5357818" cy="628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Hlavní město:</a:t>
            </a:r>
            <a:r>
              <a:rPr lang="cs-CZ" sz="2400" dirty="0" smtClean="0"/>
              <a:t> Kodaň </a:t>
            </a:r>
          </a:p>
          <a:p>
            <a:pPr>
              <a:buNone/>
            </a:pPr>
            <a:r>
              <a:rPr lang="cs-CZ" sz="2400" b="1" dirty="0" smtClean="0"/>
              <a:t>Počet obyvatel (2006):</a:t>
            </a:r>
            <a:r>
              <a:rPr lang="cs-CZ" sz="2400" dirty="0" smtClean="0"/>
              <a:t> 5 450 661</a:t>
            </a:r>
          </a:p>
          <a:p>
            <a:pPr>
              <a:buNone/>
            </a:pPr>
            <a:r>
              <a:rPr lang="cs-CZ" sz="2400" b="1" dirty="0" smtClean="0"/>
              <a:t>Správní členění: </a:t>
            </a:r>
            <a:r>
              <a:rPr lang="cs-CZ" sz="2400" dirty="0" smtClean="0"/>
              <a:t>14 okresů a 2 města </a:t>
            </a:r>
          </a:p>
          <a:p>
            <a:pPr>
              <a:buNone/>
            </a:pPr>
            <a:r>
              <a:rPr lang="cs-CZ" sz="2400" b="1" dirty="0" smtClean="0"/>
              <a:t>Státní zřízení: </a:t>
            </a:r>
            <a:r>
              <a:rPr lang="cs-CZ" sz="2400" dirty="0" smtClean="0"/>
              <a:t>království</a:t>
            </a:r>
          </a:p>
          <a:p>
            <a:pPr>
              <a:buNone/>
            </a:pPr>
            <a:r>
              <a:rPr lang="cs-CZ" sz="2400" b="1" dirty="0" smtClean="0"/>
              <a:t>Hlava státu (2006):</a:t>
            </a:r>
            <a:r>
              <a:rPr lang="cs-CZ" sz="2400" dirty="0" smtClean="0"/>
              <a:t> MARGRETHE II</a:t>
            </a:r>
          </a:p>
          <a:p>
            <a:pPr>
              <a:buNone/>
            </a:pPr>
            <a:r>
              <a:rPr lang="cs-CZ" sz="2400" b="1" dirty="0" smtClean="0"/>
              <a:t>Úřední jazyk:</a:t>
            </a:r>
            <a:r>
              <a:rPr lang="cs-CZ" sz="2400" dirty="0" smtClean="0"/>
              <a:t> dánština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Forma vlády: </a:t>
            </a:r>
            <a:r>
              <a:rPr lang="cs-CZ" sz="2400" dirty="0" smtClean="0"/>
              <a:t>konstituční monarchie </a:t>
            </a:r>
          </a:p>
          <a:p>
            <a:pPr>
              <a:buNone/>
            </a:pPr>
            <a:r>
              <a:rPr lang="cs-CZ" sz="2400" b="1" dirty="0" smtClean="0"/>
              <a:t>Vodstvo: </a:t>
            </a:r>
            <a:r>
              <a:rPr lang="cs-CZ" sz="2400" dirty="0" smtClean="0"/>
              <a:t>nejdelší řeka - </a:t>
            </a:r>
            <a:r>
              <a:rPr lang="cs-CZ" sz="2400" dirty="0" err="1" smtClean="0"/>
              <a:t>Gudena</a:t>
            </a:r>
            <a:r>
              <a:rPr lang="cs-CZ" sz="2400" dirty="0" smtClean="0"/>
              <a:t> </a:t>
            </a:r>
            <a:endParaRPr lang="cs-CZ" sz="2400" b="1" dirty="0" smtClean="0"/>
          </a:p>
          <a:p>
            <a:pPr>
              <a:buNone/>
            </a:pPr>
            <a:endParaRPr lang="cs-CZ" sz="2800" b="1" dirty="0" smtClean="0"/>
          </a:p>
        </p:txBody>
      </p:sp>
      <p:pic>
        <p:nvPicPr>
          <p:cNvPr id="15364" name="Picture 4" descr="Soubor:Da-mapa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928669"/>
            <a:ext cx="3857652" cy="4686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329642" cy="5072098"/>
          </a:xfrm>
        </p:spPr>
        <p:txBody>
          <a:bodyPr>
            <a:normAutofit fontScale="85000" lnSpcReduction="20000"/>
          </a:bodyPr>
          <a:lstStyle/>
          <a:p>
            <a:r>
              <a:rPr lang="cs-CZ" sz="4200" dirty="0" smtClean="0"/>
              <a:t>Dánsko je nejmenší ze skandinávských zemí, neleží však na Skandinávském poloostrově. Je tvořeno Jutským poloostrovem, ostrovy Fyn, </a:t>
            </a:r>
            <a:r>
              <a:rPr lang="cs-CZ" sz="4200" dirty="0" err="1" smtClean="0"/>
              <a:t>Sjælland</a:t>
            </a:r>
            <a:r>
              <a:rPr lang="cs-CZ" sz="4200" dirty="0" smtClean="0"/>
              <a:t> a stovkami dalších menších ostrovů.</a:t>
            </a:r>
          </a:p>
          <a:p>
            <a:endParaRPr lang="cs-CZ" sz="4200" dirty="0" smtClean="0"/>
          </a:p>
          <a:p>
            <a:r>
              <a:rPr lang="cs-CZ" sz="4200" dirty="0" smtClean="0"/>
              <a:t>Na východě je omýváno Baltským mořem a na západě mořem Severním. Jedinou suchou hranici má Dánsko na jihu s Německem</a:t>
            </a:r>
            <a:endParaRPr lang="cs-CZ" sz="4200" dirty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Kodaň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043890" cy="1071571"/>
          </a:xfrm>
        </p:spPr>
        <p:txBody>
          <a:bodyPr>
            <a:noAutofit/>
          </a:bodyPr>
          <a:lstStyle/>
          <a:p>
            <a:r>
              <a:rPr lang="cs-CZ" sz="2400" dirty="0" smtClean="0"/>
              <a:t>Kodaň je hlavní a největší město Dánska. Kodaň leží na východním pobřeží ostrova </a:t>
            </a:r>
            <a:r>
              <a:rPr lang="cs-CZ" sz="2400" dirty="0" err="1" smtClean="0"/>
              <a:t>Sjælland</a:t>
            </a:r>
            <a:r>
              <a:rPr lang="cs-CZ" sz="2400" dirty="0"/>
              <a:t> </a:t>
            </a:r>
            <a:r>
              <a:rPr lang="cs-CZ" sz="2400" dirty="0" smtClean="0"/>
              <a:t>a částečně na ostrově </a:t>
            </a:r>
            <a:r>
              <a:rPr lang="cs-CZ" sz="2400" dirty="0" err="1" smtClean="0"/>
              <a:t>Amager</a:t>
            </a:r>
            <a:r>
              <a:rPr lang="cs-CZ" sz="2400" dirty="0"/>
              <a:t>.</a:t>
            </a:r>
            <a:r>
              <a:rPr lang="cs-CZ" sz="2400" dirty="0" smtClean="0"/>
              <a:t> Sídlí zde dánská královna</a:t>
            </a:r>
            <a:endParaRPr lang="cs-CZ" sz="2400" dirty="0"/>
          </a:p>
        </p:txBody>
      </p:sp>
      <p:pic>
        <p:nvPicPr>
          <p:cNvPr id="19458" name="Picture 2" descr="Soubor:Vor Frelsers Kirke-view9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14546" y="2643182"/>
            <a:ext cx="5357850" cy="40183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57422" y="1500174"/>
            <a:ext cx="4371948" cy="3786190"/>
          </a:xfrm>
        </p:spPr>
        <p:txBody>
          <a:bodyPr>
            <a:noAutofit/>
          </a:bodyPr>
          <a:lstStyle/>
          <a:p>
            <a:pPr algn="l"/>
            <a:r>
              <a:rPr lang="cs-CZ" sz="6000" dirty="0" smtClean="0">
                <a:latin typeface="Arial Narrow" pitchFamily="34" charset="0"/>
              </a:rPr>
              <a:t>Kodaň</a:t>
            </a:r>
            <a:r>
              <a:rPr lang="cs-CZ" sz="6000" dirty="0" smtClean="0">
                <a:latin typeface="Copperplate Gothic Bold" pitchFamily="34" charset="0"/>
              </a:rPr>
              <a:t/>
            </a:r>
            <a:br>
              <a:rPr lang="cs-CZ" sz="6000" dirty="0" smtClean="0">
                <a:latin typeface="Copperplate Gothic Bold" pitchFamily="34" charset="0"/>
              </a:rPr>
            </a:br>
            <a:r>
              <a:rPr lang="cs-CZ" sz="3200" dirty="0" smtClean="0"/>
              <a:t>rozloha: 88 km² </a:t>
            </a:r>
            <a:br>
              <a:rPr lang="cs-CZ" sz="3200" dirty="0" smtClean="0"/>
            </a:br>
            <a:r>
              <a:rPr lang="cs-CZ" sz="3200" dirty="0" smtClean="0"/>
              <a:t>počet obyvatel</a:t>
            </a:r>
            <a:r>
              <a:rPr lang="cs-CZ" sz="6000" dirty="0" smtClean="0"/>
              <a:t> </a:t>
            </a:r>
            <a:r>
              <a:rPr lang="cs-CZ" sz="2400" dirty="0" smtClean="0"/>
              <a:t>1,223,217 </a:t>
            </a:r>
            <a:r>
              <a:rPr lang="cs-CZ" sz="3200" dirty="0" smtClean="0"/>
              <a:t>hustota zalidnění: </a:t>
            </a:r>
            <a:br>
              <a:rPr lang="cs-CZ" sz="3200" dirty="0" smtClean="0"/>
            </a:br>
            <a:r>
              <a:rPr lang="cs-CZ" sz="3200" dirty="0" smtClean="0"/>
              <a:t>2 659 </a:t>
            </a:r>
            <a:r>
              <a:rPr lang="cs-CZ" sz="3200" dirty="0" err="1" smtClean="0"/>
              <a:t>obyv</a:t>
            </a:r>
            <a:r>
              <a:rPr lang="cs-CZ" sz="3200" dirty="0" smtClean="0"/>
              <a:t>. / km²</a:t>
            </a:r>
            <a:endParaRPr lang="cs-CZ" sz="8800" dirty="0">
              <a:latin typeface="Copperplate Gothic Bold" pitchFamily="34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10572792" y="2500306"/>
          <a:ext cx="357190" cy="1603755"/>
        </p:xfrm>
        <a:graphic>
          <a:graphicData uri="http://schemas.openxmlformats.org/drawingml/2006/table">
            <a:tbl>
              <a:tblPr/>
              <a:tblGrid>
                <a:gridCol w="357190"/>
              </a:tblGrid>
              <a:tr h="5345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1073" marR="11073" marT="11073" marB="110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345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11073" marR="11073" marT="11073" marB="110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345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11073" marR="11073" marT="11073" marB="110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642918"/>
            <a:ext cx="5329246" cy="114300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Amalienborg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29322" y="1357298"/>
            <a:ext cx="2971792" cy="507209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/>
              <a:t>	Dánský královský palác Amalienborg</a:t>
            </a:r>
            <a:r>
              <a:rPr lang="cs-CZ" sz="2400" dirty="0" smtClean="0"/>
              <a:t> je hlavním palácem a zimní </a:t>
            </a:r>
            <a:r>
              <a:rPr lang="cs-CZ" sz="2800" dirty="0" smtClean="0"/>
              <a:t>rezidencí</a:t>
            </a:r>
            <a:r>
              <a:rPr lang="cs-CZ" sz="2400" dirty="0" smtClean="0"/>
              <a:t> dánských králů, </a:t>
            </a:r>
            <a:br>
              <a:rPr lang="cs-CZ" sz="2400" dirty="0" smtClean="0"/>
            </a:br>
            <a:r>
              <a:rPr lang="cs-CZ" sz="2400" dirty="0" smtClean="0"/>
              <a:t>v současné době Dynastie Oldenburg, královny Markéty II. a její rodiny.</a:t>
            </a:r>
            <a:endParaRPr lang="cs-CZ" sz="2400" dirty="0"/>
          </a:p>
        </p:txBody>
      </p:sp>
      <p:pic>
        <p:nvPicPr>
          <p:cNvPr id="18434" name="Picture 2" descr="Soubor:Copenhagen amalienborg seen from opera hous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2071678"/>
            <a:ext cx="5286412" cy="39648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71604" y="428604"/>
            <a:ext cx="4686336" cy="582594"/>
          </a:xfrm>
        </p:spPr>
        <p:txBody>
          <a:bodyPr>
            <a:noAutofit/>
          </a:bodyPr>
          <a:lstStyle/>
          <a:p>
            <a:r>
              <a:rPr lang="cs-CZ" sz="4800" dirty="0" smtClean="0"/>
              <a:t>Malá mořská víla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928802"/>
            <a:ext cx="4972056" cy="55546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	Symbolem města je bronzová socha malé mořské víly, která se nachází v přístavní části. Socha byla vytvořena roku 1913 .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6429388" y="714356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 </a:t>
            </a:r>
            <a:endParaRPr lang="cs-CZ" dirty="0"/>
          </a:p>
        </p:txBody>
      </p:sp>
      <p:pic>
        <p:nvPicPr>
          <p:cNvPr id="17410" name="Picture 2" descr="http://www.pise.cz/blog/img/syksi/12419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1714488"/>
            <a:ext cx="3321837" cy="44291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642918"/>
            <a:ext cx="3643338" cy="1571636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Copperplate Gothic Bold" pitchFamily="34" charset="0"/>
              </a:rPr>
              <a:t>Hans Christian Andersen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2071678"/>
            <a:ext cx="3543296" cy="405448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Dánský spisovatel, který proslul především jako jeden z největších světových pohádkářů.</a:t>
            </a:r>
            <a:endParaRPr lang="cs-CZ" dirty="0"/>
          </a:p>
        </p:txBody>
      </p:sp>
      <p:pic>
        <p:nvPicPr>
          <p:cNvPr id="8194" name="Picture 2" descr="File:HCA by Thora Hallager 186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642918"/>
            <a:ext cx="3743325" cy="5705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Copperplate Gothic Bold" pitchFamily="34" charset="0"/>
              </a:rPr>
              <a:t>pohádky</a:t>
            </a:r>
            <a:r>
              <a:rPr lang="cs-CZ" sz="3200" b="1" dirty="0" smtClean="0">
                <a:latin typeface="Copperplate Gothic Bold" pitchFamily="34" charset="0"/>
              </a:rPr>
              <a:t> Hanse Christiana Andersena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Princezna na hrášku, Ošklivé káčátko, Císařův slavík, Císařovy nové šaty, Statečný cínový vojáček, Křesadlo a Malá mořská víla.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2400" b="1" dirty="0" err="1" smtClean="0"/>
              <a:t>Kronborg</a:t>
            </a:r>
            <a:r>
              <a:rPr lang="cs-CZ" sz="2400" dirty="0" smtClean="0"/>
              <a:t> je opevněný renesanční zámek v Dánsku. Byl založen roku 1420 Erikem VII.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400" dirty="0" smtClean="0"/>
              <a:t>Od roku 2000 patří </a:t>
            </a:r>
            <a:r>
              <a:rPr lang="cs-CZ" sz="2400" dirty="0" err="1" smtClean="0"/>
              <a:t>Kronborg</a:t>
            </a:r>
            <a:r>
              <a:rPr lang="cs-CZ" sz="2400" dirty="0" smtClean="0"/>
              <a:t> mezi památky světového dědictví.</a:t>
            </a:r>
            <a:endParaRPr lang="cs-CZ" sz="2400" dirty="0"/>
          </a:p>
        </p:txBody>
      </p:sp>
      <p:pic>
        <p:nvPicPr>
          <p:cNvPr id="28674" name="Picture 2" descr="Soubor:Helsingoer Kronborg Cast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1" y="1857364"/>
            <a:ext cx="7294737" cy="46868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upload.wikimedia.org/wikipedia/commons/8/85/Legoland_entrance_%28Billund%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2214554"/>
            <a:ext cx="5643602" cy="4241253"/>
          </a:xfrm>
          <a:prstGeom prst="rect">
            <a:avLst/>
          </a:prstGeom>
          <a:noFill/>
        </p:spPr>
      </p:pic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28625" y="285750"/>
            <a:ext cx="8229600" cy="185737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dirty="0" smtClean="0"/>
              <a:t>	Legoland </a:t>
            </a:r>
            <a:r>
              <a:rPr lang="cs-CZ" sz="4000" dirty="0" err="1" smtClean="0"/>
              <a:t>Billund</a:t>
            </a:r>
            <a:r>
              <a:rPr lang="cs-CZ" sz="4000" dirty="0" smtClean="0"/>
              <a:t> byl otevřen v roce 1968 a je tak nejstarším z celého řetězce parků.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Dánsko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Dánsko je vyspělý průmyslově-zemědělský stát.</a:t>
            </a:r>
          </a:p>
          <a:p>
            <a:pPr>
              <a:buNone/>
            </a:pPr>
            <a:r>
              <a:rPr lang="cs-CZ" dirty="0" smtClean="0"/>
              <a:t>  	Vysoce vyvinuté zemědělství je zaměřen na živočišnou výrobu, pěstuje se zde pšenice </a:t>
            </a:r>
            <a:br>
              <a:rPr lang="cs-CZ" dirty="0" smtClean="0"/>
            </a:br>
            <a:r>
              <a:rPr lang="cs-CZ" dirty="0" smtClean="0"/>
              <a:t>a zelenina.</a:t>
            </a:r>
          </a:p>
          <a:p>
            <a:pPr>
              <a:buNone/>
            </a:pPr>
            <a:r>
              <a:rPr lang="cs-CZ" dirty="0" smtClean="0"/>
              <a:t>	Hlavním nerostným bohatstvím je ropa a zemní plyn.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457200" y="1166019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marL="342900" indent="-342900"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r>
              <a:rPr lang="cs-CZ" sz="3200" dirty="0">
                <a:latin typeface="Calibri" pitchFamily="34" charset="0"/>
              </a:rPr>
              <a:t>	</a:t>
            </a:r>
            <a:r>
              <a:rPr lang="cs-CZ" sz="2800" dirty="0">
                <a:latin typeface="+mn-lt"/>
              </a:rPr>
              <a:t>Zdroj: </a:t>
            </a:r>
            <a:r>
              <a:rPr lang="cs-CZ" sz="2800" dirty="0">
                <a:latin typeface="+mn-lt"/>
                <a:hlinkClick r:id="rId2"/>
              </a:rPr>
              <a:t>http://commons.wikimedia.org/wiki</a:t>
            </a:r>
            <a:r>
              <a:rPr lang="cs-CZ" sz="2800" dirty="0">
                <a:latin typeface="+mn-lt"/>
              </a:rPr>
              <a:t>,</a:t>
            </a:r>
            <a:br>
              <a:rPr lang="cs-CZ" sz="2800" dirty="0">
                <a:latin typeface="+mn-lt"/>
              </a:rPr>
            </a:br>
            <a:r>
              <a:rPr lang="cs-CZ" sz="2800" dirty="0">
                <a:latin typeface="+mn-lt"/>
              </a:rPr>
              <a:t>konkrétní adresa uvedena v poznámce </a:t>
            </a:r>
            <a:br>
              <a:rPr lang="cs-CZ" sz="2800" dirty="0">
                <a:latin typeface="+mn-lt"/>
              </a:rPr>
            </a:br>
            <a:r>
              <a:rPr lang="cs-CZ" sz="2800" dirty="0">
                <a:latin typeface="+mn-lt"/>
              </a:rPr>
              <a:t>u </a:t>
            </a:r>
            <a:r>
              <a:rPr lang="cs-CZ" sz="2800" dirty="0" smtClean="0">
                <a:latin typeface="+mn-lt"/>
              </a:rPr>
              <a:t>obrázku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hlink"/>
              </a:buClr>
              <a:buSzPct val="70000"/>
              <a:buFont typeface="Wingdings" pitchFamily="2" charset="2"/>
              <a:buNone/>
            </a:pP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>HÜBELOVÁ, Dana; CHALUPA, Petr. </a:t>
            </a:r>
            <a:r>
              <a:rPr lang="cs-CZ" sz="2800" i="1" dirty="0" smtClean="0">
                <a:latin typeface="+mn-lt"/>
              </a:rPr>
              <a:t>Evropa</a:t>
            </a:r>
            <a:r>
              <a:rPr lang="cs-CZ" sz="2800" dirty="0" smtClean="0">
                <a:latin typeface="+mn-lt"/>
              </a:rPr>
              <a:t>. Brno: Nová škola, 2009, ISBN 80-7289-101-4.</a:t>
            </a:r>
            <a:endParaRPr lang="cs-CZ" sz="2800" dirty="0">
              <a:latin typeface="+mn-l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226</Words>
  <Application>Microsoft Office PowerPoint</Application>
  <PresentationFormat>Předvádění na obrazovce (4:3)</PresentationFormat>
  <Paragraphs>97</Paragraphs>
  <Slides>16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Dánsko</vt:lpstr>
      <vt:lpstr>Snímek 4</vt:lpstr>
      <vt:lpstr>Snímek 5</vt:lpstr>
      <vt:lpstr>Snímek 6</vt:lpstr>
      <vt:lpstr>Kodaň</vt:lpstr>
      <vt:lpstr>Kodaň rozloha: 88 km²  počet obyvatel 1,223,217 hustota zalidnění:  2 659 obyv. / km²</vt:lpstr>
      <vt:lpstr>Amalienborg</vt:lpstr>
      <vt:lpstr>Malá mořská víla</vt:lpstr>
      <vt:lpstr>Hans Christian Andersen </vt:lpstr>
      <vt:lpstr>pohádky Hanse Christiana Andersena</vt:lpstr>
      <vt:lpstr>Kronborg je opevněný renesanční zámek v Dánsku. Byl založen roku 1420 Erikem VII.  Od roku 2000 patří Kronborg mezi památky světového dědictví.</vt:lpstr>
      <vt:lpstr>Snímek 14</vt:lpstr>
      <vt:lpstr>Dánsko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dánsko</dc:title>
  <dc:creator>Vlna</dc:creator>
  <cp:lastModifiedBy>Moje</cp:lastModifiedBy>
  <cp:revision>37</cp:revision>
  <dcterms:created xsi:type="dcterms:W3CDTF">2010-04-11T18:30:51Z</dcterms:created>
  <dcterms:modified xsi:type="dcterms:W3CDTF">2013-11-26T18:36:49Z</dcterms:modified>
</cp:coreProperties>
</file>