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18"/>
  </p:notesMasterIdLst>
  <p:sldIdLst>
    <p:sldId id="269" r:id="rId2"/>
    <p:sldId id="270" r:id="rId3"/>
    <p:sldId id="256" r:id="rId4"/>
    <p:sldId id="257" r:id="rId5"/>
    <p:sldId id="258" r:id="rId6"/>
    <p:sldId id="261" r:id="rId7"/>
    <p:sldId id="265" r:id="rId8"/>
    <p:sldId id="271" r:id="rId9"/>
    <p:sldId id="260" r:id="rId10"/>
    <p:sldId id="266" r:id="rId11"/>
    <p:sldId id="267" r:id="rId12"/>
    <p:sldId id="272" r:id="rId13"/>
    <p:sldId id="262" r:id="rId14"/>
    <p:sldId id="264" r:id="rId15"/>
    <p:sldId id="268" r:id="rId16"/>
    <p:sldId id="273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-438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6BD7973-5ACE-4882-B331-2A99BC23F3D2}" type="datetimeFigureOut">
              <a:rPr lang="cs-CZ" smtClean="0"/>
              <a:pPr/>
              <a:t>26. 11. 2013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A6032ED-6A10-48E4-948B-FE789648126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5194482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Tundra_coastal_vegetation_Alaska.jpg" TargetMode="External"/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20070818-0001-strolling_reindeer.jpg" TargetMode="External"/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AntarcticaDomeCSnow.jpg" TargetMode="External"/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Relationship Id="rId4" Type="http://schemas.openxmlformats.org/officeDocument/2006/relationships/hyperlink" Target="http://commons.wikimedia.org/wiki/File:Noaa-walrus22.jpg" TargetMode="External"/></Relationships>
</file>

<file path=ppt/notesSlides/_rels/notes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Redwolf.jpg" TargetMode="External"/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Relationship Id="rId4" Type="http://schemas.openxmlformats.org/officeDocument/2006/relationships/hyperlink" Target="http://commons.wikimedia.org/wiki/File:Frischlinge_mit_Bachen.jpg" TargetMode="External"/></Relationships>
</file>

<file path=ppt/notesSlides/_rels/notes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Europ%C3%A4ischer_Ziesel_aus_Erdloch_guckend.jpg" TargetMode="External"/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Ba%C4%8Dina2.jpg" TargetMode="External"/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Laurus_nobilis_-_K%C3%B6hler%E2%80%93s_Medizinal-Pflanzen-086.jpg" TargetMode="External"/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Relationship Id="rId4" Type="http://schemas.openxmlformats.org/officeDocument/2006/relationships/hyperlink" Target="http://commons.wikimedia.org/wiki/File:KorkeichePortugal1994.jpg" TargetMode="External"/></Relationships>
</file>

<file path=ppt/notesSlides/_rels/notes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Ulivo_di_agrigento.jpg" TargetMode="External"/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Relationship Id="rId4" Type="http://schemas.openxmlformats.org/officeDocument/2006/relationships/hyperlink" Target="http://commons.wikimedia.org/wiki/File:Olea_europaea_g2.jpg" TargetMode="Externa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HÜBELOVÁ, Dana; CHALUPA, Petr. </a:t>
            </a:r>
            <a:r>
              <a:rPr lang="cs-CZ" i="1" dirty="0" smtClean="0"/>
              <a:t>Evropa</a:t>
            </a:r>
            <a:r>
              <a:rPr lang="cs-CZ" dirty="0" smtClean="0"/>
              <a:t>. Brno: Nová škola, 2009, ISBN 80-7289-101-4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6032ED-6A10-48E4-948B-FE7896481263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>
                <a:hlinkClick r:id="rId3"/>
              </a:rPr>
              <a:t>http://commons.wikimedia.org/wiki/File:Tundra_coastal_vegetation_Alaska.jpg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6032ED-6A10-48E4-948B-FE7896481263}" type="slidenum">
              <a:rPr lang="cs-CZ" smtClean="0"/>
              <a:pPr/>
              <a:t>6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1581165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hlinkClick r:id="rId3"/>
              </a:rPr>
              <a:t>http://commons.wikimedia.org/wiki/File:20070818-0001-strolling_reindeer.jpg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6032ED-6A10-48E4-948B-FE7896481263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hlinkClick r:id="rId3"/>
              </a:rPr>
              <a:t>http://commons.wikimedia.org/wiki/File:AntarcticaDomeCSnow.jpg</a:t>
            </a:r>
            <a:r>
              <a:rPr lang="cs-CZ" dirty="0" smtClean="0"/>
              <a:t>; </a:t>
            </a:r>
            <a:r>
              <a:rPr lang="cs-CZ" dirty="0" smtClean="0">
                <a:hlinkClick r:id="rId4"/>
              </a:rPr>
              <a:t>http://commons.wikimedia.org/wiki/File:Noaa-walrus22.jpg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6032ED-6A10-48E4-948B-FE7896481263}" type="slidenum">
              <a:rPr lang="cs-CZ" smtClean="0"/>
              <a:pPr/>
              <a:t>8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hlinkClick r:id="rId3"/>
              </a:rPr>
              <a:t>http://commons.wikimedia.org/wiki/File:Redwolf.jpg</a:t>
            </a:r>
            <a:r>
              <a:rPr lang="cs-CZ" dirty="0" smtClean="0"/>
              <a:t>; </a:t>
            </a:r>
            <a:r>
              <a:rPr lang="cs-CZ" dirty="0" smtClean="0">
                <a:hlinkClick r:id="rId4"/>
              </a:rPr>
              <a:t>http://commons.wikimedia.org/wiki/File:Frischlinge_mit_Bachen.jpg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6032ED-6A10-48E4-948B-FE7896481263}" type="slidenum">
              <a:rPr lang="cs-CZ" smtClean="0"/>
              <a:pPr/>
              <a:t>10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hlinkClick r:id="rId3"/>
              </a:rPr>
              <a:t>http://commons.wikimedia.org/wiki/File:Europ%C3%A4ischer_Ziesel_aus_Erdloch_guckend.jpg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6032ED-6A10-48E4-948B-FE7896481263}" type="slidenum">
              <a:rPr lang="cs-CZ" smtClean="0"/>
              <a:pPr/>
              <a:t>11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>
                <a:hlinkClick r:id="rId3"/>
              </a:rPr>
              <a:t>http://commons.wikimedia.org/wiki/File:Ba%C4%8Dina2.jpg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6032ED-6A10-48E4-948B-FE7896481263}" type="slidenum">
              <a:rPr lang="cs-CZ" smtClean="0"/>
              <a:pPr/>
              <a:t>13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28256520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hlinkClick r:id="rId3"/>
              </a:rPr>
              <a:t>http://commons.wikimedia.org/wiki/File:Laurus_nobilis_-_K%C3%B6hler%E2%80%93s_Medizinal-Pflanzen-086.jpg</a:t>
            </a:r>
            <a:r>
              <a:rPr lang="cs-CZ" dirty="0" smtClean="0"/>
              <a:t>; </a:t>
            </a:r>
            <a:r>
              <a:rPr lang="cs-CZ" dirty="0" smtClean="0">
                <a:hlinkClick r:id="rId4"/>
              </a:rPr>
              <a:t>http://commons.wikimedia.org/wiki/File:KorkeichePortugal1994.jpg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6032ED-6A10-48E4-948B-FE7896481263}" type="slidenum">
              <a:rPr lang="cs-CZ" smtClean="0"/>
              <a:pPr/>
              <a:t>14</a:t>
            </a:fld>
            <a:endParaRPr lang="cs-CZ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hlinkClick r:id="rId3"/>
              </a:rPr>
              <a:t>http://commons.wikimedia.org/wiki/File:Ulivo_di_agrigento.jpg</a:t>
            </a:r>
            <a:r>
              <a:rPr lang="cs-CZ" dirty="0" smtClean="0"/>
              <a:t>; </a:t>
            </a:r>
            <a:r>
              <a:rPr lang="cs-CZ" dirty="0" smtClean="0">
                <a:hlinkClick r:id="rId4"/>
              </a:rPr>
              <a:t>http://commons.wikimedia.org/wiki/File:Olea_europaea_g2.jpg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6032ED-6A10-48E4-948B-FE7896481263}" type="slidenum">
              <a:rPr lang="cs-CZ" smtClean="0"/>
              <a:pPr/>
              <a:t>15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dirty="0"/>
              <a:pPr/>
              <a:t>11/26/2013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pPr/>
              <a:t>11/26/2013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pPr/>
              <a:t>11/26/2013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pPr/>
              <a:t>11/26/2013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pPr/>
              <a:t>11/26/2013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pPr/>
              <a:t>11/26/2013</a:t>
            </a:fld>
            <a:endParaRPr lang="en-US" dirty="0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pPr/>
              <a:t>11/26/2013</a:t>
            </a:fld>
            <a:endParaRPr lang="en-US" dirty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3401063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5" y="3129280"/>
            <a:ext cx="3401062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pPr/>
              <a:t>11/26/2013</a:t>
            </a:fld>
            <a:endParaRPr lang="en-US" dirty="0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pPr/>
              <a:t>11/26/2013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799"/>
            <a:ext cx="8825658" cy="3640667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pPr/>
              <a:t>11/26/2013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pPr/>
              <a:t>11/26/2013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0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>
          <a:xfrm>
            <a:off x="1930400" y="3771174"/>
            <a:ext cx="727964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pPr/>
              <a:t>11/26/2013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2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ea typeface="+mj-ea"/>
                <a:cs typeface="+mj-cs"/>
              </a:rPr>
              <a:t>“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2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ea typeface="+mj-ea"/>
                <a:cs typeface="+mj-cs"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59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pPr/>
              <a:t>11/26/2013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sloup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pPr/>
              <a:t>11/26/2013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sloupce s obrázk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pPr/>
              <a:t>11/26/2013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pPr/>
              <a:t>11/26/2013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pPr/>
              <a:t>11/26/2013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Nadpis, text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1" y="244476"/>
            <a:ext cx="11180233" cy="14319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1117601" y="1905000"/>
            <a:ext cx="5236633" cy="41910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557434" y="1905000"/>
            <a:ext cx="5236633" cy="41910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1E2F52-B750-4BB6-8968-C2DE7906B3C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3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image" Target="../media/image5.png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644"/>
          <a:stretch/>
        </p:blipFill>
        <p:spPr>
          <a:xfrm>
            <a:off x="0" y="2669685"/>
            <a:ext cx="4035669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accent5">
                  <a:alpha val="7000"/>
                </a:schemeClr>
              </a:gs>
              <a:gs pos="69000">
                <a:schemeClr val="accent5">
                  <a:alpha val="0"/>
                </a:schemeClr>
              </a:gs>
              <a:gs pos="36000">
                <a:schemeClr val="accent5"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9012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4AAD347D-5ACD-4C99-B74B-A9C85AD731AF}" type="datetimeFigureOut">
              <a:rPr lang="en-US" dirty="0"/>
              <a:pPr/>
              <a:t>11/26/2013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8" r:id="rId9"/>
    <p:sldLayoutId id="2147483667" r:id="rId10"/>
    <p:sldLayoutId id="2147483661" r:id="rId11"/>
    <p:sldLayoutId id="2147483664" r:id="rId12"/>
    <p:sldLayoutId id="2147483662" r:id="rId13"/>
    <p:sldLayoutId id="2147483669" r:id="rId14"/>
    <p:sldLayoutId id="2147483670" r:id="rId15"/>
    <p:sldLayoutId id="2147483658" r:id="rId16"/>
    <p:sldLayoutId id="2147483659" r:id="rId17"/>
    <p:sldLayoutId id="2147483671" r:id="rId18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9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hyperlink" Target="http://commons.wikimedia.org/wiki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ulka 5"/>
          <p:cNvGraphicFramePr>
            <a:graphicFrameLocks noGrp="1"/>
          </p:cNvGraphicFramePr>
          <p:nvPr/>
        </p:nvGraphicFramePr>
        <p:xfrm>
          <a:off x="2159000" y="2276476"/>
          <a:ext cx="7797083" cy="4136005"/>
        </p:xfrm>
        <a:graphic>
          <a:graphicData uri="http://schemas.openxmlformats.org/drawingml/2006/table">
            <a:tbl>
              <a:tblPr/>
              <a:tblGrid>
                <a:gridCol w="3360372"/>
                <a:gridCol w="4436711"/>
              </a:tblGrid>
              <a:tr h="65257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>
                          <a:latin typeface="Calibri"/>
                          <a:ea typeface="Calibri"/>
                          <a:cs typeface="Times New Roman"/>
                        </a:rPr>
                        <a:t>Název školy:</a:t>
                      </a:r>
                    </a:p>
                  </a:txBody>
                  <a:tcPr marL="80156" marR="80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>
                          <a:latin typeface="Calibri"/>
                          <a:ea typeface="Calibri"/>
                          <a:cs typeface="Times New Roman"/>
                        </a:rPr>
                        <a:t>Základní škola a Mateřská škola Sepekov</a:t>
                      </a:r>
                    </a:p>
                  </a:txBody>
                  <a:tcPr marL="80156" marR="80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8057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>
                          <a:latin typeface="Calibri"/>
                          <a:ea typeface="Calibri"/>
                          <a:cs typeface="Times New Roman"/>
                        </a:rPr>
                        <a:t>Autor:</a:t>
                      </a:r>
                    </a:p>
                  </a:txBody>
                  <a:tcPr marL="80156" marR="80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>
                          <a:latin typeface="Calibri"/>
                          <a:ea typeface="Calibri"/>
                          <a:cs typeface="Times New Roman"/>
                        </a:rPr>
                        <a:t>Mgr. Miloš </a:t>
                      </a:r>
                      <a:r>
                        <a:rPr lang="cs-CZ" sz="1000" dirty="0" err="1">
                          <a:latin typeface="Calibri"/>
                          <a:ea typeface="Calibri"/>
                          <a:cs typeface="Times New Roman"/>
                        </a:rPr>
                        <a:t>Kluiber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0156" marR="80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8057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>
                          <a:latin typeface="Calibri"/>
                          <a:ea typeface="Calibri"/>
                          <a:cs typeface="Times New Roman"/>
                        </a:rPr>
                        <a:t>Název:</a:t>
                      </a:r>
                    </a:p>
                  </a:txBody>
                  <a:tcPr marL="80156" marR="80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>
                          <a:latin typeface="Calibri"/>
                          <a:ea typeface="Calibri"/>
                          <a:cs typeface="Times New Roman"/>
                        </a:rPr>
                        <a:t>VY_32_INOVACE_281 </a:t>
                      </a:r>
                      <a:r>
                        <a:rPr lang="cs-CZ" sz="1000" dirty="0" smtClean="0">
                          <a:latin typeface="Calibri"/>
                          <a:ea typeface="Calibri"/>
                          <a:cs typeface="Times New Roman"/>
                        </a:rPr>
                        <a:t>_Evropa</a:t>
                      </a:r>
                      <a:r>
                        <a:rPr lang="cs-CZ" sz="1000" baseline="0" dirty="0" smtClean="0">
                          <a:latin typeface="Calibri"/>
                          <a:ea typeface="Calibri"/>
                          <a:cs typeface="Times New Roman"/>
                        </a:rPr>
                        <a:t>_Rostliny a živočichové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0156" marR="80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8057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>
                          <a:latin typeface="Calibri"/>
                          <a:ea typeface="Calibri"/>
                          <a:cs typeface="Times New Roman"/>
                        </a:rPr>
                        <a:t>Vzdělávací oblast:</a:t>
                      </a:r>
                    </a:p>
                  </a:txBody>
                  <a:tcPr marL="80156" marR="80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>
                          <a:latin typeface="Calibri"/>
                          <a:ea typeface="Calibri"/>
                          <a:cs typeface="Times New Roman"/>
                        </a:rPr>
                        <a:t>Člověk a příroda</a:t>
                      </a:r>
                    </a:p>
                  </a:txBody>
                  <a:tcPr marL="80156" marR="80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8057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>
                          <a:latin typeface="Calibri"/>
                          <a:ea typeface="Calibri"/>
                          <a:cs typeface="Times New Roman"/>
                        </a:rPr>
                        <a:t>Číslo projektu:</a:t>
                      </a:r>
                    </a:p>
                  </a:txBody>
                  <a:tcPr marL="80156" marR="80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>
                          <a:latin typeface="Calibri"/>
                          <a:ea typeface="Calibri"/>
                          <a:cs typeface="Times New Roman"/>
                        </a:rPr>
                        <a:t>CZ.1.07/1.4.00/21.2046</a:t>
                      </a:r>
                    </a:p>
                  </a:txBody>
                  <a:tcPr marL="80156" marR="80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8057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>
                          <a:latin typeface="Calibri"/>
                          <a:ea typeface="Calibri"/>
                          <a:cs typeface="Times New Roman"/>
                        </a:rPr>
                        <a:t>Číslo a název klíčové aktivity:</a:t>
                      </a:r>
                    </a:p>
                  </a:txBody>
                  <a:tcPr marL="80156" marR="80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>
                          <a:latin typeface="Calibri"/>
                          <a:ea typeface="Calibri"/>
                          <a:cs typeface="Times New Roman"/>
                        </a:rPr>
                        <a:t>III/2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>
                          <a:latin typeface="Calibri"/>
                          <a:ea typeface="Calibri"/>
                          <a:cs typeface="Times New Roman"/>
                        </a:rPr>
                        <a:t>Inovace a zkvalitnění výuky prostřednictvím ICT</a:t>
                      </a:r>
                    </a:p>
                  </a:txBody>
                  <a:tcPr marL="80156" marR="80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8057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>
                          <a:latin typeface="Calibri"/>
                          <a:ea typeface="Calibri"/>
                          <a:cs typeface="Times New Roman"/>
                        </a:rPr>
                        <a:t>Období vytvoření DUM:</a:t>
                      </a:r>
                    </a:p>
                  </a:txBody>
                  <a:tcPr marL="80156" marR="80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>
                          <a:latin typeface="Calibri"/>
                          <a:ea typeface="Calibri"/>
                          <a:cs typeface="Times New Roman"/>
                        </a:rPr>
                        <a:t>Září 2012</a:t>
                      </a:r>
                    </a:p>
                  </a:txBody>
                  <a:tcPr marL="80156" marR="80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100" name="Rectangle 2"/>
          <p:cNvSpPr>
            <a:spLocks noChangeArrowheads="1"/>
          </p:cNvSpPr>
          <p:nvPr/>
        </p:nvSpPr>
        <p:spPr bwMode="auto">
          <a:xfrm>
            <a:off x="0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cs-CZ"/>
          </a:p>
        </p:txBody>
      </p:sp>
      <p:pic>
        <p:nvPicPr>
          <p:cNvPr id="3101" name="Obrázek 1" descr="Logolink_horizontal_zaklad_RGB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59000" y="260351"/>
            <a:ext cx="7670800" cy="141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Obrázek 1" descr="Logolink_horizontal_zaklad_RGB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59000" y="260351"/>
            <a:ext cx="7670800" cy="1414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6" name="Tabulka 5"/>
          <p:cNvGraphicFramePr>
            <a:graphicFrameLocks noGrp="1"/>
          </p:cNvGraphicFramePr>
          <p:nvPr/>
        </p:nvGraphicFramePr>
        <p:xfrm>
          <a:off x="2159000" y="2276475"/>
          <a:ext cx="7799493" cy="3584575"/>
        </p:xfrm>
        <a:graphic>
          <a:graphicData uri="http://schemas.openxmlformats.org/drawingml/2006/table">
            <a:tbl>
              <a:tblPr/>
              <a:tblGrid>
                <a:gridCol w="3360373"/>
                <a:gridCol w="4439120"/>
              </a:tblGrid>
              <a:tr h="71691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latin typeface="Calibri"/>
                          <a:ea typeface="Calibri"/>
                          <a:cs typeface="Times New Roman"/>
                        </a:rPr>
                        <a:t>Anotace:</a:t>
                      </a:r>
                    </a:p>
                  </a:txBody>
                  <a:tcPr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latin typeface="Calibri"/>
                          <a:ea typeface="Calibri"/>
                          <a:cs typeface="Times New Roman"/>
                        </a:rPr>
                        <a:t>Výuková prezentace pro hodiny zeměpisu</a:t>
                      </a:r>
                    </a:p>
                  </a:txBody>
                  <a:tcPr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1691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latin typeface="Calibri"/>
                          <a:ea typeface="Calibri"/>
                          <a:cs typeface="Times New Roman"/>
                        </a:rPr>
                        <a:t>Jazyk:</a:t>
                      </a:r>
                    </a:p>
                  </a:txBody>
                  <a:tcPr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latin typeface="Calibri"/>
                          <a:ea typeface="Calibri"/>
                          <a:cs typeface="Times New Roman"/>
                        </a:rPr>
                        <a:t>Český</a:t>
                      </a:r>
                    </a:p>
                  </a:txBody>
                  <a:tcPr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1691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latin typeface="Calibri"/>
                          <a:ea typeface="Calibri"/>
                          <a:cs typeface="Times New Roman"/>
                        </a:rPr>
                        <a:t>Očekávaný výstup:</a:t>
                      </a:r>
                    </a:p>
                  </a:txBody>
                  <a:tcPr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latin typeface="Calibri"/>
                          <a:ea typeface="Calibri"/>
                          <a:cs typeface="Times New Roman"/>
                        </a:rPr>
                        <a:t>Interaktivní forma výuky, podpora při výkladu </a:t>
                      </a:r>
                    </a:p>
                  </a:txBody>
                  <a:tcPr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1691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latin typeface="Calibri"/>
                          <a:ea typeface="Calibri"/>
                          <a:cs typeface="Times New Roman"/>
                        </a:rPr>
                        <a:t>Ročník:</a:t>
                      </a:r>
                    </a:p>
                  </a:txBody>
                  <a:tcPr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latin typeface="Calibri"/>
                          <a:ea typeface="Calibri"/>
                          <a:cs typeface="Times New Roman"/>
                        </a:rPr>
                        <a:t>VIII.</a:t>
                      </a:r>
                    </a:p>
                  </a:txBody>
                  <a:tcPr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1691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latin typeface="Calibri"/>
                          <a:ea typeface="Calibri"/>
                          <a:cs typeface="Times New Roman"/>
                        </a:rPr>
                        <a:t>Druh učebního materiálu:</a:t>
                      </a:r>
                    </a:p>
                  </a:txBody>
                  <a:tcPr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latin typeface="Calibri"/>
                          <a:ea typeface="Calibri"/>
                          <a:cs typeface="Times New Roman"/>
                        </a:rPr>
                        <a:t>Prezentace </a:t>
                      </a:r>
                      <a:r>
                        <a:rPr lang="cs-CZ" sz="1100" dirty="0" err="1">
                          <a:latin typeface="Calibri"/>
                          <a:ea typeface="Calibri"/>
                          <a:cs typeface="Times New Roman"/>
                        </a:rPr>
                        <a:t>Power</a:t>
                      </a:r>
                      <a:r>
                        <a:rPr lang="cs-CZ" sz="1100" dirty="0">
                          <a:latin typeface="Calibri"/>
                          <a:ea typeface="Calibri"/>
                          <a:cs typeface="Times New Roman"/>
                        </a:rPr>
                        <a:t> Point</a:t>
                      </a:r>
                    </a:p>
                  </a:txBody>
                  <a:tcPr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119" name="Rectangle 1"/>
          <p:cNvSpPr>
            <a:spLocks noChangeArrowheads="1"/>
          </p:cNvSpPr>
          <p:nvPr/>
        </p:nvSpPr>
        <p:spPr bwMode="auto">
          <a:xfrm>
            <a:off x="0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endParaRPr lang="cs-CZ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z="8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ROSTLINY</a:t>
            </a:r>
            <a:br>
              <a:rPr lang="cs-CZ" sz="8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8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  <a:br>
              <a:rPr lang="cs-CZ" sz="8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8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ŽIVOČICHOVÉ</a:t>
            </a:r>
            <a:endParaRPr lang="cs-CZ" sz="8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 flipH="1">
            <a:off x="2052685" y="6189944"/>
            <a:ext cx="8201079" cy="351210"/>
          </a:xfrm>
        </p:spPr>
        <p:txBody>
          <a:bodyPr>
            <a:normAutofit fontScale="92500" lnSpcReduction="20000"/>
          </a:bodyPr>
          <a:lstStyle/>
          <a:p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5838626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907589" cy="1400530"/>
          </a:xfrm>
        </p:spPr>
        <p:txBody>
          <a:bodyPr/>
          <a:lstStyle/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Podmínky pro život rostlin a živočichů</a:t>
            </a: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Závisí na zeměpisné šířce</a:t>
            </a:r>
          </a:p>
          <a:p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Závisí na nadmořské výšce</a:t>
            </a:r>
          </a:p>
          <a:p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Vyvinuly 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 různé typy přírodních krajin typické pro dané oblasti, kterým se přizpůsobili rostliny i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živočichové</a:t>
            </a:r>
          </a:p>
          <a:p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Před zahájením zemědělské činnosti byla téměř celá Evropa zalesněná. V současné době je asi 3O% rozlohy Evropy zalesněno. </a:t>
            </a: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dirty="0" smtClean="0"/>
          </a:p>
        </p:txBody>
      </p:sp>
    </p:spTree>
    <p:extLst>
      <p:ext uri="{BB962C8B-B14F-4D97-AF65-F5344CB8AC3E}">
        <p14:creationId xmlns="" xmlns:p14="http://schemas.microsoft.com/office/powerpoint/2010/main" val="7824520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Závislost přírodních podmínek na nadmořské výšce   </a:t>
            </a: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 dobře pozorovatelná ve výškových stupních horských oblastí</a:t>
            </a:r>
          </a:p>
          <a:p>
            <a:endParaRPr lang="cs-CZ" dirty="0" smtClean="0"/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5OO m n. m. – listnaté, smíšené lesy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15OO m n. m. – jehličnaté lesy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2OOO m n. m. – kosodřevina 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3OOO m n. m. – horské louky 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4OOO m n. m. – mrazové pustiny </a:t>
            </a:r>
          </a:p>
          <a:p>
            <a:endParaRPr lang="cs-CZ" dirty="0" smtClean="0"/>
          </a:p>
          <a:p>
            <a:endParaRPr lang="cs-CZ" dirty="0" smtClean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90746" y="2403430"/>
            <a:ext cx="6201254" cy="418494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7676667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Polární pustiny a tundry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03312" y="2052918"/>
            <a:ext cx="8946541" cy="4703482"/>
          </a:xfrm>
        </p:spPr>
        <p:txBody>
          <a:bodyPr>
            <a:normAutofit lnSpcReduction="10000"/>
          </a:bodyPr>
          <a:lstStyle/>
          <a:p>
            <a:r>
              <a:rPr lang="cs-CZ" dirty="0"/>
              <a:t>Na ostrovech nejsevernější části Evropy se nacházejí mrazové pustiny pokryté sněhem a ledovci</a:t>
            </a:r>
          </a:p>
          <a:p>
            <a:r>
              <a:rPr lang="cs-CZ" dirty="0"/>
              <a:t>Při jižním okraji navazují tundry</a:t>
            </a:r>
          </a:p>
          <a:p>
            <a:r>
              <a:rPr lang="cs-CZ" dirty="0"/>
              <a:t>Sníh v krátkém létě roztává – na kamenitých tundrách se objevují zejména rostliny: </a:t>
            </a:r>
            <a:br>
              <a:rPr lang="cs-CZ" dirty="0"/>
            </a:br>
            <a:r>
              <a:rPr lang="cs-CZ" dirty="0"/>
              <a:t>                              1.) mechy</a:t>
            </a:r>
          </a:p>
          <a:p>
            <a:pPr marL="0" indent="0">
              <a:buNone/>
            </a:pPr>
            <a:r>
              <a:rPr lang="cs-CZ" dirty="0"/>
              <a:t>                                   2.) </a:t>
            </a:r>
            <a:r>
              <a:rPr lang="cs-CZ" dirty="0" smtClean="0"/>
              <a:t>lišejníky </a:t>
            </a:r>
            <a:endParaRPr lang="cs-CZ" dirty="0"/>
          </a:p>
          <a:p>
            <a:pPr marL="0" indent="0">
              <a:buNone/>
            </a:pPr>
            <a:r>
              <a:rPr lang="cs-CZ" dirty="0" smtClean="0"/>
              <a:t>Zástupci</a:t>
            </a:r>
            <a:r>
              <a:rPr lang="cs-CZ" dirty="0"/>
              <a:t>: 1.) sobi</a:t>
            </a:r>
          </a:p>
          <a:p>
            <a:pPr marL="0" indent="0">
              <a:buNone/>
            </a:pPr>
            <a:r>
              <a:rPr lang="cs-CZ" dirty="0"/>
              <a:t>		    2.) lumíci</a:t>
            </a:r>
          </a:p>
          <a:p>
            <a:pPr marL="0" indent="0">
              <a:buNone/>
            </a:pPr>
            <a:r>
              <a:rPr lang="cs-CZ" dirty="0"/>
              <a:t>                 3.) hmyz (např. komáři) </a:t>
            </a:r>
          </a:p>
          <a:p>
            <a:pPr marL="0" indent="0">
              <a:buNone/>
            </a:pPr>
            <a:r>
              <a:rPr lang="cs-CZ" dirty="0" smtClean="0"/>
              <a:t> </a:t>
            </a:r>
          </a:p>
          <a:p>
            <a:r>
              <a:rPr lang="cs-CZ" dirty="0" smtClean="0"/>
              <a:t>Tundra </a:t>
            </a:r>
            <a:r>
              <a:rPr lang="cs-CZ" dirty="0"/>
              <a:t>na Aljašce v </a:t>
            </a:r>
            <a:r>
              <a:rPr lang="cs-CZ" dirty="0" smtClean="0"/>
              <a:t>létě    </a:t>
            </a:r>
            <a:r>
              <a:rPr lang="cs-CZ" dirty="0" smtClean="0">
                <a:sym typeface="Wingdings" panose="05000000000000000000" pitchFamily="2" charset="2"/>
              </a:rPr>
              <a:t></a:t>
            </a:r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2001" y="3441047"/>
            <a:ext cx="5372100" cy="3315353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378262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000" dirty="0" smtClean="0"/>
              <a:t>Sob, typický obyvatel severu Evropy</a:t>
            </a:r>
            <a:endParaRPr lang="cs-CZ" sz="4000" dirty="0"/>
          </a:p>
        </p:txBody>
      </p:sp>
      <p:pic>
        <p:nvPicPr>
          <p:cNvPr id="31746" name="Picture 2" descr="File:20070818-0001-strolling reindeer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26314" y="1461598"/>
            <a:ext cx="7620000" cy="50673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ile:AntarcticaDomeCSnow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48138" y="2603825"/>
            <a:ext cx="4860097" cy="3566097"/>
          </a:xfrm>
          <a:prstGeom prst="rect">
            <a:avLst/>
          </a:prstGeom>
          <a:noFill/>
        </p:spPr>
      </p:pic>
      <p:sp>
        <p:nvSpPr>
          <p:cNvPr id="3" name="TextovéPole 2"/>
          <p:cNvSpPr txBox="1"/>
          <p:nvPr/>
        </p:nvSpPr>
        <p:spPr>
          <a:xfrm>
            <a:off x="755374" y="927652"/>
            <a:ext cx="107077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Polární pustina</a:t>
            </a:r>
            <a:r>
              <a:rPr lang="cs-CZ" dirty="0" smtClean="0"/>
              <a:t> (</a:t>
            </a:r>
            <a:r>
              <a:rPr lang="cs-CZ" b="1" dirty="0" smtClean="0"/>
              <a:t>ledová pustina</a:t>
            </a:r>
            <a:r>
              <a:rPr lang="cs-CZ" dirty="0" smtClean="0"/>
              <a:t>, </a:t>
            </a:r>
            <a:r>
              <a:rPr lang="cs-CZ" b="1" dirty="0" smtClean="0"/>
              <a:t>polární poušť</a:t>
            </a:r>
            <a:r>
              <a:rPr lang="cs-CZ" dirty="0" smtClean="0"/>
              <a:t>, </a:t>
            </a:r>
            <a:r>
              <a:rPr lang="cs-CZ" b="1" dirty="0" smtClean="0"/>
              <a:t>ledová poušť</a:t>
            </a:r>
            <a:r>
              <a:rPr lang="cs-CZ" dirty="0" smtClean="0"/>
              <a:t>, </a:t>
            </a:r>
            <a:r>
              <a:rPr lang="cs-CZ" b="1" dirty="0" smtClean="0"/>
              <a:t>zaledněné území</a:t>
            </a:r>
            <a:r>
              <a:rPr lang="cs-CZ" dirty="0" smtClean="0"/>
              <a:t> či </a:t>
            </a:r>
            <a:r>
              <a:rPr lang="cs-CZ" b="1" dirty="0" smtClean="0"/>
              <a:t>mrazová poušť</a:t>
            </a:r>
            <a:r>
              <a:rPr lang="cs-CZ" dirty="0" smtClean="0"/>
              <a:t>) je označení pro oblasti, které jsou trvale pokryty ledem a sněhem, bez rostlin.</a:t>
            </a:r>
            <a:endParaRPr lang="cs-CZ" dirty="0"/>
          </a:p>
        </p:txBody>
      </p:sp>
      <p:pic>
        <p:nvPicPr>
          <p:cNvPr id="1028" name="Picture 4" descr="File:Noaa-walrus2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149008" y="2590075"/>
            <a:ext cx="4767332" cy="3575499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834886" y="2054086"/>
            <a:ext cx="47707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Ledová poušť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6202016" y="2040835"/>
            <a:ext cx="32600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Mrož</a:t>
            </a:r>
            <a:endParaRPr lang="cs-CZ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67" y="452718"/>
            <a:ext cx="9404723" cy="1400530"/>
          </a:xfrm>
        </p:spPr>
        <p:txBody>
          <a:bodyPr/>
          <a:lstStyle/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Lesy a stepi mírného pásu</a:t>
            </a: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38470" y="1853248"/>
            <a:ext cx="9912626" cy="4521048"/>
          </a:xfrm>
        </p:spPr>
        <p:txBody>
          <a:bodyPr>
            <a:normAutofit fontScale="92500" lnSpcReduction="10000"/>
          </a:bodyPr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Severní a severovýchodní vnitrozemská část Evropy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 pokrytá jehličnany – tajga. </a:t>
            </a:r>
          </a:p>
          <a:p>
            <a:pPr marL="0" indent="0">
              <a:buNone/>
            </a:pP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- zástupci: jeleni, vlci, medvěd hnědý</a:t>
            </a:r>
          </a:p>
          <a:p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Největší část Evropy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pokrývaly listnaté a smíšené </a:t>
            </a:r>
            <a:r>
              <a:rPr lang="cs-CZ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listnato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-jehličnaté lesy, které se zachovaly jen minimálně</a:t>
            </a:r>
            <a:b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jejich místě jsou dnes většinou smrkové porosty, louky, pastviny,</a:t>
            </a:r>
            <a:b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pole</a:t>
            </a:r>
          </a:p>
          <a:p>
            <a:pPr marL="0" indent="0">
              <a:buNone/>
            </a:pP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- zástupci: jeleni, srnci, divoká prasata, ptáci, hlodavci</a:t>
            </a:r>
          </a:p>
          <a:p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jihovýchodní Evropě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vznikají stepi, díky nedostatečným srážkám (nejkvalitnější půda Evropy)</a:t>
            </a:r>
          </a:p>
          <a:p>
            <a:pPr marL="0" indent="0">
              <a:buNone/>
            </a:pP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- zástupci: hlodavci, drobní savci </a:t>
            </a:r>
          </a:p>
        </p:txBody>
      </p:sp>
    </p:spTree>
    <p:extLst>
      <p:ext uri="{BB962C8B-B14F-4D97-AF65-F5344CB8AC3E}">
        <p14:creationId xmlns="" xmlns:p14="http://schemas.microsoft.com/office/powerpoint/2010/main" val="105144106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Obyvatelé lesa</a:t>
            </a:r>
            <a:endParaRPr lang="cs-CZ" dirty="0"/>
          </a:p>
        </p:txBody>
      </p:sp>
      <p:pic>
        <p:nvPicPr>
          <p:cNvPr id="32770" name="Picture 2" descr="File:Redwolf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87205" y="2395292"/>
            <a:ext cx="3429000" cy="2238376"/>
          </a:xfrm>
          <a:prstGeom prst="rect">
            <a:avLst/>
          </a:prstGeom>
          <a:noFill/>
        </p:spPr>
      </p:pic>
      <p:sp>
        <p:nvSpPr>
          <p:cNvPr id="4" name="TextovéPole 3"/>
          <p:cNvSpPr txBox="1"/>
          <p:nvPr/>
        </p:nvSpPr>
        <p:spPr>
          <a:xfrm>
            <a:off x="1184031" y="4841631"/>
            <a:ext cx="29424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Vlk</a:t>
            </a:r>
            <a:endParaRPr lang="cs-CZ" dirty="0"/>
          </a:p>
        </p:txBody>
      </p:sp>
      <p:pic>
        <p:nvPicPr>
          <p:cNvPr id="32772" name="Picture 4" descr="File:Frischlinge mit Bachen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99537" y="1990540"/>
            <a:ext cx="6075729" cy="4556797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3200400" y="5920154"/>
            <a:ext cx="20163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Prase divoké</a:t>
            </a:r>
            <a:endParaRPr lang="cs-CZ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46112" y="902677"/>
            <a:ext cx="2952874" cy="5181599"/>
          </a:xfrm>
        </p:spPr>
        <p:txBody>
          <a:bodyPr/>
          <a:lstStyle/>
          <a:p>
            <a:r>
              <a:rPr lang="cs-CZ" sz="2400" dirty="0" smtClean="0"/>
              <a:t>Typický obyvatel suché stepi:</a:t>
            </a:r>
            <a:br>
              <a:rPr lang="cs-CZ" sz="2400" dirty="0" smtClean="0"/>
            </a:br>
            <a:r>
              <a:rPr lang="cs-CZ" sz="2400" dirty="0" smtClean="0"/>
              <a:t>sysel v noře</a:t>
            </a:r>
            <a:endParaRPr lang="cs-CZ" sz="2400" dirty="0"/>
          </a:p>
        </p:txBody>
      </p:sp>
      <p:pic>
        <p:nvPicPr>
          <p:cNvPr id="35842" name="Picture 2" descr="File:Europäischer Ziesel aus Erdloch guckend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649052" y="926123"/>
            <a:ext cx="7620000" cy="5715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03312" y="1166192"/>
            <a:ext cx="8946541" cy="5082208"/>
          </a:xfrm>
        </p:spPr>
        <p:txBody>
          <a:bodyPr>
            <a:normAutofit/>
          </a:bodyPr>
          <a:lstStyle/>
          <a:p>
            <a:r>
              <a:rPr lang="cs-CZ" sz="2800" dirty="0" smtClean="0"/>
              <a:t>Název step vznikl v ruštině pro travnaté roviny mírného pásu.</a:t>
            </a:r>
            <a:br>
              <a:rPr lang="cs-CZ" sz="2800" dirty="0" smtClean="0"/>
            </a:br>
            <a:r>
              <a:rPr lang="cs-CZ" sz="2800" dirty="0" smtClean="0"/>
              <a:t>Pro travnaté formace tropů a subtropů se používá název savana.</a:t>
            </a:r>
          </a:p>
          <a:p>
            <a:r>
              <a:rPr lang="cs-CZ" sz="2800" dirty="0" smtClean="0"/>
              <a:t>Stepní půdy bývají velmi úrodné a v dnešní době jsou stepi proměněny ve světové obilnice.</a:t>
            </a:r>
          </a:p>
          <a:p>
            <a:r>
              <a:rPr lang="cs-CZ" sz="2800" dirty="0" smtClean="0"/>
              <a:t>Stepi se vyskytují na </a:t>
            </a:r>
            <a:r>
              <a:rPr lang="cs-CZ" sz="2800" smtClean="0"/>
              <a:t>východě Evropy.</a:t>
            </a:r>
            <a:endParaRPr lang="cs-CZ" sz="28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              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Subtropické krajiny </a:t>
            </a: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03312" y="1470992"/>
            <a:ext cx="8385245" cy="5387008"/>
          </a:xfrm>
        </p:spPr>
        <p:txBody>
          <a:bodyPr/>
          <a:lstStyle/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jižní Evropě se nacházejí subtropické krajiny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Původně zde rostly suché stálezelené lesy (duby, borovice) – zachovaly se však jen na malých plochách. Na místě lesů poničených člověkem vyrostly křovinaté porosty</a:t>
            </a:r>
          </a:p>
          <a:p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Stromy v subtropickém pásu: olivovníky, </a:t>
            </a:r>
            <a:b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cypřiše, fíkovníky, citrusy</a:t>
            </a:r>
          </a:p>
          <a:p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Zástupci: hmyz, obojživelníci, plazy, ptactvo</a:t>
            </a:r>
          </a:p>
          <a:p>
            <a:endParaRPr lang="cs-CZ" dirty="0"/>
          </a:p>
          <a:p>
            <a:pPr marL="0" indent="0">
              <a:buNone/>
            </a:pPr>
            <a:r>
              <a:rPr lang="cs-CZ" dirty="0" smtClean="0"/>
              <a:t>                                   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Krajina </a:t>
            </a:r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Chorvatsku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 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5930" y="2958547"/>
            <a:ext cx="4996070" cy="3747053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30291951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ile:Laurus nobilis - Köhler–s Medizinal-Pflanzen-08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36222" y="703385"/>
            <a:ext cx="4562475" cy="5715000"/>
          </a:xfrm>
          <a:prstGeom prst="rect">
            <a:avLst/>
          </a:prstGeom>
          <a:noFill/>
        </p:spPr>
      </p:pic>
      <p:pic>
        <p:nvPicPr>
          <p:cNvPr id="1028" name="Picture 4" descr="File:KorkeichePortugal1994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421960" y="2403231"/>
            <a:ext cx="6292567" cy="4027244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5474677" y="644769"/>
            <a:ext cx="32472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Vavřín (bobkový list)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5439508" y="1922585"/>
            <a:ext cx="56153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Dub korkový / Portugalsku</a:t>
            </a:r>
            <a:endParaRPr lang="cs-CZ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800" y="890954"/>
            <a:ext cx="3141784" cy="879231"/>
          </a:xfrm>
        </p:spPr>
        <p:txBody>
          <a:bodyPr/>
          <a:lstStyle/>
          <a:p>
            <a:r>
              <a:rPr lang="cs-CZ" sz="2400" dirty="0" smtClean="0"/>
              <a:t>Olivovník evropský</a:t>
            </a:r>
            <a:endParaRPr lang="cs-CZ" sz="2400" dirty="0"/>
          </a:p>
        </p:txBody>
      </p:sp>
      <p:pic>
        <p:nvPicPr>
          <p:cNvPr id="36866" name="Picture 2" descr="File:Ulivo di agrigent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84931" y="902677"/>
            <a:ext cx="7713783" cy="5785337"/>
          </a:xfrm>
          <a:prstGeom prst="rect">
            <a:avLst/>
          </a:prstGeom>
          <a:noFill/>
        </p:spPr>
      </p:pic>
      <p:pic>
        <p:nvPicPr>
          <p:cNvPr id="36868" name="Picture 4" descr="File:Olea europaea g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31421" y="4383169"/>
            <a:ext cx="3044825" cy="2279813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328246" y="3821723"/>
            <a:ext cx="29424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Olivy</a:t>
            </a:r>
            <a:endParaRPr lang="cs-CZ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2"/>
          <p:cNvSpPr>
            <a:spLocks noGrp="1"/>
          </p:cNvSpPr>
          <p:nvPr/>
        </p:nvSpPr>
        <p:spPr bwMode="auto">
          <a:xfrm>
            <a:off x="1981200" y="1166019"/>
            <a:ext cx="8229600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>
            <a:defPPr>
              <a:defRPr lang="cs-CZ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marL="342900" indent="-342900" eaLnBrk="0" hangingPunct="0"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None/>
            </a:pPr>
            <a:r>
              <a:rPr lang="cs-CZ" sz="3200" dirty="0">
                <a:latin typeface="Calibri" pitchFamily="34" charset="0"/>
              </a:rPr>
              <a:t>	</a:t>
            </a:r>
            <a:r>
              <a:rPr lang="cs-CZ" sz="2800" dirty="0">
                <a:latin typeface="+mn-lt"/>
              </a:rPr>
              <a:t>Zdroj: </a:t>
            </a:r>
            <a:r>
              <a:rPr lang="cs-CZ" sz="2800" dirty="0">
                <a:latin typeface="+mn-lt"/>
                <a:hlinkClick r:id="rId2"/>
              </a:rPr>
              <a:t>http://commons.wikimedia.org/wiki</a:t>
            </a:r>
            <a:r>
              <a:rPr lang="cs-CZ" sz="2800" dirty="0">
                <a:latin typeface="+mn-lt"/>
              </a:rPr>
              <a:t>,</a:t>
            </a:r>
            <a:br>
              <a:rPr lang="cs-CZ" sz="2800" dirty="0">
                <a:latin typeface="+mn-lt"/>
              </a:rPr>
            </a:br>
            <a:r>
              <a:rPr lang="cs-CZ" sz="2800" dirty="0">
                <a:latin typeface="+mn-lt"/>
              </a:rPr>
              <a:t>konkrétní adresa uvedena v poznámce </a:t>
            </a:r>
            <a:br>
              <a:rPr lang="cs-CZ" sz="2800" dirty="0">
                <a:latin typeface="+mn-lt"/>
              </a:rPr>
            </a:br>
            <a:r>
              <a:rPr lang="cs-CZ" sz="2800" dirty="0">
                <a:latin typeface="+mn-lt"/>
              </a:rPr>
              <a:t>u </a:t>
            </a:r>
            <a:r>
              <a:rPr lang="cs-CZ" sz="2800" dirty="0" smtClean="0">
                <a:latin typeface="+mn-lt"/>
              </a:rPr>
              <a:t>obrázku</a:t>
            </a:r>
          </a:p>
          <a:p>
            <a:pPr marL="342900" indent="-342900" eaLnBrk="0" hangingPunct="0"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None/>
            </a:pPr>
            <a:r>
              <a:rPr lang="cs-CZ" sz="2800" dirty="0" smtClean="0">
                <a:latin typeface="+mn-lt"/>
              </a:rPr>
              <a:t/>
            </a:r>
            <a:br>
              <a:rPr lang="cs-CZ" sz="2800" dirty="0" smtClean="0">
                <a:latin typeface="+mn-lt"/>
              </a:rPr>
            </a:br>
            <a:r>
              <a:rPr lang="cs-CZ" sz="2800" dirty="0" smtClean="0">
                <a:latin typeface="+mn-lt"/>
              </a:rPr>
              <a:t>HÜBELOVÁ, Dana; CHALUPA, Petr. </a:t>
            </a:r>
            <a:r>
              <a:rPr lang="cs-CZ" sz="2800" i="1" dirty="0" smtClean="0">
                <a:latin typeface="+mn-lt"/>
              </a:rPr>
              <a:t>Evropa</a:t>
            </a:r>
            <a:r>
              <a:rPr lang="cs-CZ" sz="2800" dirty="0" smtClean="0">
                <a:latin typeface="+mn-lt"/>
              </a:rPr>
              <a:t>. Brno: Nová škola, 2009, ISBN 80-7289-101-4.</a:t>
            </a:r>
            <a:endParaRPr lang="cs-CZ" sz="2800" dirty="0">
              <a:latin typeface="+mn-lt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EC76B5"/>
      </a:hlink>
      <a:folHlink>
        <a:srgbClr val="E8ACCD"/>
      </a:folHlink>
    </a:clrScheme>
    <a:fontScheme name="Ion">
      <a:maj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Ion" id="{B8441ADB-2E43-4AF7-B97A-BD870242C6A8}" vid="{A207AED3-9ABC-4A18-9978-A59B65688B15}"/>
    </a:ext>
  </a:extLst>
</a:theme>
</file>

<file path=ppt/theme/theme2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168</TotalTime>
  <Words>422</Words>
  <Application>Microsoft Office PowerPoint</Application>
  <PresentationFormat>Vlastní</PresentationFormat>
  <Paragraphs>131</Paragraphs>
  <Slides>16</Slides>
  <Notes>9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Ion</vt:lpstr>
      <vt:lpstr>Snímek 1</vt:lpstr>
      <vt:lpstr>Snímek 2</vt:lpstr>
      <vt:lpstr>ROSTLINY A ŽIVOČICHOVÉ</vt:lpstr>
      <vt:lpstr>Podmínky pro život rostlin a živočichů</vt:lpstr>
      <vt:lpstr>Závislost přírodních podmínek na nadmořské výšce   </vt:lpstr>
      <vt:lpstr>Polární pustiny a tundry</vt:lpstr>
      <vt:lpstr>Sob, typický obyvatel severu Evropy</vt:lpstr>
      <vt:lpstr>Snímek 8</vt:lpstr>
      <vt:lpstr>          Lesy a stepi mírného pásu</vt:lpstr>
      <vt:lpstr>Obyvatelé lesa</vt:lpstr>
      <vt:lpstr>Typický obyvatel suché stepi: sysel v noře</vt:lpstr>
      <vt:lpstr>Snímek 12</vt:lpstr>
      <vt:lpstr>                Subtropické krajiny </vt:lpstr>
      <vt:lpstr>Snímek 14</vt:lpstr>
      <vt:lpstr>Olivovník evropský</vt:lpstr>
      <vt:lpstr>Snímek 16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ROSTLINY A ŽIVOČICHOVÉ</dc:title>
  <dc:creator>Martina</dc:creator>
  <cp:lastModifiedBy>Moje</cp:lastModifiedBy>
  <cp:revision>22</cp:revision>
  <dcterms:created xsi:type="dcterms:W3CDTF">2013-11-16T15:52:29Z</dcterms:created>
  <dcterms:modified xsi:type="dcterms:W3CDTF">2013-11-26T18:33:37Z</dcterms:modified>
</cp:coreProperties>
</file>