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4"/>
  </p:notesMasterIdLst>
  <p:sldIdLst>
    <p:sldId id="300" r:id="rId2"/>
    <p:sldId id="301" r:id="rId3"/>
    <p:sldId id="261" r:id="rId4"/>
    <p:sldId id="257" r:id="rId5"/>
    <p:sldId id="258" r:id="rId6"/>
    <p:sldId id="260" r:id="rId7"/>
    <p:sldId id="262" r:id="rId8"/>
    <p:sldId id="299" r:id="rId9"/>
    <p:sldId id="267" r:id="rId10"/>
    <p:sldId id="268" r:id="rId11"/>
    <p:sldId id="269" r:id="rId12"/>
    <p:sldId id="270" r:id="rId13"/>
    <p:sldId id="263" r:id="rId14"/>
    <p:sldId id="264" r:id="rId15"/>
    <p:sldId id="265" r:id="rId16"/>
    <p:sldId id="266" r:id="rId17"/>
    <p:sldId id="277" r:id="rId18"/>
    <p:sldId id="281" r:id="rId19"/>
    <p:sldId id="282" r:id="rId20"/>
    <p:sldId id="283" r:id="rId21"/>
    <p:sldId id="284" r:id="rId22"/>
    <p:sldId id="285" r:id="rId23"/>
    <p:sldId id="287" r:id="rId24"/>
    <p:sldId id="288" r:id="rId25"/>
    <p:sldId id="289" r:id="rId26"/>
    <p:sldId id="290" r:id="rId27"/>
    <p:sldId id="291" r:id="rId28"/>
    <p:sldId id="303" r:id="rId29"/>
    <p:sldId id="296" r:id="rId30"/>
    <p:sldId id="302" r:id="rId31"/>
    <p:sldId id="297" r:id="rId32"/>
    <p:sldId id="304" r:id="rId3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62" autoAdjust="0"/>
    <p:restoredTop sz="94640" autoAdjust="0"/>
  </p:normalViewPr>
  <p:slideViewPr>
    <p:cSldViewPr>
      <p:cViewPr>
        <p:scale>
          <a:sx n="69" d="100"/>
          <a:sy n="69" d="100"/>
        </p:scale>
        <p:origin x="-1194" y="-192"/>
      </p:cViewPr>
      <p:guideLst>
        <p:guide orient="horz" pos="2160"/>
        <p:guide pos="2880"/>
      </p:guideLst>
    </p:cSldViewPr>
  </p:slideViewPr>
  <p:outlineViewPr>
    <p:cViewPr>
      <p:scale>
        <a:sx n="33" d="100"/>
        <a:sy n="33" d="100"/>
      </p:scale>
      <p:origin x="0" y="11772"/>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A2B72EE-B9E2-402D-B71F-B85205928E84}" type="datetimeFigureOut">
              <a:rPr lang="cs-CZ" smtClean="0"/>
              <a:pPr/>
              <a:t>26. 11. 2013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C52EB7D-4F9E-483C-BAFA-61C00EA64FAF}"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commons.wikimedia.org/wiki/File:Russian_Federation_(orthographic_projection).svg"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commons.wikimedia.org/wiki/File:St_Basils_Cathedral-500px.jpg"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commons.wikimedia.org/wiki/File:StBasile_SpasskayaTower_Red_Square_Moscow.hires.jpg"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commons.wikimedia.org/wiki/File:Spb_collage.JPG"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commons.wikimedia.org/wiki/File:Transib_Novosibirsk.jpg"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commons.wikimedia.org/wiki/File:Yekaterinburg_skyline2.jpg"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commons.wikimedia.org/wiki/File:Nizhny_Novgorod_View_from_Kanavinsky_bridge.JPG"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commons.wikimedia.org/wiki/File:Rouble.jpg"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commons.wikimedia.org/wiki/File:Peter_der-Grosse_1838_PR.jpg"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commons.wikimedia.org/wiki/File:Dormition_(Kremlin).JPG" TargetMode="External"/><Relationship Id="rId2" Type="http://schemas.openxmlformats.org/officeDocument/2006/relationships/slide" Target="../slides/slide24.xml"/><Relationship Id="rId1" Type="http://schemas.openxmlformats.org/officeDocument/2006/relationships/notesMaster" Target="../notesMasters/notesMaster1.xml"/><Relationship Id="rId4" Type="http://schemas.openxmlformats.org/officeDocument/2006/relationships/hyperlink" Target="http://commons.wikimedia.org/wiki/File:Kremlin_Spasskaya_Tower.jpg" TargetMode="Externa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commons.wikimedia.org/wiki/File:Kremlenagrad.jpg"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commons.wikimedia.org/wiki/File:Panorama_of_Moscow_Kremlin.jpg"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commons.wikimedia.org/wiki/File:Moscow_July_2011-4a.jpg"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commons.wikimedia.org/wiki/File:Bundesarchiv_Bild_102-01169,_Moskau,_Lenin-Mausoleum.jpg"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commons.wikimedia.org/wiki/File:Mapa_Ruska.PNG"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hlinkClick r:id="rId3"/>
              </a:rPr>
              <a:t>http://commons.wikimedia.org/wiki/File:Russian_Federation_(orthographic_projection).svg</a:t>
            </a:r>
            <a:endParaRPr lang="cs-CZ" dirty="0"/>
          </a:p>
        </p:txBody>
      </p:sp>
      <p:sp>
        <p:nvSpPr>
          <p:cNvPr id="4" name="Zástupný symbol pro číslo snímku 3"/>
          <p:cNvSpPr>
            <a:spLocks noGrp="1"/>
          </p:cNvSpPr>
          <p:nvPr>
            <p:ph type="sldNum" sz="quarter" idx="10"/>
          </p:nvPr>
        </p:nvSpPr>
        <p:spPr/>
        <p:txBody>
          <a:bodyPr/>
          <a:lstStyle/>
          <a:p>
            <a:fld id="{3C52EB7D-4F9E-483C-BAFA-61C00EA64FAF}" type="slidenum">
              <a:rPr lang="cs-CZ" smtClean="0"/>
              <a:pPr/>
              <a:t>6</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hlinkClick r:id="rId3"/>
              </a:rPr>
              <a:t>http://commons.wikimedia.org/wiki/File:St_Basils_Cathedral-500px.jpg</a:t>
            </a:r>
            <a:endParaRPr lang="cs-CZ" dirty="0"/>
          </a:p>
        </p:txBody>
      </p:sp>
      <p:sp>
        <p:nvSpPr>
          <p:cNvPr id="4" name="Zástupný symbol pro číslo snímku 3"/>
          <p:cNvSpPr>
            <a:spLocks noGrp="1"/>
          </p:cNvSpPr>
          <p:nvPr>
            <p:ph type="sldNum" sz="quarter" idx="10"/>
          </p:nvPr>
        </p:nvSpPr>
        <p:spPr/>
        <p:txBody>
          <a:bodyPr/>
          <a:lstStyle/>
          <a:p>
            <a:fld id="{3C52EB7D-4F9E-483C-BAFA-61C00EA64FAF}" type="slidenum">
              <a:rPr lang="cs-CZ" smtClean="0"/>
              <a:pPr/>
              <a:t>7</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hlinkClick r:id="rId3"/>
              </a:rPr>
              <a:t>http://commons.wikimedia.org/wiki/File:StBasile_SpasskayaTower_Red_Square_Moscow.hires.jpg</a:t>
            </a:r>
            <a:endParaRPr lang="cs-CZ" dirty="0"/>
          </a:p>
        </p:txBody>
      </p:sp>
      <p:sp>
        <p:nvSpPr>
          <p:cNvPr id="4" name="Zástupný symbol pro číslo snímku 3"/>
          <p:cNvSpPr>
            <a:spLocks noGrp="1"/>
          </p:cNvSpPr>
          <p:nvPr>
            <p:ph type="sldNum" sz="quarter" idx="10"/>
          </p:nvPr>
        </p:nvSpPr>
        <p:spPr/>
        <p:txBody>
          <a:bodyPr/>
          <a:lstStyle/>
          <a:p>
            <a:fld id="{3C52EB7D-4F9E-483C-BAFA-61C00EA64FAF}" type="slidenum">
              <a:rPr lang="cs-CZ" smtClean="0"/>
              <a:pPr/>
              <a:t>8</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hlinkClick r:id="rId3"/>
              </a:rPr>
              <a:t>http://commons.wikimedia.org/wiki/File:Spb_collage.JPG</a:t>
            </a:r>
            <a:endParaRPr lang="cs-CZ" dirty="0"/>
          </a:p>
        </p:txBody>
      </p:sp>
      <p:sp>
        <p:nvSpPr>
          <p:cNvPr id="4" name="Zástupný symbol pro číslo snímku 3"/>
          <p:cNvSpPr>
            <a:spLocks noGrp="1"/>
          </p:cNvSpPr>
          <p:nvPr>
            <p:ph type="sldNum" sz="quarter" idx="10"/>
          </p:nvPr>
        </p:nvSpPr>
        <p:spPr/>
        <p:txBody>
          <a:bodyPr/>
          <a:lstStyle/>
          <a:p>
            <a:fld id="{3C52EB7D-4F9E-483C-BAFA-61C00EA64FAF}" type="slidenum">
              <a:rPr lang="cs-CZ" smtClean="0"/>
              <a:pPr/>
              <a:t>9</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hlinkClick r:id="rId3"/>
              </a:rPr>
              <a:t>http://commons.wikimedia.org/wiki/File:Transib_Novosibirsk.jpg</a:t>
            </a:r>
            <a:endParaRPr lang="cs-CZ" dirty="0"/>
          </a:p>
        </p:txBody>
      </p:sp>
      <p:sp>
        <p:nvSpPr>
          <p:cNvPr id="4" name="Zástupný symbol pro číslo snímku 3"/>
          <p:cNvSpPr>
            <a:spLocks noGrp="1"/>
          </p:cNvSpPr>
          <p:nvPr>
            <p:ph type="sldNum" sz="quarter" idx="10"/>
          </p:nvPr>
        </p:nvSpPr>
        <p:spPr/>
        <p:txBody>
          <a:bodyPr/>
          <a:lstStyle/>
          <a:p>
            <a:fld id="{3C52EB7D-4F9E-483C-BAFA-61C00EA64FAF}" type="slidenum">
              <a:rPr lang="cs-CZ" smtClean="0"/>
              <a:pPr/>
              <a:t>10</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hlinkClick r:id="rId3"/>
              </a:rPr>
              <a:t>http://commons.wikimedia.org/wiki/File:Yekaterinburg_skyline2.jpg</a:t>
            </a:r>
            <a:endParaRPr lang="cs-CZ" dirty="0"/>
          </a:p>
        </p:txBody>
      </p:sp>
      <p:sp>
        <p:nvSpPr>
          <p:cNvPr id="4" name="Zástupný symbol pro číslo snímku 3"/>
          <p:cNvSpPr>
            <a:spLocks noGrp="1"/>
          </p:cNvSpPr>
          <p:nvPr>
            <p:ph type="sldNum" sz="quarter" idx="10"/>
          </p:nvPr>
        </p:nvSpPr>
        <p:spPr/>
        <p:txBody>
          <a:bodyPr/>
          <a:lstStyle/>
          <a:p>
            <a:fld id="{3C52EB7D-4F9E-483C-BAFA-61C00EA64FAF}" type="slidenum">
              <a:rPr lang="cs-CZ" smtClean="0"/>
              <a:pPr/>
              <a:t>11</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hlinkClick r:id="rId3"/>
              </a:rPr>
              <a:t>http://commons.wikimedia.org/wiki/File:Nizhny_Novgorod_View_from_Kanavinsky_bridge.JPG</a:t>
            </a:r>
            <a:endParaRPr lang="cs-CZ" dirty="0"/>
          </a:p>
        </p:txBody>
      </p:sp>
      <p:sp>
        <p:nvSpPr>
          <p:cNvPr id="4" name="Zástupný symbol pro číslo snímku 3"/>
          <p:cNvSpPr>
            <a:spLocks noGrp="1"/>
          </p:cNvSpPr>
          <p:nvPr>
            <p:ph type="sldNum" sz="quarter" idx="10"/>
          </p:nvPr>
        </p:nvSpPr>
        <p:spPr/>
        <p:txBody>
          <a:bodyPr/>
          <a:lstStyle/>
          <a:p>
            <a:fld id="{3C52EB7D-4F9E-483C-BAFA-61C00EA64FAF}" type="slidenum">
              <a:rPr lang="cs-CZ" smtClean="0"/>
              <a:pPr/>
              <a:t>12</a:t>
            </a:fld>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hlinkClick r:id="rId3"/>
              </a:rPr>
              <a:t>http://commons.wikimedia.org/wiki/File:Rouble.jpg</a:t>
            </a:r>
            <a:endParaRPr lang="cs-CZ" dirty="0"/>
          </a:p>
        </p:txBody>
      </p:sp>
      <p:sp>
        <p:nvSpPr>
          <p:cNvPr id="4" name="Zástupný symbol pro číslo snímku 3"/>
          <p:cNvSpPr>
            <a:spLocks noGrp="1"/>
          </p:cNvSpPr>
          <p:nvPr>
            <p:ph type="sldNum" sz="quarter" idx="10"/>
          </p:nvPr>
        </p:nvSpPr>
        <p:spPr/>
        <p:txBody>
          <a:bodyPr/>
          <a:lstStyle/>
          <a:p>
            <a:fld id="{3C52EB7D-4F9E-483C-BAFA-61C00EA64FAF}" type="slidenum">
              <a:rPr lang="cs-CZ" smtClean="0"/>
              <a:pPr/>
              <a:t>17</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hlinkClick r:id="rId3"/>
              </a:rPr>
              <a:t>http://commons.wikimedia.org/wiki/File:Peter_der-Grosse_1838_PR.jpg</a:t>
            </a:r>
            <a:endParaRPr lang="cs-CZ" dirty="0"/>
          </a:p>
        </p:txBody>
      </p:sp>
      <p:sp>
        <p:nvSpPr>
          <p:cNvPr id="4" name="Zástupný symbol pro číslo snímku 3"/>
          <p:cNvSpPr>
            <a:spLocks noGrp="1"/>
          </p:cNvSpPr>
          <p:nvPr>
            <p:ph type="sldNum" sz="quarter" idx="10"/>
          </p:nvPr>
        </p:nvSpPr>
        <p:spPr/>
        <p:txBody>
          <a:bodyPr/>
          <a:lstStyle/>
          <a:p>
            <a:fld id="{3C52EB7D-4F9E-483C-BAFA-61C00EA64FAF}" type="slidenum">
              <a:rPr lang="cs-CZ" smtClean="0"/>
              <a:pPr/>
              <a:t>21</a:t>
            </a:fld>
            <a:endParaRPr lang="cs-CZ"/>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hlinkClick r:id="rId3"/>
              </a:rPr>
              <a:t>http://commons.wikimedia.org/wiki/File:Dormition_(Kremlin).JPG</a:t>
            </a:r>
            <a:r>
              <a:rPr lang="cs-CZ" dirty="0" smtClean="0"/>
              <a:t>; </a:t>
            </a:r>
            <a:r>
              <a:rPr lang="cs-CZ" dirty="0" smtClean="0">
                <a:hlinkClick r:id="rId4"/>
              </a:rPr>
              <a:t>http://commons.wikimedia.org/wiki/File:Kremlin_Spasskaya_Tower.jpg</a:t>
            </a:r>
            <a:r>
              <a:rPr lang="cs-CZ" dirty="0" smtClean="0">
                <a:hlinkClick r:id="rId3"/>
              </a:rPr>
              <a:t/>
            </a:r>
            <a:br>
              <a:rPr lang="cs-CZ" dirty="0" smtClean="0">
                <a:hlinkClick r:id="rId3"/>
              </a:rPr>
            </a:br>
            <a:endParaRPr lang="cs-CZ" dirty="0" smtClean="0">
              <a:hlinkClick r:id="rId3"/>
            </a:endParaRPr>
          </a:p>
          <a:p>
            <a:r>
              <a:rPr lang="cs-CZ" dirty="0" smtClean="0">
                <a:hlinkClick r:id="rId3"/>
              </a:rPr>
              <a:t>http://commons.wikimedia.org/wiki/File:Dormition_(Kremlin).JPG</a:t>
            </a:r>
            <a:r>
              <a:rPr lang="cs-CZ" dirty="0" smtClean="0"/>
              <a:t/>
            </a:r>
            <a:br>
              <a:rPr lang="cs-CZ" dirty="0" smtClean="0"/>
            </a:br>
            <a:r>
              <a:rPr lang="cs-CZ" dirty="0" smtClean="0">
                <a:hlinkClick r:id="rId4"/>
              </a:rPr>
              <a:t>http://commons.wikimedia.org/wiki/File:Kremlin_Spasskaya_Tower.jpg</a:t>
            </a:r>
            <a:endParaRPr lang="cs-CZ" dirty="0"/>
          </a:p>
        </p:txBody>
      </p:sp>
      <p:sp>
        <p:nvSpPr>
          <p:cNvPr id="4" name="Zástupný symbol pro číslo snímku 3"/>
          <p:cNvSpPr>
            <a:spLocks noGrp="1"/>
          </p:cNvSpPr>
          <p:nvPr>
            <p:ph type="sldNum" sz="quarter" idx="10"/>
          </p:nvPr>
        </p:nvSpPr>
        <p:spPr/>
        <p:txBody>
          <a:bodyPr/>
          <a:lstStyle/>
          <a:p>
            <a:fld id="{3C52EB7D-4F9E-483C-BAFA-61C00EA64FAF}" type="slidenum">
              <a:rPr lang="cs-CZ" smtClean="0"/>
              <a:pPr/>
              <a:t>24</a:t>
            </a:fld>
            <a:endParaRPr lang="cs-CZ"/>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hlinkClick r:id="rId3"/>
              </a:rPr>
              <a:t>http://commons.wikimedia.org/wiki/File:Kremlenagrad.jpg</a:t>
            </a:r>
            <a:endParaRPr lang="cs-CZ" dirty="0"/>
          </a:p>
        </p:txBody>
      </p:sp>
      <p:sp>
        <p:nvSpPr>
          <p:cNvPr id="4" name="Zástupný symbol pro číslo snímku 3"/>
          <p:cNvSpPr>
            <a:spLocks noGrp="1"/>
          </p:cNvSpPr>
          <p:nvPr>
            <p:ph type="sldNum" sz="quarter" idx="10"/>
          </p:nvPr>
        </p:nvSpPr>
        <p:spPr/>
        <p:txBody>
          <a:bodyPr/>
          <a:lstStyle/>
          <a:p>
            <a:fld id="{3C52EB7D-4F9E-483C-BAFA-61C00EA64FAF}" type="slidenum">
              <a:rPr lang="cs-CZ" smtClean="0"/>
              <a:pPr/>
              <a:t>25</a:t>
            </a:fld>
            <a:endParaRPr lang="cs-CZ"/>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hlinkClick r:id="rId3"/>
              </a:rPr>
              <a:t>http://commons.wikimedia.org/wiki/File:Panorama_of_Moscow_Kremlin.jpg</a:t>
            </a:r>
            <a:endParaRPr lang="cs-CZ" dirty="0"/>
          </a:p>
        </p:txBody>
      </p:sp>
      <p:sp>
        <p:nvSpPr>
          <p:cNvPr id="4" name="Zástupný symbol pro číslo snímku 3"/>
          <p:cNvSpPr>
            <a:spLocks noGrp="1"/>
          </p:cNvSpPr>
          <p:nvPr>
            <p:ph type="sldNum" sz="quarter" idx="10"/>
          </p:nvPr>
        </p:nvSpPr>
        <p:spPr/>
        <p:txBody>
          <a:bodyPr/>
          <a:lstStyle/>
          <a:p>
            <a:fld id="{3C52EB7D-4F9E-483C-BAFA-61C00EA64FAF}" type="slidenum">
              <a:rPr lang="cs-CZ" smtClean="0"/>
              <a:pPr/>
              <a:t>26</a:t>
            </a:fld>
            <a:endParaRPr lang="cs-CZ"/>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smtClean="0">
                <a:hlinkClick r:id="rId3"/>
              </a:rPr>
              <a:t>http://commons.wikimedia.org/wiki/File:Moscow_July_2011-4a.jpg</a:t>
            </a:r>
            <a:endParaRPr lang="cs-CZ"/>
          </a:p>
        </p:txBody>
      </p:sp>
      <p:sp>
        <p:nvSpPr>
          <p:cNvPr id="4" name="Zástupný symbol pro číslo snímku 3"/>
          <p:cNvSpPr>
            <a:spLocks noGrp="1"/>
          </p:cNvSpPr>
          <p:nvPr>
            <p:ph type="sldNum" sz="quarter" idx="10"/>
          </p:nvPr>
        </p:nvSpPr>
        <p:spPr/>
        <p:txBody>
          <a:bodyPr/>
          <a:lstStyle/>
          <a:p>
            <a:fld id="{3C52EB7D-4F9E-483C-BAFA-61C00EA64FAF}" type="slidenum">
              <a:rPr lang="cs-CZ" smtClean="0"/>
              <a:pPr/>
              <a:t>28</a:t>
            </a:fld>
            <a:endParaRPr lang="cs-CZ"/>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hlinkClick r:id="rId3"/>
              </a:rPr>
              <a:t>http://commons.wikimedia.org/wiki/File:Bundesarchiv_Bild_102-01169,_Moskau,_Lenin-Mausoleum.jpg</a:t>
            </a:r>
            <a:endParaRPr lang="cs-CZ" dirty="0"/>
          </a:p>
        </p:txBody>
      </p:sp>
      <p:sp>
        <p:nvSpPr>
          <p:cNvPr id="4" name="Zástupný symbol pro číslo snímku 3"/>
          <p:cNvSpPr>
            <a:spLocks noGrp="1"/>
          </p:cNvSpPr>
          <p:nvPr>
            <p:ph type="sldNum" sz="quarter" idx="10"/>
          </p:nvPr>
        </p:nvSpPr>
        <p:spPr/>
        <p:txBody>
          <a:bodyPr/>
          <a:lstStyle/>
          <a:p>
            <a:fld id="{3C52EB7D-4F9E-483C-BAFA-61C00EA64FAF}" type="slidenum">
              <a:rPr lang="cs-CZ" smtClean="0"/>
              <a:pPr/>
              <a:t>30</a:t>
            </a:fld>
            <a:endParaRPr lang="cs-CZ"/>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hlinkClick r:id="rId3"/>
              </a:rPr>
              <a:t>http://commons.wikimedia.org/wiki/File:Mapa_Ruska.PNG</a:t>
            </a:r>
            <a:endParaRPr lang="cs-CZ" dirty="0"/>
          </a:p>
        </p:txBody>
      </p:sp>
      <p:sp>
        <p:nvSpPr>
          <p:cNvPr id="4" name="Zástupný symbol pro číslo snímku 3"/>
          <p:cNvSpPr>
            <a:spLocks noGrp="1"/>
          </p:cNvSpPr>
          <p:nvPr>
            <p:ph type="sldNum" sz="quarter" idx="10"/>
          </p:nvPr>
        </p:nvSpPr>
        <p:spPr/>
        <p:txBody>
          <a:bodyPr/>
          <a:lstStyle/>
          <a:p>
            <a:fld id="{3C52EB7D-4F9E-483C-BAFA-61C00EA64FAF}" type="slidenum">
              <a:rPr lang="cs-CZ" smtClean="0"/>
              <a:pPr/>
              <a:t>31</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Volný tvar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Volný tvar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Nadpis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30" name="Zástupný symbol pro datum 29"/>
          <p:cNvSpPr>
            <a:spLocks noGrp="1"/>
          </p:cNvSpPr>
          <p:nvPr>
            <p:ph type="dt" sz="half" idx="10"/>
          </p:nvPr>
        </p:nvSpPr>
        <p:spPr/>
        <p:txBody>
          <a:bodyPr/>
          <a:lstStyle/>
          <a:p>
            <a:fld id="{6181ACFE-58FE-469B-B625-8C6FD0F0975D}" type="datetimeFigureOut">
              <a:rPr lang="cs-CZ" smtClean="0"/>
              <a:pPr/>
              <a:t>26. 11. 2013</a:t>
            </a:fld>
            <a:endParaRPr lang="cs-CZ"/>
          </a:p>
        </p:txBody>
      </p:sp>
      <p:sp>
        <p:nvSpPr>
          <p:cNvPr id="19" name="Zástupný symbol pro zápatí 18"/>
          <p:cNvSpPr>
            <a:spLocks noGrp="1"/>
          </p:cNvSpPr>
          <p:nvPr>
            <p:ph type="ftr" sz="quarter" idx="11"/>
          </p:nvPr>
        </p:nvSpPr>
        <p:spPr/>
        <p:txBody>
          <a:bodyPr/>
          <a:lstStyle/>
          <a:p>
            <a:endParaRPr lang="cs-CZ"/>
          </a:p>
        </p:txBody>
      </p:sp>
      <p:sp>
        <p:nvSpPr>
          <p:cNvPr id="27" name="Zástupný symbol pro číslo snímku 26"/>
          <p:cNvSpPr>
            <a:spLocks noGrp="1"/>
          </p:cNvSpPr>
          <p:nvPr>
            <p:ph type="sldNum" sz="quarter" idx="12"/>
          </p:nvPr>
        </p:nvSpPr>
        <p:spPr/>
        <p:txBody>
          <a:bodyPr/>
          <a:lstStyle/>
          <a:p>
            <a:fld id="{0DBB5905-C6E9-4B04-BC28-B8C1DE0C11C5}"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lgn="l">
              <a:defRPr/>
            </a:lvl1p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6181ACFE-58FE-469B-B625-8C6FD0F0975D}" type="datetimeFigureOut">
              <a:rPr lang="cs-CZ" smtClean="0"/>
              <a:pPr/>
              <a:t>26. 11. 2013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DBB5905-C6E9-4B04-BC28-B8C1DE0C11C5}"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Volný tvar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Volný tvar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Nadpis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6181ACFE-58FE-469B-B625-8C6FD0F0975D}" type="datetimeFigureOut">
              <a:rPr lang="cs-CZ" smtClean="0"/>
              <a:pPr/>
              <a:t>26. 11. 2013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DBB5905-C6E9-4B04-BC28-B8C1DE0C11C5}"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1143000"/>
          </a:xfrm>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6181ACFE-58FE-469B-B625-8C6FD0F0975D}" type="datetimeFigureOut">
              <a:rPr lang="cs-CZ" smtClean="0"/>
              <a:pPr/>
              <a:t>26. 11. 2013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DBB5905-C6E9-4B04-BC28-B8C1DE0C11C5}"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6181ACFE-58FE-469B-B625-8C6FD0F0975D}" type="datetimeFigureOut">
              <a:rPr lang="cs-CZ" smtClean="0"/>
              <a:pPr/>
              <a:t>26. 11. 2013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DBB5905-C6E9-4B04-BC28-B8C1DE0C11C5}"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320"/>
            <a:ext cx="7470648" cy="1143000"/>
          </a:xfrm>
        </p:spPr>
        <p:txBody>
          <a:bodyPr anchor="ctr"/>
          <a:lstStyle>
            <a:lvl1pPr algn="l">
              <a:defRPr sz="4600"/>
            </a:lvl1pPr>
          </a:lstStyle>
          <a:p>
            <a:r>
              <a:rPr kumimoji="0" lang="cs-CZ" smtClean="0"/>
              <a:t>Klepnutím lze upravit styl předlohy nadpisů.</a:t>
            </a:r>
            <a:endParaRPr kumimoji="0" lang="en-US"/>
          </a:p>
        </p:txBody>
      </p:sp>
      <p:sp>
        <p:nvSpPr>
          <p:cNvPr id="7" name="Zástupný symbol pro datum 6"/>
          <p:cNvSpPr>
            <a:spLocks noGrp="1"/>
          </p:cNvSpPr>
          <p:nvPr>
            <p:ph type="dt" sz="half" idx="10"/>
          </p:nvPr>
        </p:nvSpPr>
        <p:spPr/>
        <p:txBody>
          <a:bodyPr/>
          <a:lstStyle/>
          <a:p>
            <a:fld id="{6181ACFE-58FE-469B-B625-8C6FD0F0975D}" type="datetimeFigureOut">
              <a:rPr lang="cs-CZ" smtClean="0"/>
              <a:pPr/>
              <a:t>26. 11. 2013</a:t>
            </a:fld>
            <a:endParaRPr lang="cs-CZ"/>
          </a:p>
        </p:txBody>
      </p:sp>
      <p:sp>
        <p:nvSpPr>
          <p:cNvPr id="8" name="Zástupný symbol pro číslo snímku 7"/>
          <p:cNvSpPr>
            <a:spLocks noGrp="1"/>
          </p:cNvSpPr>
          <p:nvPr>
            <p:ph type="sldNum" sz="quarter" idx="11"/>
          </p:nvPr>
        </p:nvSpPr>
        <p:spPr/>
        <p:txBody>
          <a:bodyPr/>
          <a:lstStyle/>
          <a:p>
            <a:fld id="{0DBB5905-C6E9-4B04-BC28-B8C1DE0C11C5}" type="slidenum">
              <a:rPr lang="cs-CZ" smtClean="0"/>
              <a:pPr/>
              <a:t>‹#›</a:t>
            </a:fld>
            <a:endParaRPr lang="cs-CZ"/>
          </a:p>
        </p:txBody>
      </p:sp>
      <p:sp>
        <p:nvSpPr>
          <p:cNvPr id="9" name="Zástupný symbol pro zápatí 8"/>
          <p:cNvSpPr>
            <a:spLocks noGrp="1"/>
          </p:cNvSpPr>
          <p:nvPr>
            <p:ph type="ftr" sz="quarter" idx="12"/>
          </p:nvPr>
        </p:nvSpPr>
        <p:spPr/>
        <p:txBody>
          <a:bodyPr/>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181ACFE-58FE-469B-B625-8C6FD0F0975D}" type="datetimeFigureOut">
              <a:rPr lang="cs-CZ" smtClean="0"/>
              <a:pPr/>
              <a:t>26. 11. 2013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DBB5905-C6E9-4B04-BC28-B8C1DE0C11C5}"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6181ACFE-58FE-469B-B625-8C6FD0F0975D}" type="datetimeFigureOut">
              <a:rPr lang="cs-CZ" smtClean="0"/>
              <a:pPr/>
              <a:t>26. 11. 2013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156448" y="6422064"/>
            <a:ext cx="762000" cy="365125"/>
          </a:xfrm>
        </p:spPr>
        <p:txBody>
          <a:bodyPr/>
          <a:lstStyle/>
          <a:p>
            <a:fld id="{0DBB5905-C6E9-4B04-BC28-B8C1DE0C11C5}"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a:xfrm>
            <a:off x="457200" y="6422064"/>
            <a:ext cx="2133600" cy="365125"/>
          </a:xfrm>
        </p:spPr>
        <p:txBody>
          <a:bodyPr/>
          <a:lstStyle/>
          <a:p>
            <a:fld id="{6181ACFE-58FE-469B-B625-8C6FD0F0975D}" type="datetimeFigureOut">
              <a:rPr lang="cs-CZ" smtClean="0"/>
              <a:pPr/>
              <a:t>26. 11. 2013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DBB5905-C6E9-4B04-BC28-B8C1DE0C11C5}"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6181ACFE-58FE-469B-B625-8C6FD0F0975D}" type="datetimeFigureOut">
              <a:rPr lang="cs-CZ" smtClean="0"/>
              <a:pPr/>
              <a:t>26. 11. 2013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DBB5905-C6E9-4B04-BC28-B8C1DE0C11C5}"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6181ACFE-58FE-469B-B625-8C6FD0F0975D}" type="datetimeFigureOut">
              <a:rPr lang="cs-CZ" smtClean="0"/>
              <a:pPr/>
              <a:t>26. 11. 2013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DBB5905-C6E9-4B04-BC28-B8C1DE0C11C5}"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Nadpis, text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44475"/>
            <a:ext cx="8385175" cy="1431925"/>
          </a:xfrm>
        </p:spPr>
        <p:txBody>
          <a:bodyPr/>
          <a:lstStyle/>
          <a:p>
            <a:r>
              <a:rPr lang="cs-CZ" smtClean="0"/>
              <a:t>Klepnutím lze upravit styl předlohy nadpisů.</a:t>
            </a:r>
            <a:endParaRPr lang="cs-CZ"/>
          </a:p>
        </p:txBody>
      </p:sp>
      <p:sp>
        <p:nvSpPr>
          <p:cNvPr id="3" name="Zástupný symbol pro text 2"/>
          <p:cNvSpPr>
            <a:spLocks noGrp="1"/>
          </p:cNvSpPr>
          <p:nvPr>
            <p:ph type="body" sz="half" idx="1"/>
          </p:nvPr>
        </p:nvSpPr>
        <p:spPr>
          <a:xfrm>
            <a:off x="838200" y="1905000"/>
            <a:ext cx="3927475" cy="4191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918075" y="1905000"/>
            <a:ext cx="3927475" cy="4191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11"/>
          <p:cNvSpPr>
            <a:spLocks noGrp="1" noChangeArrowheads="1"/>
          </p:cNvSpPr>
          <p:nvPr>
            <p:ph type="dt" sz="half" idx="10"/>
          </p:nvPr>
        </p:nvSpPr>
        <p:spPr>
          <a:ln/>
        </p:spPr>
        <p:txBody>
          <a:bodyPr/>
          <a:lstStyle>
            <a:lvl1pPr>
              <a:defRPr/>
            </a:lvl1pPr>
          </a:lstStyle>
          <a:p>
            <a:pPr>
              <a:defRPr/>
            </a:pPr>
            <a:endParaRPr lang="cs-CZ"/>
          </a:p>
        </p:txBody>
      </p:sp>
      <p:sp>
        <p:nvSpPr>
          <p:cNvPr id="6" name="Rectangle 12"/>
          <p:cNvSpPr>
            <a:spLocks noGrp="1" noChangeArrowheads="1"/>
          </p:cNvSpPr>
          <p:nvPr>
            <p:ph type="ftr" sz="quarter" idx="11"/>
          </p:nvPr>
        </p:nvSpPr>
        <p:spPr>
          <a:ln/>
        </p:spPr>
        <p:txBody>
          <a:bodyPr/>
          <a:lstStyle>
            <a:lvl1pPr>
              <a:defRPr/>
            </a:lvl1pPr>
          </a:lstStyle>
          <a:p>
            <a:pPr>
              <a:defRPr/>
            </a:pPr>
            <a:endParaRPr lang="cs-CZ"/>
          </a:p>
        </p:txBody>
      </p:sp>
      <p:sp>
        <p:nvSpPr>
          <p:cNvPr id="7" name="Rectangle 13"/>
          <p:cNvSpPr>
            <a:spLocks noGrp="1" noChangeArrowheads="1"/>
          </p:cNvSpPr>
          <p:nvPr>
            <p:ph type="sldNum" sz="quarter" idx="12"/>
          </p:nvPr>
        </p:nvSpPr>
        <p:spPr>
          <a:ln/>
        </p:spPr>
        <p:txBody>
          <a:bodyPr/>
          <a:lstStyle>
            <a:lvl1pPr>
              <a:defRPr/>
            </a:lvl1pPr>
          </a:lstStyle>
          <a:p>
            <a:pPr>
              <a:defRPr/>
            </a:pPr>
            <a:fld id="{217D7C7B-01B2-47B6-9D63-07AAC4D345CD}"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12" name="Volný tvar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Volný tvar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Zástupný symbol pro nadpis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6181ACFE-58FE-469B-B625-8C6FD0F0975D}" type="datetimeFigureOut">
              <a:rPr lang="cs-CZ" smtClean="0"/>
              <a:pPr/>
              <a:t>26. 11. 2013</a:t>
            </a:fld>
            <a:endParaRPr lang="cs-CZ"/>
          </a:p>
        </p:txBody>
      </p:sp>
      <p:sp>
        <p:nvSpPr>
          <p:cNvPr id="22" name="Zástupný symbol pro zápatí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cs-CZ"/>
          </a:p>
        </p:txBody>
      </p:sp>
      <p:sp>
        <p:nvSpPr>
          <p:cNvPr id="18" name="Zástupný symbol pro číslo snímku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0DBB5905-C6E9-4B04-BC28-B8C1DE0C11C5}" type="slidenum">
              <a:rPr lang="cs-CZ" smtClean="0"/>
              <a:pPr/>
              <a:t>‹#›</a:t>
            </a:fld>
            <a:endParaRPr lang="cs-CZ"/>
          </a:p>
        </p:txBody>
      </p:sp>
    </p:spTree>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5.jpeg"/></Relationships>
</file>

<file path=ppt/slides/_rels/slide2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hyperlink" Target="http://commons.wikimedia.org/wiki"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ulka 5"/>
          <p:cNvGraphicFramePr>
            <a:graphicFrameLocks noGrp="1"/>
          </p:cNvGraphicFramePr>
          <p:nvPr/>
        </p:nvGraphicFramePr>
        <p:xfrm>
          <a:off x="1619673" y="2276872"/>
          <a:ext cx="5847812" cy="4136005"/>
        </p:xfrm>
        <a:graphic>
          <a:graphicData uri="http://schemas.openxmlformats.org/drawingml/2006/table">
            <a:tbl>
              <a:tblPr/>
              <a:tblGrid>
                <a:gridCol w="2520279"/>
                <a:gridCol w="3327533"/>
              </a:tblGrid>
              <a:tr h="652579">
                <a:tc>
                  <a:txBody>
                    <a:bodyPr/>
                    <a:lstStyle/>
                    <a:p>
                      <a:pPr>
                        <a:lnSpc>
                          <a:spcPct val="115000"/>
                        </a:lnSpc>
                        <a:spcAft>
                          <a:spcPts val="0"/>
                        </a:spcAft>
                      </a:pPr>
                      <a:endParaRPr lang="cs-CZ" sz="1000" dirty="0">
                        <a:latin typeface="Calibri"/>
                        <a:ea typeface="Calibri"/>
                        <a:cs typeface="Times New Roman"/>
                      </a:endParaRPr>
                    </a:p>
                    <a:p>
                      <a:pPr>
                        <a:lnSpc>
                          <a:spcPct val="115000"/>
                        </a:lnSpc>
                        <a:spcAft>
                          <a:spcPts val="0"/>
                        </a:spcAft>
                      </a:pPr>
                      <a:r>
                        <a:rPr lang="cs-CZ" sz="1000" dirty="0">
                          <a:latin typeface="Calibri"/>
                          <a:ea typeface="Calibri"/>
                          <a:cs typeface="Times New Roman"/>
                        </a:rPr>
                        <a:t>Název školy:</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000">
                        <a:latin typeface="Calibri"/>
                        <a:ea typeface="Calibri"/>
                        <a:cs typeface="Times New Roman"/>
                      </a:endParaRPr>
                    </a:p>
                    <a:p>
                      <a:pPr>
                        <a:lnSpc>
                          <a:spcPct val="115000"/>
                        </a:lnSpc>
                        <a:spcAft>
                          <a:spcPts val="0"/>
                        </a:spcAft>
                      </a:pPr>
                      <a:r>
                        <a:rPr lang="cs-CZ" sz="1000">
                          <a:latin typeface="Calibri"/>
                          <a:ea typeface="Calibri"/>
                          <a:cs typeface="Times New Roman"/>
                        </a:rPr>
                        <a:t>Základní škola a Mateřská škola Sepekov</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0571">
                <a:tc>
                  <a:txBody>
                    <a:bodyPr/>
                    <a:lstStyle/>
                    <a:p>
                      <a:pPr>
                        <a:lnSpc>
                          <a:spcPct val="115000"/>
                        </a:lnSpc>
                        <a:spcAft>
                          <a:spcPts val="0"/>
                        </a:spcAft>
                      </a:pPr>
                      <a:endParaRPr lang="cs-CZ" sz="1000">
                        <a:latin typeface="Calibri"/>
                        <a:ea typeface="Calibri"/>
                        <a:cs typeface="Times New Roman"/>
                      </a:endParaRPr>
                    </a:p>
                    <a:p>
                      <a:pPr>
                        <a:lnSpc>
                          <a:spcPct val="115000"/>
                        </a:lnSpc>
                        <a:spcAft>
                          <a:spcPts val="0"/>
                        </a:spcAft>
                      </a:pPr>
                      <a:r>
                        <a:rPr lang="cs-CZ" sz="1000">
                          <a:latin typeface="Calibri"/>
                          <a:ea typeface="Calibri"/>
                          <a:cs typeface="Times New Roman"/>
                        </a:rPr>
                        <a:t>Autor:</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000" dirty="0">
                        <a:latin typeface="Calibri"/>
                        <a:ea typeface="Calibri"/>
                        <a:cs typeface="Times New Roman"/>
                      </a:endParaRPr>
                    </a:p>
                    <a:p>
                      <a:pPr>
                        <a:lnSpc>
                          <a:spcPct val="115000"/>
                        </a:lnSpc>
                        <a:spcAft>
                          <a:spcPts val="0"/>
                        </a:spcAft>
                      </a:pPr>
                      <a:r>
                        <a:rPr lang="cs-CZ" sz="1000" dirty="0">
                          <a:latin typeface="Calibri"/>
                          <a:ea typeface="Calibri"/>
                          <a:cs typeface="Times New Roman"/>
                        </a:rPr>
                        <a:t>Mgr. Miloš Kluiber</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0571">
                <a:tc>
                  <a:txBody>
                    <a:bodyPr/>
                    <a:lstStyle/>
                    <a:p>
                      <a:pPr>
                        <a:lnSpc>
                          <a:spcPct val="115000"/>
                        </a:lnSpc>
                        <a:spcAft>
                          <a:spcPts val="0"/>
                        </a:spcAft>
                      </a:pPr>
                      <a:endParaRPr lang="cs-CZ" sz="1000" dirty="0">
                        <a:latin typeface="Calibri"/>
                        <a:ea typeface="Calibri"/>
                        <a:cs typeface="Times New Roman"/>
                      </a:endParaRPr>
                    </a:p>
                    <a:p>
                      <a:pPr>
                        <a:lnSpc>
                          <a:spcPct val="115000"/>
                        </a:lnSpc>
                        <a:spcAft>
                          <a:spcPts val="0"/>
                        </a:spcAft>
                      </a:pPr>
                      <a:r>
                        <a:rPr lang="cs-CZ" sz="1000" dirty="0">
                          <a:latin typeface="Calibri"/>
                          <a:ea typeface="Calibri"/>
                          <a:cs typeface="Times New Roman"/>
                        </a:rPr>
                        <a:t>Název:</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000" dirty="0">
                        <a:latin typeface="Calibri"/>
                        <a:ea typeface="Calibri"/>
                        <a:cs typeface="Times New Roman"/>
                      </a:endParaRPr>
                    </a:p>
                    <a:p>
                      <a:pPr>
                        <a:lnSpc>
                          <a:spcPct val="115000"/>
                        </a:lnSpc>
                        <a:spcAft>
                          <a:spcPts val="0"/>
                        </a:spcAft>
                      </a:pPr>
                      <a:r>
                        <a:rPr lang="cs-CZ" sz="1000" dirty="0" smtClean="0">
                          <a:latin typeface="Calibri"/>
                          <a:ea typeface="Calibri"/>
                          <a:cs typeface="Times New Roman"/>
                        </a:rPr>
                        <a:t>VY_32_INOVACE_291 _Rusko</a:t>
                      </a:r>
                      <a:endParaRPr lang="cs-CZ" sz="1000" dirty="0">
                        <a:latin typeface="Calibri"/>
                        <a:ea typeface="Calibri"/>
                        <a:cs typeface="Times New Roman"/>
                      </a:endParaRP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0571">
                <a:tc>
                  <a:txBody>
                    <a:bodyPr/>
                    <a:lstStyle/>
                    <a:p>
                      <a:pPr>
                        <a:lnSpc>
                          <a:spcPct val="115000"/>
                        </a:lnSpc>
                        <a:spcAft>
                          <a:spcPts val="0"/>
                        </a:spcAft>
                      </a:pPr>
                      <a:endParaRPr lang="cs-CZ" sz="1000">
                        <a:latin typeface="Calibri"/>
                        <a:ea typeface="Calibri"/>
                        <a:cs typeface="Times New Roman"/>
                      </a:endParaRPr>
                    </a:p>
                    <a:p>
                      <a:pPr>
                        <a:lnSpc>
                          <a:spcPct val="115000"/>
                        </a:lnSpc>
                        <a:spcAft>
                          <a:spcPts val="0"/>
                        </a:spcAft>
                      </a:pPr>
                      <a:r>
                        <a:rPr lang="cs-CZ" sz="1000">
                          <a:latin typeface="Calibri"/>
                          <a:ea typeface="Calibri"/>
                          <a:cs typeface="Times New Roman"/>
                        </a:rPr>
                        <a:t>Vzdělávací oblast:</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000">
                        <a:latin typeface="Calibri"/>
                        <a:ea typeface="Calibri"/>
                        <a:cs typeface="Times New Roman"/>
                      </a:endParaRPr>
                    </a:p>
                    <a:p>
                      <a:pPr>
                        <a:lnSpc>
                          <a:spcPct val="115000"/>
                        </a:lnSpc>
                        <a:spcAft>
                          <a:spcPts val="0"/>
                        </a:spcAft>
                      </a:pPr>
                      <a:r>
                        <a:rPr lang="cs-CZ" sz="1000">
                          <a:latin typeface="Calibri"/>
                          <a:ea typeface="Calibri"/>
                          <a:cs typeface="Times New Roman"/>
                        </a:rPr>
                        <a:t>Člověk a příroda</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0571">
                <a:tc>
                  <a:txBody>
                    <a:bodyPr/>
                    <a:lstStyle/>
                    <a:p>
                      <a:pPr>
                        <a:lnSpc>
                          <a:spcPct val="115000"/>
                        </a:lnSpc>
                        <a:spcAft>
                          <a:spcPts val="0"/>
                        </a:spcAft>
                      </a:pPr>
                      <a:endParaRPr lang="cs-CZ" sz="1000">
                        <a:latin typeface="Calibri"/>
                        <a:ea typeface="Calibri"/>
                        <a:cs typeface="Times New Roman"/>
                      </a:endParaRPr>
                    </a:p>
                    <a:p>
                      <a:pPr>
                        <a:lnSpc>
                          <a:spcPct val="115000"/>
                        </a:lnSpc>
                        <a:spcAft>
                          <a:spcPts val="0"/>
                        </a:spcAft>
                      </a:pPr>
                      <a:r>
                        <a:rPr lang="cs-CZ" sz="1000">
                          <a:latin typeface="Calibri"/>
                          <a:ea typeface="Calibri"/>
                          <a:cs typeface="Times New Roman"/>
                        </a:rPr>
                        <a:t>Číslo projektu:</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000">
                        <a:latin typeface="Calibri"/>
                        <a:ea typeface="Calibri"/>
                        <a:cs typeface="Times New Roman"/>
                      </a:endParaRPr>
                    </a:p>
                    <a:p>
                      <a:pPr>
                        <a:lnSpc>
                          <a:spcPct val="115000"/>
                        </a:lnSpc>
                        <a:spcAft>
                          <a:spcPts val="0"/>
                        </a:spcAft>
                      </a:pPr>
                      <a:r>
                        <a:rPr lang="cs-CZ" sz="1000">
                          <a:latin typeface="Calibri"/>
                          <a:ea typeface="Calibri"/>
                          <a:cs typeface="Times New Roman"/>
                        </a:rPr>
                        <a:t>CZ.1.07/1.4.00/21.2046</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0571">
                <a:tc>
                  <a:txBody>
                    <a:bodyPr/>
                    <a:lstStyle/>
                    <a:p>
                      <a:pPr>
                        <a:lnSpc>
                          <a:spcPct val="115000"/>
                        </a:lnSpc>
                        <a:spcAft>
                          <a:spcPts val="0"/>
                        </a:spcAft>
                      </a:pPr>
                      <a:endParaRPr lang="cs-CZ" sz="1000">
                        <a:latin typeface="Calibri"/>
                        <a:ea typeface="Calibri"/>
                        <a:cs typeface="Times New Roman"/>
                      </a:endParaRPr>
                    </a:p>
                    <a:p>
                      <a:pPr>
                        <a:lnSpc>
                          <a:spcPct val="115000"/>
                        </a:lnSpc>
                        <a:spcAft>
                          <a:spcPts val="0"/>
                        </a:spcAft>
                      </a:pPr>
                      <a:r>
                        <a:rPr lang="cs-CZ" sz="1000">
                          <a:latin typeface="Calibri"/>
                          <a:ea typeface="Calibri"/>
                          <a:cs typeface="Times New Roman"/>
                        </a:rPr>
                        <a:t>Číslo a název klíčové aktivity:</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000">
                        <a:latin typeface="Calibri"/>
                        <a:ea typeface="Calibri"/>
                        <a:cs typeface="Times New Roman"/>
                      </a:endParaRPr>
                    </a:p>
                    <a:p>
                      <a:pPr>
                        <a:lnSpc>
                          <a:spcPct val="115000"/>
                        </a:lnSpc>
                        <a:spcAft>
                          <a:spcPts val="0"/>
                        </a:spcAft>
                      </a:pPr>
                      <a:r>
                        <a:rPr lang="cs-CZ" sz="1000">
                          <a:latin typeface="Calibri"/>
                          <a:ea typeface="Calibri"/>
                          <a:cs typeface="Times New Roman"/>
                        </a:rPr>
                        <a:t>III/2 </a:t>
                      </a:r>
                    </a:p>
                    <a:p>
                      <a:pPr>
                        <a:lnSpc>
                          <a:spcPct val="115000"/>
                        </a:lnSpc>
                        <a:spcAft>
                          <a:spcPts val="0"/>
                        </a:spcAft>
                      </a:pPr>
                      <a:r>
                        <a:rPr lang="cs-CZ" sz="1000">
                          <a:latin typeface="Calibri"/>
                          <a:ea typeface="Calibri"/>
                          <a:cs typeface="Times New Roman"/>
                        </a:rPr>
                        <a:t>Inovace a zkvalitnění výuky prostřednictvím ICT</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0571">
                <a:tc>
                  <a:txBody>
                    <a:bodyPr/>
                    <a:lstStyle/>
                    <a:p>
                      <a:pPr>
                        <a:lnSpc>
                          <a:spcPct val="115000"/>
                        </a:lnSpc>
                        <a:spcAft>
                          <a:spcPts val="0"/>
                        </a:spcAft>
                      </a:pPr>
                      <a:endParaRPr lang="cs-CZ" sz="1000">
                        <a:latin typeface="Calibri"/>
                        <a:ea typeface="Calibri"/>
                        <a:cs typeface="Times New Roman"/>
                      </a:endParaRPr>
                    </a:p>
                    <a:p>
                      <a:pPr>
                        <a:lnSpc>
                          <a:spcPct val="115000"/>
                        </a:lnSpc>
                        <a:spcAft>
                          <a:spcPts val="0"/>
                        </a:spcAft>
                      </a:pPr>
                      <a:r>
                        <a:rPr lang="cs-CZ" sz="1000">
                          <a:latin typeface="Calibri"/>
                          <a:ea typeface="Calibri"/>
                          <a:cs typeface="Times New Roman"/>
                        </a:rPr>
                        <a:t>Období vytvoření DUM:</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000" dirty="0">
                        <a:latin typeface="Calibri"/>
                        <a:ea typeface="Calibri"/>
                        <a:cs typeface="Times New Roman"/>
                      </a:endParaRPr>
                    </a:p>
                    <a:p>
                      <a:pPr>
                        <a:lnSpc>
                          <a:spcPct val="115000"/>
                        </a:lnSpc>
                        <a:spcAft>
                          <a:spcPts val="0"/>
                        </a:spcAft>
                      </a:pPr>
                      <a:r>
                        <a:rPr lang="cs-CZ" sz="1000">
                          <a:latin typeface="Calibri"/>
                          <a:ea typeface="Calibri"/>
                          <a:cs typeface="Times New Roman"/>
                        </a:rPr>
                        <a:t>Září </a:t>
                      </a:r>
                      <a:r>
                        <a:rPr lang="cs-CZ" sz="1000" smtClean="0">
                          <a:latin typeface="Calibri"/>
                          <a:ea typeface="Calibri"/>
                          <a:cs typeface="Times New Roman"/>
                        </a:rPr>
                        <a:t>2013</a:t>
                      </a:r>
                      <a:endParaRPr lang="cs-CZ" sz="1000" dirty="0">
                        <a:latin typeface="Calibri"/>
                        <a:ea typeface="Calibri"/>
                        <a:cs typeface="Times New Roman"/>
                      </a:endParaRP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40962"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pic>
        <p:nvPicPr>
          <p:cNvPr id="40961" name="Obrázek 1" descr="Logolink_horizontal_zaklad_RGB"/>
          <p:cNvPicPr>
            <a:picLocks noChangeAspect="1" noChangeArrowheads="1"/>
          </p:cNvPicPr>
          <p:nvPr/>
        </p:nvPicPr>
        <p:blipFill>
          <a:blip r:embed="rId2" cstate="print"/>
          <a:srcRect/>
          <a:stretch>
            <a:fillRect/>
          </a:stretch>
        </p:blipFill>
        <p:spPr bwMode="auto">
          <a:xfrm>
            <a:off x="1619672" y="260648"/>
            <a:ext cx="5753100" cy="1419225"/>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1" descr="Logolink_horizontal_zaklad_RGB"/>
          <p:cNvPicPr/>
          <p:nvPr/>
        </p:nvPicPr>
        <p:blipFill>
          <a:blip r:embed="rId2"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ne="http://schemas.microsoft.com/office/word/2006/wordml"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http://schemas.openxmlformats.org/drawingml/2006/wordprocessingDrawing" xmlns:wp14="http://schemas.microsoft.com/office/word/2010/wordprocessingDrawing" xmlns:v="urn:schemas-microsoft-com:vml" xmlns:m="http://schemas.openxmlformats.org/officeDocument/2006/math" xmlns:o="urn:schemas-microsoft-com:office:office" xmlns:mc="http://schemas.openxmlformats.org/markup-compatibility/2006" xmlns:wpc="http://schemas.microsoft.com/office/word/2010/wordprocessingCanvas" xmlns="" val="0"/>
              </a:ext>
            </a:extLst>
          </a:blip>
          <a:srcRect/>
          <a:stretch>
            <a:fillRect/>
          </a:stretch>
        </p:blipFill>
        <p:spPr bwMode="auto">
          <a:xfrm>
            <a:off x="1619672" y="260648"/>
            <a:ext cx="5752465" cy="1414145"/>
          </a:xfrm>
          <a:prstGeom prst="rect">
            <a:avLst/>
          </a:prstGeom>
          <a:noFill/>
          <a:ln>
            <a:noFill/>
          </a:ln>
        </p:spPr>
      </p:pic>
      <p:graphicFrame>
        <p:nvGraphicFramePr>
          <p:cNvPr id="6" name="Tabulka 5"/>
          <p:cNvGraphicFramePr>
            <a:graphicFrameLocks noGrp="1"/>
          </p:cNvGraphicFramePr>
          <p:nvPr/>
        </p:nvGraphicFramePr>
        <p:xfrm>
          <a:off x="1619672" y="2276872"/>
          <a:ext cx="5849620" cy="3584575"/>
        </p:xfrm>
        <a:graphic>
          <a:graphicData uri="http://schemas.openxmlformats.org/drawingml/2006/table">
            <a:tbl>
              <a:tblPr/>
              <a:tblGrid>
                <a:gridCol w="2520280"/>
                <a:gridCol w="3329340"/>
              </a:tblGrid>
              <a:tr h="716915">
                <a:tc>
                  <a:txBody>
                    <a:bodyPr/>
                    <a:lstStyle/>
                    <a:p>
                      <a:pPr>
                        <a:lnSpc>
                          <a:spcPct val="115000"/>
                        </a:lnSpc>
                        <a:spcAft>
                          <a:spcPts val="0"/>
                        </a:spcAft>
                      </a:pPr>
                      <a:endParaRPr lang="cs-CZ" sz="1100">
                        <a:latin typeface="Calibri"/>
                        <a:ea typeface="Calibri"/>
                        <a:cs typeface="Times New Roman"/>
                      </a:endParaRPr>
                    </a:p>
                    <a:p>
                      <a:pPr>
                        <a:lnSpc>
                          <a:spcPct val="115000"/>
                        </a:lnSpc>
                        <a:spcAft>
                          <a:spcPts val="0"/>
                        </a:spcAft>
                      </a:pPr>
                      <a:r>
                        <a:rPr lang="cs-CZ" sz="1100">
                          <a:latin typeface="Calibri"/>
                          <a:ea typeface="Calibri"/>
                          <a:cs typeface="Times New Roman"/>
                        </a:rPr>
                        <a:t>Anotace: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100">
                        <a:latin typeface="Calibri"/>
                        <a:ea typeface="Calibri"/>
                        <a:cs typeface="Times New Roman"/>
                      </a:endParaRPr>
                    </a:p>
                    <a:p>
                      <a:pPr>
                        <a:lnSpc>
                          <a:spcPct val="115000"/>
                        </a:lnSpc>
                        <a:spcAft>
                          <a:spcPts val="0"/>
                        </a:spcAft>
                      </a:pPr>
                      <a:r>
                        <a:rPr lang="cs-CZ" sz="1100">
                          <a:latin typeface="Calibri"/>
                          <a:ea typeface="Calibri"/>
                          <a:cs typeface="Times New Roman"/>
                        </a:rPr>
                        <a:t>Výuková prezentace pro hodiny zeměpisu</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16915">
                <a:tc>
                  <a:txBody>
                    <a:bodyPr/>
                    <a:lstStyle/>
                    <a:p>
                      <a:pPr>
                        <a:lnSpc>
                          <a:spcPct val="115000"/>
                        </a:lnSpc>
                        <a:spcAft>
                          <a:spcPts val="0"/>
                        </a:spcAft>
                      </a:pPr>
                      <a:endParaRPr lang="cs-CZ" sz="1100">
                        <a:latin typeface="Calibri"/>
                        <a:ea typeface="Calibri"/>
                        <a:cs typeface="Times New Roman"/>
                      </a:endParaRPr>
                    </a:p>
                    <a:p>
                      <a:pPr>
                        <a:lnSpc>
                          <a:spcPct val="115000"/>
                        </a:lnSpc>
                        <a:spcAft>
                          <a:spcPts val="0"/>
                        </a:spcAft>
                      </a:pPr>
                      <a:r>
                        <a:rPr lang="cs-CZ" sz="1100">
                          <a:latin typeface="Calibri"/>
                          <a:ea typeface="Calibri"/>
                          <a:cs typeface="Times New Roman"/>
                        </a:rPr>
                        <a:t>Jazyk:</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100">
                        <a:latin typeface="Calibri"/>
                        <a:ea typeface="Calibri"/>
                        <a:cs typeface="Times New Roman"/>
                      </a:endParaRPr>
                    </a:p>
                    <a:p>
                      <a:pPr>
                        <a:lnSpc>
                          <a:spcPct val="115000"/>
                        </a:lnSpc>
                        <a:spcAft>
                          <a:spcPts val="0"/>
                        </a:spcAft>
                      </a:pPr>
                      <a:r>
                        <a:rPr lang="cs-CZ" sz="1100">
                          <a:latin typeface="Calibri"/>
                          <a:ea typeface="Calibri"/>
                          <a:cs typeface="Times New Roman"/>
                        </a:rPr>
                        <a:t>Český</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16915">
                <a:tc>
                  <a:txBody>
                    <a:bodyPr/>
                    <a:lstStyle/>
                    <a:p>
                      <a:pPr>
                        <a:lnSpc>
                          <a:spcPct val="115000"/>
                        </a:lnSpc>
                        <a:spcAft>
                          <a:spcPts val="0"/>
                        </a:spcAft>
                      </a:pPr>
                      <a:endParaRPr lang="cs-CZ" sz="1100">
                        <a:latin typeface="Calibri"/>
                        <a:ea typeface="Calibri"/>
                        <a:cs typeface="Times New Roman"/>
                      </a:endParaRPr>
                    </a:p>
                    <a:p>
                      <a:pPr>
                        <a:lnSpc>
                          <a:spcPct val="115000"/>
                        </a:lnSpc>
                        <a:spcAft>
                          <a:spcPts val="0"/>
                        </a:spcAft>
                      </a:pPr>
                      <a:r>
                        <a:rPr lang="cs-CZ" sz="1100">
                          <a:latin typeface="Calibri"/>
                          <a:ea typeface="Calibri"/>
                          <a:cs typeface="Times New Roman"/>
                        </a:rPr>
                        <a:t>Očekávaný výstup:</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100">
                        <a:latin typeface="Calibri"/>
                        <a:ea typeface="Calibri"/>
                        <a:cs typeface="Times New Roman"/>
                      </a:endParaRPr>
                    </a:p>
                    <a:p>
                      <a:pPr>
                        <a:lnSpc>
                          <a:spcPct val="115000"/>
                        </a:lnSpc>
                        <a:spcAft>
                          <a:spcPts val="0"/>
                        </a:spcAft>
                      </a:pPr>
                      <a:r>
                        <a:rPr lang="cs-CZ" sz="1100">
                          <a:latin typeface="Calibri"/>
                          <a:ea typeface="Calibri"/>
                          <a:cs typeface="Times New Roman"/>
                        </a:rPr>
                        <a:t>Interaktivní forma výuky, podpora při výkladu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16915">
                <a:tc>
                  <a:txBody>
                    <a:bodyPr/>
                    <a:lstStyle/>
                    <a:p>
                      <a:pPr>
                        <a:lnSpc>
                          <a:spcPct val="115000"/>
                        </a:lnSpc>
                        <a:spcAft>
                          <a:spcPts val="0"/>
                        </a:spcAft>
                      </a:pPr>
                      <a:endParaRPr lang="cs-CZ" sz="1100">
                        <a:latin typeface="Calibri"/>
                        <a:ea typeface="Calibri"/>
                        <a:cs typeface="Times New Roman"/>
                      </a:endParaRPr>
                    </a:p>
                    <a:p>
                      <a:pPr>
                        <a:lnSpc>
                          <a:spcPct val="115000"/>
                        </a:lnSpc>
                        <a:spcAft>
                          <a:spcPts val="0"/>
                        </a:spcAft>
                      </a:pPr>
                      <a:r>
                        <a:rPr lang="cs-CZ" sz="1100">
                          <a:latin typeface="Calibri"/>
                          <a:ea typeface="Calibri"/>
                          <a:cs typeface="Times New Roman"/>
                        </a:rPr>
                        <a:t>Ročník:</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100">
                        <a:latin typeface="Calibri"/>
                        <a:ea typeface="Calibri"/>
                        <a:cs typeface="Times New Roman"/>
                      </a:endParaRPr>
                    </a:p>
                    <a:p>
                      <a:pPr>
                        <a:lnSpc>
                          <a:spcPct val="115000"/>
                        </a:lnSpc>
                        <a:spcAft>
                          <a:spcPts val="0"/>
                        </a:spcAft>
                      </a:pPr>
                      <a:r>
                        <a:rPr lang="cs-CZ" sz="1100">
                          <a:latin typeface="Calibri"/>
                          <a:ea typeface="Calibri"/>
                          <a:cs typeface="Times New Roman"/>
                        </a:rPr>
                        <a:t>VIII.</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16915">
                <a:tc>
                  <a:txBody>
                    <a:bodyPr/>
                    <a:lstStyle/>
                    <a:p>
                      <a:pPr>
                        <a:lnSpc>
                          <a:spcPct val="115000"/>
                        </a:lnSpc>
                        <a:spcAft>
                          <a:spcPts val="0"/>
                        </a:spcAft>
                      </a:pPr>
                      <a:endParaRPr lang="cs-CZ" sz="1100">
                        <a:latin typeface="Calibri"/>
                        <a:ea typeface="Calibri"/>
                        <a:cs typeface="Times New Roman"/>
                      </a:endParaRPr>
                    </a:p>
                    <a:p>
                      <a:pPr>
                        <a:lnSpc>
                          <a:spcPct val="115000"/>
                        </a:lnSpc>
                        <a:spcAft>
                          <a:spcPts val="0"/>
                        </a:spcAft>
                      </a:pPr>
                      <a:r>
                        <a:rPr lang="cs-CZ" sz="1100">
                          <a:latin typeface="Calibri"/>
                          <a:ea typeface="Calibri"/>
                          <a:cs typeface="Times New Roman"/>
                        </a:rPr>
                        <a:t>Druh učebního materiálu:</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100" dirty="0">
                        <a:latin typeface="Calibri"/>
                        <a:ea typeface="Calibri"/>
                        <a:cs typeface="Times New Roman"/>
                      </a:endParaRPr>
                    </a:p>
                    <a:p>
                      <a:pPr>
                        <a:lnSpc>
                          <a:spcPct val="115000"/>
                        </a:lnSpc>
                        <a:spcAft>
                          <a:spcPts val="0"/>
                        </a:spcAft>
                      </a:pPr>
                      <a:r>
                        <a:rPr lang="cs-CZ" sz="1100" dirty="0">
                          <a:latin typeface="Calibri"/>
                          <a:ea typeface="Calibri"/>
                          <a:cs typeface="Times New Roman"/>
                        </a:rPr>
                        <a:t>Prezentace </a:t>
                      </a:r>
                      <a:r>
                        <a:rPr lang="cs-CZ" sz="1100" dirty="0" err="1">
                          <a:latin typeface="Calibri"/>
                          <a:ea typeface="Calibri"/>
                          <a:cs typeface="Times New Roman"/>
                        </a:rPr>
                        <a:t>Power</a:t>
                      </a:r>
                      <a:r>
                        <a:rPr lang="cs-CZ" sz="1100" dirty="0">
                          <a:latin typeface="Calibri"/>
                          <a:ea typeface="Calibri"/>
                          <a:cs typeface="Times New Roman"/>
                        </a:rPr>
                        <a:t> Point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54273"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152352" rIns="91440" bIns="38088" numCol="1" anchor="ctr" anchorCtr="0" compatLnSpc="1">
            <a:prstTxWarp prst="textNoShape">
              <a:avLst/>
            </a:prstTxWarp>
            <a:spAutoFit/>
          </a:bodyPr>
          <a:lstStyle/>
          <a:p>
            <a:endParaRPr lang="cs-CZ"/>
          </a:p>
        </p:txBody>
      </p:sp>
      <p:sp>
        <p:nvSpPr>
          <p:cNvPr id="2049" name="WordArt 1" descr="Papírový pytlík"/>
          <p:cNvSpPr>
            <a:spLocks noChangeArrowheads="1" noChangeShapeType="1" noTextEdit="1"/>
          </p:cNvSpPr>
          <p:nvPr/>
        </p:nvSpPr>
        <p:spPr bwMode="auto">
          <a:xfrm>
            <a:off x="1071538" y="500042"/>
            <a:ext cx="7715304" cy="2071702"/>
          </a:xfrm>
          <a:prstGeom prst="rect">
            <a:avLst/>
          </a:prstGeom>
        </p:spPr>
        <p:txBody>
          <a:bodyPr wrap="none" fromWordArt="1">
            <a:prstTxWarp prst="textCascadeUp">
              <a:avLst>
                <a:gd name="adj" fmla="val 44444"/>
              </a:avLst>
            </a:prstTxWarp>
            <a:scene3d>
              <a:camera prst="legacyPerspectiveTopLeft">
                <a:rot lat="0" lon="20519999" rev="0"/>
              </a:camera>
              <a:lightRig rig="legacyHarsh3" dir="r"/>
            </a:scene3d>
            <a:sp3d extrusionH="430200" prstMaterial="legacyMatte">
              <a:extrusionClr>
                <a:srgbClr val="006600"/>
              </a:extrusionClr>
            </a:sp3d>
          </a:bodyPr>
          <a:lstStyle/>
          <a:p>
            <a:pPr algn="ctr" rtl="0"/>
            <a:endParaRPr lang="cs-CZ" sz="3600" kern="10" spc="0" dirty="0">
              <a:ln w="9525">
                <a:round/>
                <a:headEnd/>
                <a:tailEnd/>
              </a:ln>
              <a:blipFill dpi="0" rotWithShape="0">
                <a:blip r:embed="rId2"/>
                <a:srcRect/>
                <a:tile tx="0" ty="0" sx="100000" sy="100000" flip="none" algn="tl"/>
              </a:blipFill>
              <a:effectLst/>
              <a:latin typeface="Cambria" pitchFamily="18" charset="0"/>
            </a:endParaRPr>
          </a:p>
        </p:txBody>
      </p:sp>
      <p:sp>
        <p:nvSpPr>
          <p:cNvPr id="2051" name="Rectangle 3"/>
          <p:cNvSpPr>
            <a:spLocks noChangeArrowheads="1"/>
          </p:cNvSpPr>
          <p:nvPr/>
        </p:nvSpPr>
        <p:spPr bwMode="auto">
          <a:xfrm>
            <a:off x="0" y="2305050"/>
            <a:ext cx="9144000" cy="0"/>
          </a:xfrm>
          <a:prstGeom prst="rect">
            <a:avLst/>
          </a:prstGeom>
          <a:noFill/>
          <a:ln w="9525">
            <a:noFill/>
            <a:miter lim="800000"/>
            <a:headEnd/>
            <a:tailEnd/>
          </a:ln>
          <a:effectLst/>
        </p:spPr>
        <p:txBody>
          <a:bodyPr vert="horz" wrap="none" lIns="91440" tIns="152352" rIns="91440" bIns="38088"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600" b="1" i="0" u="none" strike="noStrike" cap="none" normalizeH="0" baseline="0" smtClean="0">
              <a:ln>
                <a:noFill/>
              </a:ln>
              <a:solidFill>
                <a:schemeClr val="tx1"/>
              </a:solidFill>
              <a:effectLst/>
              <a:latin typeface="Trebuchet MS"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5" name="Zástupný symbol pro obsah 3" descr="110px-Flag_of_Russia_svg.png"/>
          <p:cNvPicPr>
            <a:picLocks noGrp="1" noChangeAspect="1"/>
          </p:cNvPicPr>
          <p:nvPr>
            <p:ph idx="1"/>
          </p:nvPr>
        </p:nvPicPr>
        <p:blipFill>
          <a:blip r:embed="rId3" cstate="print"/>
          <a:stretch>
            <a:fillRect/>
          </a:stretch>
        </p:blipFill>
        <p:spPr>
          <a:xfrm>
            <a:off x="2214546" y="3357562"/>
            <a:ext cx="2375068" cy="1576181"/>
          </a:xfrm>
          <a:prstGeom prst="rect">
            <a:avLst/>
          </a:prstGeom>
          <a:ln>
            <a:noFill/>
          </a:ln>
          <a:effectLst>
            <a:outerShdw blurRad="292100" dist="139700" dir="2700000" algn="tl" rotWithShape="0">
              <a:srgbClr val="333333">
                <a:alpha val="65000"/>
              </a:srgbClr>
            </a:outerShdw>
          </a:effectLst>
        </p:spPr>
      </p:pic>
      <p:pic>
        <p:nvPicPr>
          <p:cNvPr id="6" name="Obrázek 5" descr="90px-Russia_coa.png"/>
          <p:cNvPicPr>
            <a:picLocks noChangeAspect="1"/>
          </p:cNvPicPr>
          <p:nvPr/>
        </p:nvPicPr>
        <p:blipFill>
          <a:blip r:embed="rId4" cstate="print"/>
          <a:stretch>
            <a:fillRect/>
          </a:stretch>
        </p:blipFill>
        <p:spPr>
          <a:xfrm>
            <a:off x="5214942" y="3286124"/>
            <a:ext cx="1547823" cy="1857388"/>
          </a:xfrm>
          <a:prstGeom prst="rect">
            <a:avLst/>
          </a:prstGeom>
        </p:spPr>
      </p:pic>
      <p:sp>
        <p:nvSpPr>
          <p:cNvPr id="7" name="TextovéPole 6"/>
          <p:cNvSpPr txBox="1"/>
          <p:nvPr/>
        </p:nvSpPr>
        <p:spPr>
          <a:xfrm>
            <a:off x="500034" y="642918"/>
            <a:ext cx="7643866" cy="1446550"/>
          </a:xfrm>
          <a:prstGeom prst="rect">
            <a:avLst/>
          </a:prstGeom>
          <a:noFill/>
        </p:spPr>
        <p:txBody>
          <a:bodyPr wrap="square" rtlCol="0">
            <a:spAutoFit/>
          </a:bodyPr>
          <a:lstStyle/>
          <a:p>
            <a:pPr algn="ctr"/>
            <a:r>
              <a:rPr lang="cs-CZ" sz="8800" dirty="0" smtClean="0">
                <a:latin typeface="Cambria" pitchFamily="18" charset="0"/>
              </a:rPr>
              <a:t>Rusko</a:t>
            </a:r>
            <a:endParaRPr lang="cs-CZ" sz="8800" dirty="0">
              <a:latin typeface="Cambria" pitchFamily="18" charset="0"/>
            </a:endParaRPr>
          </a:p>
        </p:txBody>
      </p:sp>
    </p:spTree>
  </p:cSld>
  <p:clrMapOvr>
    <a:masterClrMapping/>
  </p:clrMapOvr>
  <p:transition>
    <p:dissolv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143000"/>
          </a:xfrm>
        </p:spPr>
        <p:txBody>
          <a:bodyPr/>
          <a:lstStyle/>
          <a:p>
            <a:pPr algn="ctr"/>
            <a:r>
              <a:rPr lang="cs-CZ" b="1" i="1" dirty="0" smtClean="0"/>
              <a:t>Geografie</a:t>
            </a:r>
            <a:endParaRPr lang="cs-CZ" i="1" dirty="0"/>
          </a:p>
        </p:txBody>
      </p:sp>
      <p:sp>
        <p:nvSpPr>
          <p:cNvPr id="3" name="Zástupný symbol pro obsah 2"/>
          <p:cNvSpPr>
            <a:spLocks noGrp="1"/>
          </p:cNvSpPr>
          <p:nvPr>
            <p:ph idx="1"/>
          </p:nvPr>
        </p:nvSpPr>
        <p:spPr/>
        <p:txBody>
          <a:bodyPr>
            <a:normAutofit/>
          </a:bodyPr>
          <a:lstStyle/>
          <a:p>
            <a:pPr>
              <a:buNone/>
            </a:pPr>
            <a:r>
              <a:rPr lang="cs-CZ" dirty="0" smtClean="0"/>
              <a:t>    Rusko je se 17 miliony kilometry       čtverečními největším státem na světě.  Na západě hraničí s pobaltskými  republikami a Baltským mořem, na  východě pak s Tichým oceánem.</a:t>
            </a:r>
          </a:p>
          <a:p>
            <a:pPr>
              <a:buNone/>
            </a:pPr>
            <a:r>
              <a:rPr lang="cs-CZ" dirty="0" smtClean="0"/>
              <a:t>    </a:t>
            </a:r>
            <a:endParaRPr lang="cs-CZ" dirty="0"/>
          </a:p>
        </p:txBody>
      </p:sp>
    </p:spTree>
  </p:cSld>
  <p:clrMapOvr>
    <a:masterClrMapping/>
  </p:clrMapOvr>
  <p:transition>
    <p:pull/>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85728"/>
            <a:ext cx="9144000" cy="1082660"/>
          </a:xfrm>
        </p:spPr>
        <p:txBody>
          <a:bodyPr>
            <a:normAutofit/>
          </a:bodyPr>
          <a:lstStyle/>
          <a:p>
            <a:pPr algn="ctr"/>
            <a:r>
              <a:rPr lang="cs-CZ" b="1" i="1" dirty="0" smtClean="0"/>
              <a:t>Geografie</a:t>
            </a:r>
            <a:endParaRPr lang="cs-CZ" b="1" i="1" dirty="0"/>
          </a:p>
        </p:txBody>
      </p:sp>
      <p:sp>
        <p:nvSpPr>
          <p:cNvPr id="3" name="Zástupný symbol pro obsah 2"/>
          <p:cNvSpPr>
            <a:spLocks noGrp="1"/>
          </p:cNvSpPr>
          <p:nvPr>
            <p:ph idx="1"/>
          </p:nvPr>
        </p:nvSpPr>
        <p:spPr/>
        <p:txBody>
          <a:bodyPr/>
          <a:lstStyle/>
          <a:p>
            <a:pPr>
              <a:buNone/>
            </a:pPr>
            <a:r>
              <a:rPr lang="cs-CZ" dirty="0" smtClean="0"/>
              <a:t>    V Rusku je nejhlubší jezero světa Bajkal s hloubkou 1637 m představuje největší zásobárnu sladké vody na světě </a:t>
            </a:r>
            <a:br>
              <a:rPr lang="cs-CZ" dirty="0" smtClean="0"/>
            </a:br>
            <a:r>
              <a:rPr lang="cs-CZ" dirty="0" smtClean="0"/>
              <a:t>a zároveň jedinečný ekosystém. Nejvýchodnější Čukotské pohoří prostupuje poloostrov Čukotku, kterou necelých 100 km široký Beringův průliv dělí od Aljašky.</a:t>
            </a:r>
          </a:p>
          <a:p>
            <a:pPr>
              <a:buNone/>
            </a:pPr>
            <a:endParaRPr lang="cs-CZ" dirty="0"/>
          </a:p>
        </p:txBody>
      </p:sp>
    </p:spTree>
  </p:cSld>
  <p:clrMapOvr>
    <a:masterClrMapping/>
  </p:clrMapOvr>
  <p:transition>
    <p:wipe dir="d"/>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3050"/>
            <a:ext cx="9144000" cy="1143000"/>
          </a:xfrm>
        </p:spPr>
        <p:txBody>
          <a:bodyPr/>
          <a:lstStyle/>
          <a:p>
            <a:pPr algn="ctr"/>
            <a:r>
              <a:rPr lang="cs-CZ" b="1" i="1" dirty="0" smtClean="0"/>
              <a:t>Geografie</a:t>
            </a:r>
            <a:endParaRPr lang="cs-CZ" b="1" i="1" dirty="0"/>
          </a:p>
        </p:txBody>
      </p:sp>
      <p:sp>
        <p:nvSpPr>
          <p:cNvPr id="6" name="Zástupný symbol pro text 5"/>
          <p:cNvSpPr>
            <a:spLocks noGrp="1"/>
          </p:cNvSpPr>
          <p:nvPr>
            <p:ph type="body" idx="1"/>
          </p:nvPr>
        </p:nvSpPr>
        <p:spPr>
          <a:xfrm>
            <a:off x="357158" y="5214950"/>
            <a:ext cx="4040188" cy="1285884"/>
          </a:xfrm>
        </p:spPr>
        <p:txBody>
          <a:bodyPr>
            <a:normAutofit lnSpcReduction="10000"/>
          </a:bodyPr>
          <a:lstStyle/>
          <a:p>
            <a:pPr lvl="1"/>
            <a:r>
              <a:rPr lang="cs-CZ" sz="1800" dirty="0" smtClean="0"/>
              <a:t>Počet obyvatel: 141 888 900</a:t>
            </a:r>
          </a:p>
          <a:p>
            <a:pPr lvl="1"/>
            <a:r>
              <a:rPr lang="cs-CZ" sz="1800" dirty="0" smtClean="0"/>
              <a:t>(9. na světě) </a:t>
            </a:r>
          </a:p>
          <a:p>
            <a:pPr lvl="1"/>
            <a:r>
              <a:rPr lang="cs-CZ" sz="1800" dirty="0" smtClean="0"/>
              <a:t>Hustota zalidnění: 8 ob. / km²</a:t>
            </a:r>
          </a:p>
          <a:p>
            <a:pPr lvl="1"/>
            <a:r>
              <a:rPr lang="cs-CZ" sz="1800" dirty="0" smtClean="0"/>
              <a:t>(209. na světě</a:t>
            </a:r>
            <a:r>
              <a:rPr lang="cs-CZ" dirty="0" smtClean="0"/>
              <a:t>)</a:t>
            </a:r>
            <a:endParaRPr lang="cs-CZ" dirty="0"/>
          </a:p>
        </p:txBody>
      </p:sp>
      <p:sp>
        <p:nvSpPr>
          <p:cNvPr id="7" name="Zástupný symbol pro text 6"/>
          <p:cNvSpPr>
            <a:spLocks noGrp="1"/>
          </p:cNvSpPr>
          <p:nvPr>
            <p:ph type="body" sz="half" idx="3"/>
          </p:nvPr>
        </p:nvSpPr>
        <p:spPr>
          <a:xfrm>
            <a:off x="357158" y="1357298"/>
            <a:ext cx="4041775" cy="1571636"/>
          </a:xfrm>
          <a:noFill/>
          <a:ln>
            <a:noFill/>
          </a:ln>
        </p:spPr>
        <p:txBody>
          <a:bodyPr>
            <a:noAutofit/>
          </a:bodyPr>
          <a:lstStyle/>
          <a:p>
            <a:pPr lvl="1"/>
            <a:r>
              <a:rPr lang="cs-CZ" sz="1800" dirty="0" smtClean="0"/>
              <a:t>Hlavní město: Moskva</a:t>
            </a:r>
          </a:p>
          <a:p>
            <a:pPr lvl="1"/>
            <a:r>
              <a:rPr lang="cs-CZ" sz="1800" dirty="0" smtClean="0"/>
              <a:t>Rozloha: 17 075 400 km²</a:t>
            </a:r>
          </a:p>
          <a:p>
            <a:pPr lvl="1"/>
            <a:r>
              <a:rPr lang="cs-CZ" sz="1800" dirty="0" smtClean="0"/>
              <a:t>Nejvyšší bod: Elbrus </a:t>
            </a:r>
            <a:r>
              <a:rPr lang="az-Cyrl-AZ" sz="1800" dirty="0" smtClean="0"/>
              <a:t> (5633 </a:t>
            </a:r>
            <a:r>
              <a:rPr lang="cs-CZ" sz="1800" dirty="0" smtClean="0"/>
              <a:t>m n. m.)</a:t>
            </a:r>
            <a:endParaRPr lang="cs-CZ" sz="1800" dirty="0"/>
          </a:p>
        </p:txBody>
      </p:sp>
      <p:sp>
        <p:nvSpPr>
          <p:cNvPr id="8" name="Zástupný symbol pro obsah 7"/>
          <p:cNvSpPr>
            <a:spLocks noGrp="1"/>
          </p:cNvSpPr>
          <p:nvPr>
            <p:ph sz="quarter" idx="4"/>
          </p:nvPr>
        </p:nvSpPr>
        <p:spPr>
          <a:xfrm>
            <a:off x="4645025" y="1428736"/>
            <a:ext cx="4041775" cy="5143536"/>
          </a:xfrm>
        </p:spPr>
        <p:txBody>
          <a:bodyPr>
            <a:normAutofit/>
          </a:bodyPr>
          <a:lstStyle/>
          <a:p>
            <a:pPr>
              <a:buNone/>
            </a:pPr>
            <a:r>
              <a:rPr lang="cs-CZ" sz="2000" b="1" dirty="0" smtClean="0"/>
              <a:t>Město                  počet obyvatel</a:t>
            </a:r>
          </a:p>
          <a:p>
            <a:pPr>
              <a:buNone/>
            </a:pPr>
            <a:r>
              <a:rPr lang="cs-CZ" sz="2000" b="1" dirty="0" smtClean="0"/>
              <a:t>Moskva</a:t>
            </a:r>
            <a:r>
              <a:rPr lang="cs-CZ" sz="2000" dirty="0" smtClean="0"/>
              <a:t>                       10 485 075</a:t>
            </a:r>
          </a:p>
          <a:p>
            <a:pPr>
              <a:buNone/>
            </a:pPr>
            <a:r>
              <a:rPr lang="cs-CZ" sz="2000" b="1" dirty="0" smtClean="0"/>
              <a:t>Petrohrad</a:t>
            </a:r>
            <a:r>
              <a:rPr lang="cs-CZ" sz="2000" dirty="0" smtClean="0"/>
              <a:t>                     4 880 620 </a:t>
            </a:r>
          </a:p>
          <a:p>
            <a:pPr>
              <a:buNone/>
            </a:pPr>
            <a:r>
              <a:rPr lang="cs-CZ" sz="2000" b="1" dirty="0" smtClean="0"/>
              <a:t>Novosibirsk</a:t>
            </a:r>
            <a:r>
              <a:rPr lang="cs-CZ" sz="2000" dirty="0" smtClean="0"/>
              <a:t>                 1 462 015</a:t>
            </a:r>
          </a:p>
          <a:p>
            <a:pPr>
              <a:buNone/>
            </a:pPr>
            <a:r>
              <a:rPr lang="cs-CZ" sz="2000" b="1" dirty="0" err="1" smtClean="0"/>
              <a:t>Jekatěrinburg</a:t>
            </a:r>
            <a:r>
              <a:rPr lang="cs-CZ" sz="2000" dirty="0" smtClean="0"/>
              <a:t>              1 378 441</a:t>
            </a:r>
          </a:p>
          <a:p>
            <a:pPr>
              <a:buNone/>
            </a:pPr>
            <a:r>
              <a:rPr lang="cs-CZ" sz="2000" b="1" dirty="0" smtClean="0"/>
              <a:t> </a:t>
            </a:r>
            <a:r>
              <a:rPr lang="cs-CZ" sz="2000" b="1" dirty="0" err="1" smtClean="0"/>
              <a:t>Nižnij</a:t>
            </a:r>
            <a:r>
              <a:rPr lang="cs-CZ" sz="2000" b="1" dirty="0" smtClean="0"/>
              <a:t> Novgorod</a:t>
            </a:r>
            <a:r>
              <a:rPr lang="cs-CZ" sz="2000" dirty="0" smtClean="0"/>
              <a:t>         1 343 553</a:t>
            </a:r>
          </a:p>
          <a:p>
            <a:pPr>
              <a:buNone/>
            </a:pPr>
            <a:r>
              <a:rPr lang="cs-CZ" sz="2000" b="1" dirty="0" smtClean="0"/>
              <a:t>Samara</a:t>
            </a:r>
            <a:r>
              <a:rPr lang="cs-CZ" sz="2000" dirty="0" smtClean="0"/>
              <a:t>                         1 243 346 </a:t>
            </a:r>
          </a:p>
          <a:p>
            <a:pPr>
              <a:buNone/>
            </a:pPr>
            <a:r>
              <a:rPr lang="cs-CZ" sz="2000" dirty="0" smtClean="0"/>
              <a:t> </a:t>
            </a:r>
            <a:r>
              <a:rPr lang="cs-CZ" sz="2000" b="1" dirty="0" smtClean="0"/>
              <a:t>Omsk</a:t>
            </a:r>
            <a:r>
              <a:rPr lang="cs-CZ" sz="2000" dirty="0" smtClean="0"/>
              <a:t>                           1 178 822 </a:t>
            </a:r>
          </a:p>
          <a:p>
            <a:pPr>
              <a:buNone/>
            </a:pPr>
            <a:r>
              <a:rPr lang="cs-CZ" sz="2000" dirty="0" smtClean="0"/>
              <a:t> </a:t>
            </a:r>
            <a:r>
              <a:rPr lang="cs-CZ" sz="2000" b="1" dirty="0" smtClean="0"/>
              <a:t>Kazaň</a:t>
            </a:r>
            <a:r>
              <a:rPr lang="cs-CZ" sz="2000" dirty="0" smtClean="0"/>
              <a:t>                          1 142 673 </a:t>
            </a:r>
          </a:p>
          <a:p>
            <a:pPr>
              <a:buNone/>
            </a:pPr>
            <a:r>
              <a:rPr lang="cs-CZ" sz="2000" dirty="0" smtClean="0"/>
              <a:t> </a:t>
            </a:r>
            <a:r>
              <a:rPr lang="cs-CZ" sz="2000" b="1" dirty="0" smtClean="0"/>
              <a:t>Čeljabinsk</a:t>
            </a:r>
            <a:r>
              <a:rPr lang="cs-CZ" sz="2000" dirty="0" smtClean="0"/>
              <a:t>                   1 122 958 </a:t>
            </a:r>
          </a:p>
          <a:p>
            <a:pPr>
              <a:buNone/>
            </a:pPr>
            <a:r>
              <a:rPr lang="cs-CZ" sz="2000" b="1" dirty="0" smtClean="0"/>
              <a:t> ´</a:t>
            </a:r>
            <a:r>
              <a:rPr lang="cs-CZ" sz="2000" b="1" dirty="0" err="1" smtClean="0"/>
              <a:t>Rostov</a:t>
            </a:r>
            <a:r>
              <a:rPr lang="cs-CZ" sz="2000" b="1" dirty="0" smtClean="0"/>
              <a:t> na Donu</a:t>
            </a:r>
            <a:r>
              <a:rPr lang="cs-CZ" sz="2000" dirty="0" smtClean="0"/>
              <a:t>        1 104 865 </a:t>
            </a:r>
            <a:endParaRPr lang="cs-CZ" sz="2000" dirty="0"/>
          </a:p>
        </p:txBody>
      </p:sp>
      <p:pic>
        <p:nvPicPr>
          <p:cNvPr id="38914" name="Picture 2" descr="File:Russian Federation (orthographic projection).svg"/>
          <p:cNvPicPr>
            <a:picLocks noChangeAspect="1" noChangeArrowheads="1"/>
          </p:cNvPicPr>
          <p:nvPr/>
        </p:nvPicPr>
        <p:blipFill>
          <a:blip r:embed="rId3" cstate="print"/>
          <a:srcRect/>
          <a:stretch>
            <a:fillRect/>
          </a:stretch>
        </p:blipFill>
        <p:spPr bwMode="auto">
          <a:xfrm>
            <a:off x="1785918" y="2571744"/>
            <a:ext cx="2581257" cy="2581258"/>
          </a:xfrm>
          <a:prstGeom prst="rect">
            <a:avLst/>
          </a:prstGeom>
          <a:noFill/>
        </p:spPr>
      </p:pic>
    </p:spTree>
  </p:cSld>
  <p:clrMapOvr>
    <a:masterClrMapping/>
  </p:clrMapOvr>
  <p:transition>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28662" y="274638"/>
            <a:ext cx="8215338" cy="1143000"/>
          </a:xfrm>
        </p:spPr>
        <p:txBody>
          <a:bodyPr/>
          <a:lstStyle/>
          <a:p>
            <a:r>
              <a:rPr lang="cs-CZ" b="1" i="1" dirty="0" smtClean="0"/>
              <a:t>Moskva</a:t>
            </a:r>
            <a:endParaRPr lang="cs-CZ" b="1" i="1" dirty="0"/>
          </a:p>
        </p:txBody>
      </p:sp>
      <p:sp>
        <p:nvSpPr>
          <p:cNvPr id="8" name="Zástupný symbol pro obsah 7"/>
          <p:cNvSpPr>
            <a:spLocks noGrp="1"/>
          </p:cNvSpPr>
          <p:nvPr>
            <p:ph sz="half" idx="2"/>
          </p:nvPr>
        </p:nvSpPr>
        <p:spPr>
          <a:xfrm>
            <a:off x="500034" y="1643050"/>
            <a:ext cx="3657600" cy="4525963"/>
          </a:xfrm>
        </p:spPr>
        <p:txBody>
          <a:bodyPr>
            <a:normAutofit fontScale="92500"/>
          </a:bodyPr>
          <a:lstStyle/>
          <a:p>
            <a:pPr>
              <a:buNone/>
            </a:pPr>
            <a:r>
              <a:rPr lang="cs-CZ" dirty="0" smtClean="0"/>
              <a:t>    	</a:t>
            </a:r>
            <a:r>
              <a:rPr lang="cs-CZ" b="1" dirty="0" smtClean="0"/>
              <a:t>Moskva</a:t>
            </a:r>
            <a:r>
              <a:rPr lang="cs-CZ" dirty="0" smtClean="0"/>
              <a:t> se nalézá </a:t>
            </a:r>
            <a:br>
              <a:rPr lang="cs-CZ" dirty="0" smtClean="0"/>
            </a:br>
            <a:r>
              <a:rPr lang="cs-CZ" dirty="0" smtClean="0"/>
              <a:t>v evropské části Ruska. Město leží </a:t>
            </a:r>
            <a:br>
              <a:rPr lang="cs-CZ" dirty="0" smtClean="0"/>
            </a:br>
            <a:r>
              <a:rPr lang="cs-CZ" dirty="0" smtClean="0"/>
              <a:t>v průměrné nadmořské výšce 156 metrů v kopcovité krajině mezi řekami Volhou a </a:t>
            </a:r>
            <a:r>
              <a:rPr lang="cs-CZ" dirty="0" err="1" smtClean="0"/>
              <a:t>Okou</a:t>
            </a:r>
            <a:r>
              <a:rPr lang="cs-CZ" dirty="0" smtClean="0"/>
              <a:t>, na řece Moskvě, přítoku Oky, která se následně vlévá do Volhy.</a:t>
            </a:r>
            <a:endParaRPr lang="cs-CZ" dirty="0"/>
          </a:p>
        </p:txBody>
      </p:sp>
      <p:pic>
        <p:nvPicPr>
          <p:cNvPr id="37890" name="Picture 2" descr="File:St Basils Cathedral-500px.jpg"/>
          <p:cNvPicPr>
            <a:picLocks noChangeAspect="1" noChangeArrowheads="1"/>
          </p:cNvPicPr>
          <p:nvPr/>
        </p:nvPicPr>
        <p:blipFill>
          <a:blip r:embed="rId3" cstate="print"/>
          <a:srcRect/>
          <a:stretch>
            <a:fillRect/>
          </a:stretch>
        </p:blipFill>
        <p:spPr bwMode="auto">
          <a:xfrm>
            <a:off x="4572000" y="1142984"/>
            <a:ext cx="4363897" cy="5500710"/>
          </a:xfrm>
          <a:prstGeom prst="rect">
            <a:avLst/>
          </a:prstGeom>
          <a:noFill/>
        </p:spPr>
      </p:pic>
      <p:sp>
        <p:nvSpPr>
          <p:cNvPr id="9" name="TextovéPole 8"/>
          <p:cNvSpPr txBox="1"/>
          <p:nvPr/>
        </p:nvSpPr>
        <p:spPr>
          <a:xfrm>
            <a:off x="1785918" y="6286520"/>
            <a:ext cx="2706703" cy="369332"/>
          </a:xfrm>
          <a:prstGeom prst="rect">
            <a:avLst/>
          </a:prstGeom>
          <a:noFill/>
        </p:spPr>
        <p:txBody>
          <a:bodyPr wrap="none" rtlCol="0">
            <a:spAutoFit/>
          </a:bodyPr>
          <a:lstStyle/>
          <a:p>
            <a:r>
              <a:rPr lang="cs-CZ" dirty="0" smtClean="0"/>
              <a:t>Chrám </a:t>
            </a:r>
            <a:r>
              <a:rPr lang="cs-CZ" dirty="0" err="1" smtClean="0"/>
              <a:t>Vasila</a:t>
            </a:r>
            <a:r>
              <a:rPr lang="cs-CZ" dirty="0" smtClean="0"/>
              <a:t> Blaženého</a:t>
            </a:r>
            <a:endParaRPr lang="cs-CZ" dirty="0"/>
          </a:p>
        </p:txBody>
      </p:sp>
    </p:spTree>
  </p:cSld>
  <p:clrMapOvr>
    <a:masterClrMapping/>
  </p:clrMapOvr>
  <p:transition>
    <p:wipe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File:StBasile SpasskayaTower Red Square Moscow.hires.jpg"/>
          <p:cNvPicPr>
            <a:picLocks noChangeAspect="1" noChangeArrowheads="1"/>
          </p:cNvPicPr>
          <p:nvPr/>
        </p:nvPicPr>
        <p:blipFill>
          <a:blip r:embed="rId3" cstate="print"/>
          <a:srcRect/>
          <a:stretch>
            <a:fillRect/>
          </a:stretch>
        </p:blipFill>
        <p:spPr bwMode="auto">
          <a:xfrm>
            <a:off x="428596" y="1142984"/>
            <a:ext cx="8156120" cy="5434016"/>
          </a:xfrm>
          <a:prstGeom prst="rect">
            <a:avLst/>
          </a:prstGeom>
          <a:noFill/>
        </p:spPr>
      </p:pic>
      <p:sp>
        <p:nvSpPr>
          <p:cNvPr id="3" name="TextovéPole 2"/>
          <p:cNvSpPr txBox="1"/>
          <p:nvPr/>
        </p:nvSpPr>
        <p:spPr>
          <a:xfrm>
            <a:off x="428596" y="571480"/>
            <a:ext cx="2659702" cy="369332"/>
          </a:xfrm>
          <a:prstGeom prst="rect">
            <a:avLst/>
          </a:prstGeom>
          <a:noFill/>
        </p:spPr>
        <p:txBody>
          <a:bodyPr wrap="none" rtlCol="0">
            <a:spAutoFit/>
          </a:bodyPr>
          <a:lstStyle/>
          <a:p>
            <a:r>
              <a:rPr lang="cs-CZ" dirty="0" smtClean="0"/>
              <a:t>Rudé náměstí v Moskvě</a:t>
            </a:r>
            <a:endParaRPr lang="cs-CZ"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4286248" cy="1143000"/>
          </a:xfrm>
        </p:spPr>
        <p:txBody>
          <a:bodyPr>
            <a:normAutofit/>
          </a:bodyPr>
          <a:lstStyle/>
          <a:p>
            <a:pPr algn="ctr"/>
            <a:r>
              <a:rPr lang="cs-CZ" b="1" i="1" dirty="0" smtClean="0"/>
              <a:t>Petrohrad</a:t>
            </a:r>
            <a:endParaRPr lang="cs-CZ" b="1" i="1" dirty="0"/>
          </a:p>
        </p:txBody>
      </p:sp>
      <p:sp>
        <p:nvSpPr>
          <p:cNvPr id="3" name="Zástupný symbol pro obsah 2"/>
          <p:cNvSpPr>
            <a:spLocks noGrp="1"/>
          </p:cNvSpPr>
          <p:nvPr>
            <p:ph sz="half" idx="1"/>
          </p:nvPr>
        </p:nvSpPr>
        <p:spPr>
          <a:xfrm>
            <a:off x="457200" y="1600201"/>
            <a:ext cx="3257544" cy="4900633"/>
          </a:xfrm>
        </p:spPr>
        <p:txBody>
          <a:bodyPr>
            <a:normAutofit fontScale="92500" lnSpcReduction="10000"/>
          </a:bodyPr>
          <a:lstStyle/>
          <a:p>
            <a:pPr>
              <a:buNone/>
            </a:pPr>
            <a:r>
              <a:rPr lang="cs-CZ" b="1" dirty="0" smtClean="0"/>
              <a:t>     Petrohrad</a:t>
            </a:r>
            <a:r>
              <a:rPr lang="cs-CZ" dirty="0" smtClean="0"/>
              <a:t> je se 4 600 000 obyvatel druhé největší město Ruské federace a z měst nad milión obyvatel je nejsevernější na světě. Leží v severozápadní části Ruska při ústí řeky Něvy do Finského zálivu, který je součástí Baltského moře</a:t>
            </a:r>
            <a:endParaRPr lang="cs-CZ" dirty="0"/>
          </a:p>
        </p:txBody>
      </p:sp>
      <p:pic>
        <p:nvPicPr>
          <p:cNvPr id="36866" name="Picture 2" descr="File:Spb collage.JPG"/>
          <p:cNvPicPr>
            <a:picLocks noChangeAspect="1" noChangeArrowheads="1"/>
          </p:cNvPicPr>
          <p:nvPr/>
        </p:nvPicPr>
        <p:blipFill>
          <a:blip r:embed="rId3" cstate="print"/>
          <a:srcRect/>
          <a:stretch>
            <a:fillRect/>
          </a:stretch>
        </p:blipFill>
        <p:spPr bwMode="auto">
          <a:xfrm>
            <a:off x="4286248" y="206895"/>
            <a:ext cx="4643470" cy="6498689"/>
          </a:xfrm>
          <a:prstGeom prst="rect">
            <a:avLst/>
          </a:prstGeom>
          <a:noFill/>
        </p:spPr>
      </p:pic>
    </p:spTree>
  </p:cSld>
  <p:clrMapOvr>
    <a:masterClrMapping/>
  </p:clrMapOvr>
  <p:transition>
    <p:pull/>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143000"/>
          </a:xfrm>
        </p:spPr>
        <p:txBody>
          <a:bodyPr/>
          <a:lstStyle/>
          <a:p>
            <a:pPr algn="ctr"/>
            <a:r>
              <a:rPr lang="cs-CZ" sz="4800" b="1" i="1" dirty="0" smtClean="0"/>
              <a:t>Novosibirsk</a:t>
            </a:r>
            <a:endParaRPr lang="cs-CZ" i="1" dirty="0"/>
          </a:p>
        </p:txBody>
      </p:sp>
      <p:sp>
        <p:nvSpPr>
          <p:cNvPr id="3" name="Zástupný symbol pro obsah 2"/>
          <p:cNvSpPr>
            <a:spLocks noGrp="1"/>
          </p:cNvSpPr>
          <p:nvPr>
            <p:ph sz="half" idx="1"/>
          </p:nvPr>
        </p:nvSpPr>
        <p:spPr>
          <a:xfrm>
            <a:off x="457200" y="1600200"/>
            <a:ext cx="3829048" cy="5043510"/>
          </a:xfrm>
        </p:spPr>
        <p:txBody>
          <a:bodyPr>
            <a:normAutofit/>
          </a:bodyPr>
          <a:lstStyle/>
          <a:p>
            <a:pPr>
              <a:buNone/>
            </a:pPr>
            <a:r>
              <a:rPr lang="cs-CZ" sz="2400" b="1" dirty="0" smtClean="0"/>
              <a:t>     Novosibirsk</a:t>
            </a:r>
            <a:r>
              <a:rPr lang="cs-CZ" sz="2400" dirty="0" smtClean="0"/>
              <a:t> je s 1 397 tisíc obyvateli největší město Sibiře a třetí největší město Ruské federace. Leží na řece Ob a na severu Novosibirské vodní nádrže. Novosibirsk je správním střediskem Novosibirské oblasti, jakož i celého Sibiřského federálního okruhu.</a:t>
            </a:r>
          </a:p>
          <a:p>
            <a:endParaRPr lang="cs-CZ" sz="2400" dirty="0"/>
          </a:p>
        </p:txBody>
      </p:sp>
      <p:pic>
        <p:nvPicPr>
          <p:cNvPr id="5" name="Zástupný symbol pro obsah 4" descr="Transib_Novosibirsk.jpg"/>
          <p:cNvPicPr>
            <a:picLocks noGrp="1" noChangeAspect="1"/>
          </p:cNvPicPr>
          <p:nvPr>
            <p:ph sz="half" idx="2"/>
          </p:nvPr>
        </p:nvPicPr>
        <p:blipFill>
          <a:blip r:embed="rId3" cstate="print"/>
          <a:stretch>
            <a:fillRect/>
          </a:stretch>
        </p:blipFill>
        <p:spPr>
          <a:xfrm>
            <a:off x="4523512" y="2071679"/>
            <a:ext cx="4402915" cy="2786082"/>
          </a:xfrm>
        </p:spPr>
      </p:pic>
    </p:spTree>
  </p:cSld>
  <p:clrMapOvr>
    <a:masterClrMapping/>
  </p:clrMapOvr>
  <p:transition>
    <p:pull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143000"/>
          </a:xfrm>
        </p:spPr>
        <p:txBody>
          <a:bodyPr/>
          <a:lstStyle/>
          <a:p>
            <a:pPr algn="ctr"/>
            <a:r>
              <a:rPr lang="cs-CZ" b="1" i="1" dirty="0" err="1" smtClean="0"/>
              <a:t>Jekatěrinburg</a:t>
            </a:r>
            <a:endParaRPr lang="cs-CZ" i="1" dirty="0"/>
          </a:p>
        </p:txBody>
      </p:sp>
      <p:sp>
        <p:nvSpPr>
          <p:cNvPr id="3" name="Zástupný symbol pro obsah 2"/>
          <p:cNvSpPr>
            <a:spLocks noGrp="1"/>
          </p:cNvSpPr>
          <p:nvPr>
            <p:ph sz="half" idx="1"/>
          </p:nvPr>
        </p:nvSpPr>
        <p:spPr/>
        <p:txBody>
          <a:bodyPr>
            <a:normAutofit lnSpcReduction="10000"/>
          </a:bodyPr>
          <a:lstStyle/>
          <a:p>
            <a:pPr>
              <a:buNone/>
            </a:pPr>
            <a:r>
              <a:rPr lang="cs-CZ" b="1" dirty="0" smtClean="0"/>
              <a:t>     </a:t>
            </a:r>
            <a:r>
              <a:rPr lang="cs-CZ" b="1" dirty="0" err="1" smtClean="0"/>
              <a:t>Jekatěrinburg</a:t>
            </a:r>
            <a:r>
              <a:rPr lang="vi-VN" dirty="0" smtClean="0"/>
              <a:t> </a:t>
            </a:r>
            <a:r>
              <a:rPr lang="cs-CZ" dirty="0" smtClean="0"/>
              <a:t>je čtvrté největší město Ruské federace; má 1 323 000 obyvatel a je sídelním městem Sverdlovské oblasti a celého Uralského federálního okruhu. Mezi lety 1924 a 1991 neslo město název </a:t>
            </a:r>
            <a:r>
              <a:rPr lang="cs-CZ" b="1" dirty="0" smtClean="0"/>
              <a:t>Sverdlovsk</a:t>
            </a:r>
            <a:r>
              <a:rPr lang="cs-CZ" dirty="0" smtClean="0"/>
              <a:t>.</a:t>
            </a:r>
            <a:endParaRPr lang="cs-CZ" dirty="0"/>
          </a:p>
        </p:txBody>
      </p:sp>
      <p:pic>
        <p:nvPicPr>
          <p:cNvPr id="34818" name="Picture 2" descr="File:Yekaterinburg skyline2.jpg"/>
          <p:cNvPicPr>
            <a:picLocks noChangeAspect="1" noChangeArrowheads="1"/>
          </p:cNvPicPr>
          <p:nvPr/>
        </p:nvPicPr>
        <p:blipFill>
          <a:blip r:embed="rId3" cstate="print"/>
          <a:srcRect/>
          <a:stretch>
            <a:fillRect/>
          </a:stretch>
        </p:blipFill>
        <p:spPr bwMode="auto">
          <a:xfrm>
            <a:off x="4071934" y="1928802"/>
            <a:ext cx="4819914" cy="3500462"/>
          </a:xfrm>
          <a:prstGeom prst="rect">
            <a:avLst/>
          </a:prstGeom>
          <a:noFill/>
        </p:spPr>
      </p:pic>
    </p:spTree>
  </p:cSld>
  <p:clrMapOvr>
    <a:masterClrMapping/>
  </p:clrMapOvr>
  <p:transition>
    <p:pull di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85728"/>
            <a:ext cx="9144000" cy="1143000"/>
          </a:xfrm>
        </p:spPr>
        <p:txBody>
          <a:bodyPr/>
          <a:lstStyle/>
          <a:p>
            <a:pPr algn="ctr"/>
            <a:r>
              <a:rPr lang="cs-CZ" b="1" i="1" dirty="0" err="1" smtClean="0"/>
              <a:t>Nižnij</a:t>
            </a:r>
            <a:r>
              <a:rPr lang="cs-CZ" b="1" i="1" dirty="0" smtClean="0"/>
              <a:t> Novgorod</a:t>
            </a:r>
            <a:endParaRPr lang="cs-CZ" b="1" i="1" dirty="0"/>
          </a:p>
        </p:txBody>
      </p:sp>
      <p:sp>
        <p:nvSpPr>
          <p:cNvPr id="3" name="Zástupný symbol pro obsah 2"/>
          <p:cNvSpPr>
            <a:spLocks noGrp="1"/>
          </p:cNvSpPr>
          <p:nvPr>
            <p:ph sz="half" idx="1"/>
          </p:nvPr>
        </p:nvSpPr>
        <p:spPr>
          <a:xfrm>
            <a:off x="457200" y="1600201"/>
            <a:ext cx="8686800" cy="2686055"/>
          </a:xfrm>
        </p:spPr>
        <p:txBody>
          <a:bodyPr>
            <a:normAutofit/>
          </a:bodyPr>
          <a:lstStyle/>
          <a:p>
            <a:pPr>
              <a:buNone/>
            </a:pPr>
            <a:r>
              <a:rPr lang="cs-CZ" b="1" dirty="0" smtClean="0"/>
              <a:t>    </a:t>
            </a:r>
            <a:r>
              <a:rPr lang="cs-CZ" b="1" dirty="0" err="1" smtClean="0"/>
              <a:t>Nižnij</a:t>
            </a:r>
            <a:r>
              <a:rPr lang="cs-CZ" b="1" dirty="0" smtClean="0"/>
              <a:t> Novgorod</a:t>
            </a:r>
            <a:r>
              <a:rPr lang="az-Cyrl-AZ" dirty="0" smtClean="0"/>
              <a:t> </a:t>
            </a:r>
            <a:r>
              <a:rPr lang="cs-CZ" dirty="0" smtClean="0"/>
              <a:t>je se svými 1 280 000 obyvateli na rozloze 411 km</a:t>
            </a:r>
            <a:r>
              <a:rPr lang="cs-CZ" baseline="30000" dirty="0" smtClean="0"/>
              <a:t>2</a:t>
            </a:r>
            <a:r>
              <a:rPr lang="cs-CZ" dirty="0" smtClean="0"/>
              <a:t> čtvrtým největším městem Ruské federace. Je sídelním městem </a:t>
            </a:r>
            <a:r>
              <a:rPr lang="cs-CZ" dirty="0" err="1" smtClean="0"/>
              <a:t>Nižněnovgorodské</a:t>
            </a:r>
            <a:r>
              <a:rPr lang="cs-CZ" dirty="0" smtClean="0"/>
              <a:t> oblasti a celého Povolžského federálního okruhu. V letech 1932 až 1991 neslo město na počest spisovatele Maxim Gorkého název </a:t>
            </a:r>
            <a:r>
              <a:rPr lang="cs-CZ" b="1" dirty="0" smtClean="0"/>
              <a:t>Gorkij</a:t>
            </a:r>
            <a:r>
              <a:rPr lang="cs-CZ" dirty="0" smtClean="0"/>
              <a:t>.</a:t>
            </a:r>
          </a:p>
          <a:p>
            <a:endParaRPr lang="cs-CZ" dirty="0"/>
          </a:p>
        </p:txBody>
      </p:sp>
      <p:pic>
        <p:nvPicPr>
          <p:cNvPr id="5" name="Zástupný symbol pro obsah 4" descr="800px-Nizhny_Novgorod_View_from_Kanavinsky_bridge.jpg"/>
          <p:cNvPicPr>
            <a:picLocks noGrp="1" noChangeAspect="1"/>
          </p:cNvPicPr>
          <p:nvPr>
            <p:ph sz="half" idx="2"/>
          </p:nvPr>
        </p:nvPicPr>
        <p:blipFill>
          <a:blip r:embed="rId3" cstate="print"/>
          <a:stretch>
            <a:fillRect/>
          </a:stretch>
        </p:blipFill>
        <p:spPr>
          <a:xfrm>
            <a:off x="1000100" y="4071942"/>
            <a:ext cx="7443814" cy="2586725"/>
          </a:xfrm>
        </p:spPr>
      </p:pic>
    </p:spTree>
  </p:cSld>
  <p:clrMapOvr>
    <a:masterClrMapping/>
  </p:clrMapOvr>
  <p:transition>
    <p:pull dir="ld"/>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143000"/>
          </a:xfrm>
        </p:spPr>
        <p:txBody>
          <a:bodyPr/>
          <a:lstStyle/>
          <a:p>
            <a:pPr algn="ctr"/>
            <a:r>
              <a:rPr lang="cs-CZ" b="1" i="1" dirty="0" smtClean="0"/>
              <a:t>Vodstvo</a:t>
            </a:r>
            <a:endParaRPr lang="cs-CZ" b="1" i="1" dirty="0"/>
          </a:p>
        </p:txBody>
      </p:sp>
      <p:sp>
        <p:nvSpPr>
          <p:cNvPr id="4" name="Zástupný symbol pro obsah 3"/>
          <p:cNvSpPr>
            <a:spLocks noGrp="1"/>
          </p:cNvSpPr>
          <p:nvPr>
            <p:ph sz="half" idx="2"/>
          </p:nvPr>
        </p:nvSpPr>
        <p:spPr>
          <a:xfrm>
            <a:off x="500034" y="1600200"/>
            <a:ext cx="7424766" cy="4525963"/>
          </a:xfrm>
        </p:spPr>
        <p:txBody>
          <a:bodyPr/>
          <a:lstStyle/>
          <a:p>
            <a:pPr>
              <a:buNone/>
            </a:pPr>
            <a:r>
              <a:rPr lang="cs-CZ" dirty="0" smtClean="0"/>
              <a:t>    Ruskou federaci obklopují moře tří světových oceánů – Severního ledového, Tichého a Atlantického). Moře Severního ledového oceánu jsou poměrně mělká a po většinu roku je pokrývá souvislá vrstva ledu. Vlastnosti moří Tichého a Atlantického oceánu jsou zcela odlišné: vody těchto moří zamrzají jen na krátké období, případně vůbec a jsou velmi bohaté na ryby.</a:t>
            </a:r>
          </a:p>
          <a:p>
            <a:pPr>
              <a:buNone/>
            </a:pPr>
            <a:endParaRPr lang="cs-CZ" dirty="0" smtClean="0"/>
          </a:p>
          <a:p>
            <a:pPr>
              <a:buNone/>
            </a:pPr>
            <a:endParaRPr lang="cs-CZ" dirty="0"/>
          </a:p>
        </p:txBody>
      </p:sp>
    </p:spTree>
  </p:cSld>
  <p:clrMapOvr>
    <a:masterClrMapping/>
  </p:clrMapOvr>
  <p:transition>
    <p:wheel spokes="2"/>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143000"/>
          </a:xfrm>
        </p:spPr>
        <p:txBody>
          <a:bodyPr/>
          <a:lstStyle/>
          <a:p>
            <a:pPr algn="ctr"/>
            <a:r>
              <a:rPr lang="cs-CZ" b="1" i="1" dirty="0" smtClean="0"/>
              <a:t>Obyvatelstvo</a:t>
            </a:r>
            <a:endParaRPr lang="cs-CZ" b="1" i="1" dirty="0"/>
          </a:p>
        </p:txBody>
      </p:sp>
      <p:sp>
        <p:nvSpPr>
          <p:cNvPr id="4" name="Zástupný symbol pro obsah 3"/>
          <p:cNvSpPr>
            <a:spLocks noGrp="1"/>
          </p:cNvSpPr>
          <p:nvPr>
            <p:ph sz="half" idx="2"/>
          </p:nvPr>
        </p:nvSpPr>
        <p:spPr>
          <a:xfrm>
            <a:off x="500034" y="1600200"/>
            <a:ext cx="7424766" cy="4525963"/>
          </a:xfrm>
        </p:spPr>
        <p:txBody>
          <a:bodyPr/>
          <a:lstStyle/>
          <a:p>
            <a:pPr>
              <a:buNone/>
            </a:pPr>
            <a:r>
              <a:rPr lang="cs-CZ" dirty="0" smtClean="0"/>
              <a:t>    Rusko je devátým nejlidnatějším státem světa, avšak počet jeho obyvatel od 90. let klesá; v roce 2008 mělo 141 888 900 obyvatel, což je o 3,3 miliónu méně než při oficiálním sčítání roku 2002. Úbytek obyvatelstva se v posledních letech zpomalil a je částečně vyvažován imigrací. V roce 2009 se poprvé od roku 1995 povedlo dosáhnout, v důsledku imigrace a zvyšující se porodnosti, demografického růstu, i když jen o 20 000 obyvatel.</a:t>
            </a:r>
          </a:p>
          <a:p>
            <a:endParaRPr lang="cs-CZ" dirty="0"/>
          </a:p>
        </p:txBody>
      </p:sp>
    </p:spTree>
  </p:cSld>
  <p:clrMapOvr>
    <a:masterClrMapping/>
  </p:clrMapOvr>
  <p:transition>
    <p:wheel spokes="3"/>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143000"/>
          </a:xfrm>
        </p:spPr>
        <p:txBody>
          <a:bodyPr/>
          <a:lstStyle/>
          <a:p>
            <a:pPr algn="ctr"/>
            <a:r>
              <a:rPr lang="cs-CZ" b="1" i="1" dirty="0" smtClean="0"/>
              <a:t>Obyvatelstvo</a:t>
            </a:r>
            <a:endParaRPr lang="cs-CZ" b="1" i="1" dirty="0"/>
          </a:p>
        </p:txBody>
      </p:sp>
      <p:sp>
        <p:nvSpPr>
          <p:cNvPr id="4" name="Zástupný symbol pro obsah 3"/>
          <p:cNvSpPr>
            <a:spLocks noGrp="1"/>
          </p:cNvSpPr>
          <p:nvPr>
            <p:ph sz="half" idx="2"/>
          </p:nvPr>
        </p:nvSpPr>
        <p:spPr>
          <a:xfrm>
            <a:off x="428596" y="1600200"/>
            <a:ext cx="7496204" cy="5114948"/>
          </a:xfrm>
        </p:spPr>
        <p:txBody>
          <a:bodyPr>
            <a:normAutofit fontScale="92500"/>
          </a:bodyPr>
          <a:lstStyle/>
          <a:p>
            <a:pPr>
              <a:buNone/>
            </a:pPr>
            <a:r>
              <a:rPr lang="cs-CZ" b="1" dirty="0" smtClean="0"/>
              <a:t>    </a:t>
            </a:r>
            <a:r>
              <a:rPr lang="cs-CZ" dirty="0" smtClean="0"/>
              <a:t>Rusové                                115 889 107 (79,83%) </a:t>
            </a:r>
          </a:p>
          <a:p>
            <a:pPr>
              <a:buNone/>
            </a:pPr>
            <a:r>
              <a:rPr lang="cs-CZ" dirty="0" smtClean="0"/>
              <a:t>    Tataři                                         5 554 601 (3,83%) </a:t>
            </a:r>
          </a:p>
          <a:p>
            <a:pPr>
              <a:buNone/>
            </a:pPr>
            <a:r>
              <a:rPr lang="cs-CZ" dirty="0" smtClean="0"/>
              <a:t>    Ukrajinci                                    2 942 961 (2,03%) </a:t>
            </a:r>
          </a:p>
          <a:p>
            <a:pPr>
              <a:buNone/>
            </a:pPr>
            <a:r>
              <a:rPr lang="cs-CZ" dirty="0" smtClean="0"/>
              <a:t>    Baškirové                                  1 673 389 (1,15%) </a:t>
            </a:r>
          </a:p>
          <a:p>
            <a:pPr>
              <a:buNone/>
            </a:pPr>
            <a:r>
              <a:rPr lang="cs-CZ" dirty="0" smtClean="0"/>
              <a:t>    Čuvaši                                       1 637 094 (1,13%) </a:t>
            </a:r>
          </a:p>
          <a:p>
            <a:pPr>
              <a:buNone/>
            </a:pPr>
            <a:r>
              <a:rPr lang="cs-CZ" dirty="0" smtClean="0"/>
              <a:t>    </a:t>
            </a:r>
            <a:r>
              <a:rPr lang="cs-CZ" dirty="0" err="1" smtClean="0"/>
              <a:t>Čečenové</a:t>
            </a:r>
            <a:r>
              <a:rPr lang="cs-CZ" dirty="0" smtClean="0"/>
              <a:t>                                  1 360 253 (0,94%) </a:t>
            </a:r>
          </a:p>
          <a:p>
            <a:pPr>
              <a:buNone/>
            </a:pPr>
            <a:r>
              <a:rPr lang="cs-CZ" dirty="0" smtClean="0"/>
              <a:t>    Arméni                                       1 130 491 (0,78%) </a:t>
            </a:r>
          </a:p>
          <a:p>
            <a:pPr>
              <a:buNone/>
            </a:pPr>
            <a:r>
              <a:rPr lang="cs-CZ" dirty="0" smtClean="0"/>
              <a:t>    </a:t>
            </a:r>
            <a:r>
              <a:rPr lang="cs-CZ" dirty="0" err="1" smtClean="0"/>
              <a:t>Mordvinci</a:t>
            </a:r>
            <a:r>
              <a:rPr lang="cs-CZ" dirty="0" smtClean="0"/>
              <a:t>                                      843 350 (0,58%) </a:t>
            </a:r>
          </a:p>
          <a:p>
            <a:pPr>
              <a:buNone/>
            </a:pPr>
            <a:r>
              <a:rPr lang="cs-CZ" dirty="0" smtClean="0"/>
              <a:t>    Avarové                                        814 473 (0,56%) </a:t>
            </a:r>
          </a:p>
          <a:p>
            <a:pPr>
              <a:buNone/>
            </a:pPr>
            <a:r>
              <a:rPr lang="cs-CZ" dirty="0" smtClean="0"/>
              <a:t>    Bělorusové                                   807 970 (0,56%) </a:t>
            </a:r>
          </a:p>
          <a:p>
            <a:pPr>
              <a:buNone/>
            </a:pPr>
            <a:r>
              <a:rPr lang="cs-CZ" dirty="0" smtClean="0"/>
              <a:t>    ostatní                                                          (8,5%)</a:t>
            </a:r>
            <a:endParaRPr lang="cs-CZ" dirty="0"/>
          </a:p>
        </p:txBody>
      </p:sp>
    </p:spTree>
  </p:cSld>
  <p:clrMapOvr>
    <a:masterClrMapping/>
  </p:clrMapOvr>
  <p:transition>
    <p:wheel/>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85736"/>
            <a:ext cx="9144000" cy="1143000"/>
          </a:xfrm>
        </p:spPr>
        <p:txBody>
          <a:bodyPr/>
          <a:lstStyle/>
          <a:p>
            <a:pPr algn="ctr"/>
            <a:r>
              <a:rPr lang="cs-CZ" b="1" i="1" dirty="0" smtClean="0"/>
              <a:t>Ekonomika</a:t>
            </a:r>
            <a:endParaRPr lang="cs-CZ" b="1" i="1" dirty="0"/>
          </a:p>
        </p:txBody>
      </p:sp>
      <p:sp>
        <p:nvSpPr>
          <p:cNvPr id="3" name="Zástupný symbol pro obsah 2"/>
          <p:cNvSpPr>
            <a:spLocks noGrp="1"/>
          </p:cNvSpPr>
          <p:nvPr>
            <p:ph sz="half" idx="1"/>
          </p:nvPr>
        </p:nvSpPr>
        <p:spPr>
          <a:xfrm>
            <a:off x="457200" y="1600200"/>
            <a:ext cx="8258204" cy="4525963"/>
          </a:xfrm>
        </p:spPr>
        <p:txBody>
          <a:bodyPr>
            <a:normAutofit fontScale="85000" lnSpcReduction="10000"/>
          </a:bodyPr>
          <a:lstStyle/>
          <a:p>
            <a:pPr>
              <a:buNone/>
            </a:pPr>
            <a:r>
              <a:rPr lang="cs-CZ" dirty="0" smtClean="0"/>
              <a:t>     Ruská ekonomika je v současnosti osmá nejsilnější na světě. Rusko má stále, i po obtížných 90. letech, klíčový význam ve světovém hospodářství. Od roku 1999 zažívá ekonomický růst, na němž se podílí jak zdražení surovin na celosvětových trzích, tak i restriktivní politika vlády vůči dovozu. Rusko má tak aktivní obchodní bilanci: více vyváží než dováží.</a:t>
            </a:r>
          </a:p>
          <a:p>
            <a:pPr>
              <a:buNone/>
            </a:pPr>
            <a:r>
              <a:rPr lang="cs-CZ" dirty="0" smtClean="0"/>
              <a:t>     V ekonomické aktivitě má dominantní postavení metropole Moskva, která, ačkoliv má pouze 1/14 obyvatel země, tvoří hrubý domácí produkt z jedné třetiny; je zde také nejvyšší životní úroveň v zemi. V průmyslu si také ještě významný podíl drží další velká města v evropské a jihovýchodní části státu. Severovýchod – Sibiř a Dálný východ – pak slouží především jako surovinová základna.</a:t>
            </a:r>
            <a:endParaRPr lang="cs-CZ" dirty="0"/>
          </a:p>
        </p:txBody>
      </p:sp>
    </p:spTree>
  </p:cSld>
  <p:clrMapOvr>
    <a:masterClrMapping/>
  </p:clrMapOvr>
  <p:transition>
    <p:wheel spokes="8"/>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85736"/>
            <a:ext cx="9144000" cy="1143000"/>
          </a:xfrm>
        </p:spPr>
        <p:txBody>
          <a:bodyPr/>
          <a:lstStyle/>
          <a:p>
            <a:pPr algn="ctr"/>
            <a:r>
              <a:rPr lang="cs-CZ" b="1" i="1" dirty="0" smtClean="0"/>
              <a:t>Ruský rubl</a:t>
            </a:r>
            <a:endParaRPr lang="cs-CZ" i="1" dirty="0"/>
          </a:p>
        </p:txBody>
      </p:sp>
      <p:sp>
        <p:nvSpPr>
          <p:cNvPr id="3" name="Zástupný symbol pro obsah 2"/>
          <p:cNvSpPr>
            <a:spLocks noGrp="1"/>
          </p:cNvSpPr>
          <p:nvPr>
            <p:ph sz="half" idx="1"/>
          </p:nvPr>
        </p:nvSpPr>
        <p:spPr/>
        <p:txBody>
          <a:bodyPr>
            <a:normAutofit fontScale="85000" lnSpcReduction="20000"/>
          </a:bodyPr>
          <a:lstStyle/>
          <a:p>
            <a:pPr>
              <a:buNone/>
            </a:pPr>
            <a:r>
              <a:rPr lang="cs-CZ" b="1" dirty="0" smtClean="0"/>
              <a:t>     Ruský rubl</a:t>
            </a:r>
            <a:r>
              <a:rPr lang="vi-VN" dirty="0" smtClean="0"/>
              <a:t> </a:t>
            </a:r>
            <a:r>
              <a:rPr lang="cs-CZ" dirty="0" smtClean="0"/>
              <a:t>je zákonným platidlem Ruska. Jeho ISO 4217 kód je od roku 1998 </a:t>
            </a:r>
            <a:r>
              <a:rPr lang="cs-CZ" b="1" dirty="0" smtClean="0"/>
              <a:t>RUB</a:t>
            </a:r>
            <a:r>
              <a:rPr lang="cs-CZ" dirty="0" smtClean="0"/>
              <a:t>. V tomto roce provedlo Rusko měnovou reformu, kdy se z 1000 </a:t>
            </a:r>
            <a:r>
              <a:rPr lang="cs-CZ" i="1" dirty="0" smtClean="0"/>
              <a:t>starých</a:t>
            </a:r>
            <a:r>
              <a:rPr lang="cs-CZ" dirty="0" smtClean="0"/>
              <a:t> rublů RUR stal 1 </a:t>
            </a:r>
            <a:r>
              <a:rPr lang="cs-CZ" i="1" dirty="0" smtClean="0"/>
              <a:t>nový</a:t>
            </a:r>
            <a:r>
              <a:rPr lang="cs-CZ" dirty="0" smtClean="0"/>
              <a:t> rubl </a:t>
            </a:r>
            <a:r>
              <a:rPr lang="cs-CZ" b="1" dirty="0" smtClean="0"/>
              <a:t>RUB</a:t>
            </a:r>
            <a:r>
              <a:rPr lang="cs-CZ" dirty="0" smtClean="0"/>
              <a:t>. Jedna setina rublu se nazývá kopějka</a:t>
            </a:r>
            <a:r>
              <a:rPr lang="vi-VN" dirty="0" smtClean="0"/>
              <a:t>. </a:t>
            </a:r>
            <a:r>
              <a:rPr lang="cs-CZ" dirty="0" smtClean="0"/>
              <a:t>Název rubl nesl i název měny, kterou používaly předchůdci současné Ruské federace - carské Rusko a Sovětský svaz.</a:t>
            </a:r>
          </a:p>
          <a:p>
            <a:endParaRPr lang="cs-CZ" dirty="0"/>
          </a:p>
        </p:txBody>
      </p:sp>
      <p:pic>
        <p:nvPicPr>
          <p:cNvPr id="5" name="Zástupný symbol pro obsah 4" descr="800px-Russia-1998-Coin-1.jpg"/>
          <p:cNvPicPr>
            <a:picLocks noGrp="1" noChangeAspect="1"/>
          </p:cNvPicPr>
          <p:nvPr>
            <p:ph sz="half" idx="2"/>
          </p:nvPr>
        </p:nvPicPr>
        <p:blipFill>
          <a:blip r:embed="rId3" cstate="print"/>
          <a:stretch>
            <a:fillRect/>
          </a:stretch>
        </p:blipFill>
        <p:spPr>
          <a:xfrm>
            <a:off x="4357686" y="3857628"/>
            <a:ext cx="4478358" cy="2239179"/>
          </a:xfrm>
        </p:spPr>
      </p:pic>
      <p:sp>
        <p:nvSpPr>
          <p:cNvPr id="6" name="Obdélník 5"/>
          <p:cNvSpPr/>
          <p:nvPr/>
        </p:nvSpPr>
        <p:spPr>
          <a:xfrm>
            <a:off x="4214810" y="1643050"/>
            <a:ext cx="4357686" cy="1692771"/>
          </a:xfrm>
          <a:prstGeom prst="rect">
            <a:avLst/>
          </a:prstGeom>
        </p:spPr>
        <p:txBody>
          <a:bodyPr wrap="square">
            <a:spAutoFit/>
          </a:bodyPr>
          <a:lstStyle/>
          <a:p>
            <a:r>
              <a:rPr lang="cs-CZ" sz="2000" dirty="0" smtClean="0"/>
              <a:t>Současné mince mají hodnoty mince </a:t>
            </a:r>
            <a:r>
              <a:rPr lang="cs-CZ" sz="2000" b="1" dirty="0" smtClean="0"/>
              <a:t>1, 5, 10, 50</a:t>
            </a:r>
            <a:r>
              <a:rPr lang="cs-CZ" sz="2000" dirty="0" smtClean="0"/>
              <a:t> kopějek a </a:t>
            </a:r>
            <a:r>
              <a:rPr lang="cs-CZ" sz="2000" b="1" dirty="0" smtClean="0"/>
              <a:t>1, 2, 5</a:t>
            </a:r>
            <a:r>
              <a:rPr lang="cs-CZ" sz="2000" dirty="0" smtClean="0"/>
              <a:t> rublů.</a:t>
            </a:r>
            <a:br>
              <a:rPr lang="cs-CZ" sz="2000" dirty="0" smtClean="0"/>
            </a:br>
            <a:r>
              <a:rPr lang="cs-CZ" sz="2000" dirty="0" smtClean="0"/>
              <a:t>Bankovky jsou tisknuty v nominálních hodnotách </a:t>
            </a:r>
            <a:r>
              <a:rPr lang="cs-CZ" sz="2000" b="1" dirty="0" smtClean="0"/>
              <a:t>5, 10, 50, 100, 500, 1000</a:t>
            </a:r>
            <a:r>
              <a:rPr lang="cs-CZ" sz="2000" dirty="0" smtClean="0"/>
              <a:t> a </a:t>
            </a:r>
            <a:r>
              <a:rPr lang="cs-CZ" sz="2000" b="1" dirty="0" smtClean="0"/>
              <a:t>5000</a:t>
            </a:r>
            <a:r>
              <a:rPr lang="cs-CZ" sz="2000" dirty="0" smtClean="0"/>
              <a:t> rublů.</a:t>
            </a:r>
            <a:endParaRPr lang="cs-CZ" sz="2000" dirty="0"/>
          </a:p>
        </p:txBody>
      </p:sp>
    </p:spTree>
  </p:cSld>
  <p:clrMapOvr>
    <a:masterClrMapping/>
  </p:clrMapOvr>
  <p:transition>
    <p:split dir="in"/>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143000"/>
          </a:xfrm>
        </p:spPr>
        <p:txBody>
          <a:bodyPr/>
          <a:lstStyle/>
          <a:p>
            <a:pPr algn="ctr"/>
            <a:r>
              <a:rPr lang="cs-CZ" b="1" i="1" dirty="0" smtClean="0"/>
              <a:t>Historie</a:t>
            </a:r>
            <a:endParaRPr lang="cs-CZ" b="1" i="1" dirty="0"/>
          </a:p>
        </p:txBody>
      </p:sp>
      <p:sp>
        <p:nvSpPr>
          <p:cNvPr id="3" name="Zástupný symbol pro obsah 2"/>
          <p:cNvSpPr>
            <a:spLocks noGrp="1"/>
          </p:cNvSpPr>
          <p:nvPr>
            <p:ph sz="half" idx="1"/>
          </p:nvPr>
        </p:nvSpPr>
        <p:spPr>
          <a:xfrm>
            <a:off x="500034" y="1571612"/>
            <a:ext cx="8215370" cy="4525963"/>
          </a:xfrm>
        </p:spPr>
        <p:txBody>
          <a:bodyPr>
            <a:normAutofit/>
          </a:bodyPr>
          <a:lstStyle/>
          <a:p>
            <a:pPr>
              <a:buNone/>
            </a:pPr>
            <a:r>
              <a:rPr lang="cs-CZ" dirty="0" smtClean="0"/>
              <a:t>     Po celou dobou své dlouhé historie bylo Rusko křižovatkou euroasijského kontinentu, respektive mostem mezi Evropou a Asií. První obyvatelé evropské části Ruska se usídlili v deltě řeky Don kolem roku 20 000 př. n. l. Až do příchodu Slovanů, kteří vtiskli Rusku jeho charakter, byly tyto oblasti střídavě ovládány různými kmeny. </a:t>
            </a:r>
            <a:endParaRPr lang="cs-CZ" dirty="0"/>
          </a:p>
        </p:txBody>
      </p:sp>
    </p:spTree>
  </p:cSld>
  <p:clrMapOvr>
    <a:masterClrMapping/>
  </p:clrMapOvr>
  <p:transition>
    <p:strips dir="ld"/>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143000"/>
          </a:xfrm>
        </p:spPr>
        <p:txBody>
          <a:bodyPr/>
          <a:lstStyle/>
          <a:p>
            <a:pPr algn="ctr"/>
            <a:r>
              <a:rPr lang="cs-CZ" b="1" i="1" dirty="0" smtClean="0"/>
              <a:t>Historie</a:t>
            </a:r>
            <a:endParaRPr lang="cs-CZ" b="1" i="1" dirty="0"/>
          </a:p>
        </p:txBody>
      </p:sp>
      <p:sp>
        <p:nvSpPr>
          <p:cNvPr id="3" name="Zástupný symbol pro obsah 2"/>
          <p:cNvSpPr>
            <a:spLocks noGrp="1"/>
          </p:cNvSpPr>
          <p:nvPr>
            <p:ph sz="half" idx="1"/>
          </p:nvPr>
        </p:nvSpPr>
        <p:spPr>
          <a:xfrm>
            <a:off x="0" y="1500174"/>
            <a:ext cx="9144000" cy="4668839"/>
          </a:xfrm>
        </p:spPr>
        <p:txBody>
          <a:bodyPr>
            <a:normAutofit lnSpcReduction="10000"/>
          </a:bodyPr>
          <a:lstStyle/>
          <a:p>
            <a:pPr algn="ctr">
              <a:buNone/>
            </a:pPr>
            <a:r>
              <a:rPr lang="cs-CZ" sz="3000" b="1" i="1" dirty="0" smtClean="0"/>
              <a:t>Počátky Ruska</a:t>
            </a:r>
          </a:p>
          <a:p>
            <a:pPr>
              <a:buNone/>
            </a:pPr>
            <a:r>
              <a:rPr lang="cs-CZ" dirty="0" smtClean="0"/>
              <a:t>     První státní útvar Východních Slovanů vznikal mezi Baltským a Černým mořem, kudy vedly obchodní stezky mezi Skandinávií a Byzantskou říší. Za počátek dějin Ruska je považováno založení Novgorodu roku 862. Roku 882 dobyl novgorodský kníže Oleg z rodu Rurikovců Kyjev a založil Kyjevskou Rus, která se načas stala hlavní východoevropskou mocností. Roku 988 přijal kníže Vladimír I. křest z Byzantské říše, což zařadilo Rus mezi východokřesťanské (od rozkolu v roce 1054 pravoslavné) země. Okolo roku 1020 vydal Jaroslav Moudrý první zákoník, tzv. </a:t>
            </a:r>
            <a:r>
              <a:rPr lang="cs-CZ" b="1" i="1" dirty="0" smtClean="0"/>
              <a:t>Ruskou pravdu.</a:t>
            </a:r>
            <a:endParaRPr lang="cs-CZ" b="1" dirty="0"/>
          </a:p>
        </p:txBody>
      </p:sp>
    </p:spTree>
  </p:cSld>
  <p:clrMapOvr>
    <a:masterClrMapping/>
  </p:clrMapOvr>
  <p:transition>
    <p:strips/>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143000"/>
          </a:xfrm>
        </p:spPr>
        <p:txBody>
          <a:bodyPr/>
          <a:lstStyle/>
          <a:p>
            <a:pPr algn="ctr"/>
            <a:r>
              <a:rPr lang="cs-CZ" b="1" i="1" dirty="0" smtClean="0"/>
              <a:t>Historie</a:t>
            </a:r>
            <a:endParaRPr lang="cs-CZ" b="1" i="1" dirty="0"/>
          </a:p>
        </p:txBody>
      </p:sp>
      <p:sp>
        <p:nvSpPr>
          <p:cNvPr id="3" name="Zástupný symbol pro obsah 2"/>
          <p:cNvSpPr>
            <a:spLocks noGrp="1"/>
          </p:cNvSpPr>
          <p:nvPr>
            <p:ph sz="half" idx="1"/>
          </p:nvPr>
        </p:nvSpPr>
        <p:spPr>
          <a:xfrm>
            <a:off x="0" y="1600200"/>
            <a:ext cx="9144000" cy="5257800"/>
          </a:xfrm>
        </p:spPr>
        <p:txBody>
          <a:bodyPr>
            <a:normAutofit fontScale="92500" lnSpcReduction="20000"/>
          </a:bodyPr>
          <a:lstStyle/>
          <a:p>
            <a:pPr algn="ctr">
              <a:buNone/>
            </a:pPr>
            <a:r>
              <a:rPr lang="cs-CZ" b="1" dirty="0" smtClean="0"/>
              <a:t> </a:t>
            </a:r>
            <a:r>
              <a:rPr lang="cs-CZ" sz="3500" b="1" i="1" dirty="0" smtClean="0"/>
              <a:t>Sjednocení Rusi pod Moskvou</a:t>
            </a:r>
            <a:r>
              <a:rPr lang="cs-CZ" dirty="0" smtClean="0"/>
              <a:t>    </a:t>
            </a:r>
          </a:p>
          <a:p>
            <a:pPr>
              <a:buNone/>
            </a:pPr>
            <a:r>
              <a:rPr lang="cs-CZ" dirty="0" smtClean="0"/>
              <a:t>    Koncem 13. století začalo nabývat na významu Moskevské velkoknížectví. Moskva, založená 1147, se stala roku 1325 sídlem hlavy pravoslavné ruské církve. Země však byla nadále závislá na Zlaté hordě, které musela odvádět daně. Roku 1380 využil moskevský velkokníže </a:t>
            </a:r>
            <a:r>
              <a:rPr lang="cs-CZ" dirty="0" err="1" smtClean="0"/>
              <a:t>Dimitrij</a:t>
            </a:r>
            <a:r>
              <a:rPr lang="cs-CZ" dirty="0" smtClean="0"/>
              <a:t> Donský vnitřních problémů mezi Tatary a porazil Zlatou hordu v bitvě na </a:t>
            </a:r>
            <a:r>
              <a:rPr lang="cs-CZ" dirty="0" err="1" smtClean="0"/>
              <a:t>Kulikově</a:t>
            </a:r>
            <a:r>
              <a:rPr lang="cs-CZ" dirty="0" smtClean="0"/>
              <a:t> poli. Moskevský stát se však stal na Tatarech plně nezávislým až v roce 1480 za panování Ivana III., který značně rozšířil území Rusi směrem na východ, zatímco některé západní oblasti včetně Kyjeva se dostaly do rukou Polsko-litevského státu. Tataři přišli o politickou moc, nicméně dodnes tvoří nejpočetnější menšinu Ruska, koncentrovanou zejména v </a:t>
            </a:r>
            <a:r>
              <a:rPr lang="cs-CZ" dirty="0" err="1" smtClean="0"/>
              <a:t>Tatarstánu</a:t>
            </a:r>
            <a:r>
              <a:rPr lang="cs-CZ" dirty="0" smtClean="0"/>
              <a:t>. Roku 1547 se pak Ivan IV. </a:t>
            </a:r>
            <a:r>
              <a:rPr lang="cs-CZ" dirty="0" err="1" smtClean="0"/>
              <a:t>Vasiljevič</a:t>
            </a:r>
            <a:r>
              <a:rPr lang="cs-CZ" dirty="0" smtClean="0"/>
              <a:t>, zvaný Hrozný, nechal korunovat carem a nastolil tak tzv. samoděržaví: centralistickou absolutní monarchii.</a:t>
            </a:r>
          </a:p>
          <a:p>
            <a:endParaRPr lang="cs-CZ" dirty="0"/>
          </a:p>
        </p:txBody>
      </p:sp>
    </p:spTree>
  </p:cSld>
  <p:clrMapOvr>
    <a:masterClrMapping/>
  </p:clrMapOvr>
  <p:transition>
    <p:strips dir="rd"/>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143000"/>
          </a:xfrm>
        </p:spPr>
        <p:txBody>
          <a:bodyPr/>
          <a:lstStyle/>
          <a:p>
            <a:pPr algn="ctr"/>
            <a:r>
              <a:rPr lang="cs-CZ" b="1" i="1" dirty="0" smtClean="0"/>
              <a:t>Historie</a:t>
            </a:r>
            <a:endParaRPr lang="cs-CZ" b="1" i="1" dirty="0"/>
          </a:p>
        </p:txBody>
      </p:sp>
      <p:sp>
        <p:nvSpPr>
          <p:cNvPr id="3" name="Zástupný symbol pro obsah 2"/>
          <p:cNvSpPr>
            <a:spLocks noGrp="1"/>
          </p:cNvSpPr>
          <p:nvPr>
            <p:ph sz="half" idx="1"/>
          </p:nvPr>
        </p:nvSpPr>
        <p:spPr>
          <a:xfrm>
            <a:off x="457200" y="1600200"/>
            <a:ext cx="6400816" cy="4525963"/>
          </a:xfrm>
        </p:spPr>
        <p:txBody>
          <a:bodyPr>
            <a:normAutofit fontScale="62500" lnSpcReduction="20000"/>
          </a:bodyPr>
          <a:lstStyle/>
          <a:p>
            <a:pPr algn="ctr">
              <a:buNone/>
            </a:pPr>
            <a:r>
              <a:rPr lang="cs-CZ" sz="5100" b="1" i="1" dirty="0" smtClean="0"/>
              <a:t>Carské Rusko</a:t>
            </a:r>
            <a:endParaRPr lang="cs-CZ" sz="5100" i="1" dirty="0" smtClean="0"/>
          </a:p>
          <a:p>
            <a:pPr>
              <a:buNone/>
            </a:pPr>
            <a:r>
              <a:rPr lang="cs-CZ" sz="3200" dirty="0" smtClean="0"/>
              <a:t>     Rozmach ruského carství se zastavil v období vnitřních bojů (tzv. </a:t>
            </a:r>
            <a:r>
              <a:rPr lang="cs-CZ" sz="3200" i="1" dirty="0" err="1" smtClean="0"/>
              <a:t>smuta</a:t>
            </a:r>
            <a:r>
              <a:rPr lang="cs-CZ" sz="3200" dirty="0" smtClean="0"/>
              <a:t>) po vymření dynastie Rurikovců na přelomu 16.—17. století. Roku 1613 byl pak zvolen hlavou státu </a:t>
            </a:r>
            <a:r>
              <a:rPr lang="cs-CZ" sz="3200" dirty="0" err="1" smtClean="0"/>
              <a:t>Michail</a:t>
            </a:r>
            <a:r>
              <a:rPr lang="cs-CZ" sz="3200" dirty="0" smtClean="0"/>
              <a:t> I. </a:t>
            </a:r>
            <a:r>
              <a:rPr lang="cs-CZ" sz="3200" dirty="0" err="1" smtClean="0"/>
              <a:t>Romanov</a:t>
            </a:r>
            <a:r>
              <a:rPr lang="cs-CZ" sz="3200" dirty="0" smtClean="0"/>
              <a:t>; dynastie Romanovců následně vládla Rusku až do roku 1917. V 17. století získalo Rusko většinu Sibiře a Levobřežní Ukrajinu. Koncem 17. století se stal ruským carem Petr Veliký, známý svými odvážnými reformami a modernizací státu; na počátku 18. století dovedl Rusko k vítězství v tzv. severní válce proti Švédsku a na jednom ze získaných území založil Petrohrad, který se stal hlavním městem země. Roku 1721 přijal Petr titul imperátora a stát změnil název na Ruské impérium.</a:t>
            </a:r>
          </a:p>
        </p:txBody>
      </p:sp>
      <p:pic>
        <p:nvPicPr>
          <p:cNvPr id="5" name="Zástupný symbol pro obsah 4" descr="Peter_der-Grosse_1838.jpg"/>
          <p:cNvPicPr>
            <a:picLocks noGrp="1" noChangeAspect="1"/>
          </p:cNvPicPr>
          <p:nvPr>
            <p:ph sz="half" idx="2"/>
          </p:nvPr>
        </p:nvPicPr>
        <p:blipFill>
          <a:blip r:embed="rId3" cstate="print"/>
          <a:stretch>
            <a:fillRect/>
          </a:stretch>
        </p:blipFill>
        <p:spPr>
          <a:xfrm>
            <a:off x="6786578" y="2000240"/>
            <a:ext cx="2218256" cy="2900370"/>
          </a:xfrm>
        </p:spPr>
      </p:pic>
      <p:sp>
        <p:nvSpPr>
          <p:cNvPr id="8" name="Obdélník 7"/>
          <p:cNvSpPr/>
          <p:nvPr/>
        </p:nvSpPr>
        <p:spPr>
          <a:xfrm>
            <a:off x="7286612" y="5072074"/>
            <a:ext cx="1857388" cy="369332"/>
          </a:xfrm>
          <a:prstGeom prst="rect">
            <a:avLst/>
          </a:prstGeom>
        </p:spPr>
        <p:txBody>
          <a:bodyPr wrap="square">
            <a:spAutoFit/>
          </a:bodyPr>
          <a:lstStyle/>
          <a:p>
            <a:r>
              <a:rPr lang="cs-CZ" dirty="0" smtClean="0"/>
              <a:t>Petr I. Veliký</a:t>
            </a:r>
            <a:endParaRPr lang="cs-CZ" dirty="0"/>
          </a:p>
        </p:txBody>
      </p:sp>
    </p:spTree>
  </p:cSld>
  <p:clrMapOvr>
    <a:masterClrMapping/>
  </p:clrMapOvr>
  <p:transition>
    <p:strips dir="ru"/>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143000"/>
          </a:xfrm>
        </p:spPr>
        <p:txBody>
          <a:bodyPr/>
          <a:lstStyle/>
          <a:p>
            <a:pPr algn="ctr"/>
            <a:r>
              <a:rPr lang="cs-CZ" b="1" i="1" dirty="0" smtClean="0"/>
              <a:t>Historie</a:t>
            </a:r>
            <a:endParaRPr lang="cs-CZ" b="1" i="1" dirty="0"/>
          </a:p>
        </p:txBody>
      </p:sp>
      <p:sp>
        <p:nvSpPr>
          <p:cNvPr id="3" name="Zástupný symbol pro obsah 2"/>
          <p:cNvSpPr>
            <a:spLocks noGrp="1"/>
          </p:cNvSpPr>
          <p:nvPr>
            <p:ph sz="half" idx="1"/>
          </p:nvPr>
        </p:nvSpPr>
        <p:spPr>
          <a:xfrm>
            <a:off x="0" y="1600200"/>
            <a:ext cx="9144000" cy="5257800"/>
          </a:xfrm>
        </p:spPr>
        <p:txBody>
          <a:bodyPr>
            <a:normAutofit fontScale="62500" lnSpcReduction="20000"/>
          </a:bodyPr>
          <a:lstStyle/>
          <a:p>
            <a:pPr algn="ctr">
              <a:buNone/>
            </a:pPr>
            <a:r>
              <a:rPr lang="cs-CZ" sz="3200" b="1" i="1" dirty="0" smtClean="0"/>
              <a:t>Ruská revoluce a Sovětský svaz</a:t>
            </a:r>
          </a:p>
          <a:p>
            <a:pPr>
              <a:buNone/>
            </a:pPr>
            <a:r>
              <a:rPr lang="cs-CZ" dirty="0" smtClean="0"/>
              <a:t>      7. listopadu 1917 byla v Petrohradu ustavena sovětská vláda v čele s Leninem, revolucionářem a marxistickým intelektuálem. V lednu 1918 byla vyhlášena Ruská sovětská federativní socialistická republika (RSFSR), v jejíchž postupem doby pozměněných hranicích existuje dnešní Rusko. Hlavním městem se stala opět Moskva. 3. března podepsalo Rusko separátní Brest-litevskou mírovou smlouvu ukončující první světovou válku, ovšem za cenu ztráty většiny Ukrajiny, Běloruska, Polska, Besarábie Finska a Pobaltí. Země upadla do vleklé občanské války trvající až do roku 1922; proti komunistům povstalo mnoho odpůrců, avšak byli velmi nejednotní, a tudíž nemohli být pro bolševikům silným protivníkem, a to ani přes intervenci Francie či Británie. Bojů se účastnily také československé legie. V době války odešla velká část spisovatelů, umělců a vědců do emigrace. V roce 1921 Lenin vyhlásil novou hospodářskou politiku, díky níž se podařilo alespoň částečně konsolidovat hospodářství.</a:t>
            </a:r>
          </a:p>
          <a:p>
            <a:pPr>
              <a:buNone/>
            </a:pPr>
            <a:r>
              <a:rPr lang="cs-CZ" dirty="0" smtClean="0"/>
              <a:t>      Vzhledem k Leninovým zdravotním komplikacím byl nově zřízen úřad Generálního tajemníka ÚV KSSS; dosazen do funkce byl </a:t>
            </a:r>
            <a:r>
              <a:rPr lang="cs-CZ" dirty="0" err="1" smtClean="0"/>
              <a:t>Josif</a:t>
            </a:r>
            <a:r>
              <a:rPr lang="cs-CZ" dirty="0" smtClean="0"/>
              <a:t> Stalin. Tomu se podařilo úspěšně získat co nejvíce moci a odstranit ideové odpůrce, zejména trockisty. 30. prosince 1922 došlo ke spojení RSFSR, Ukrajinské SSR, Běloruské SSR a Zakavkazské SSR. Vznikl tak Sovětský svaz.</a:t>
            </a:r>
          </a:p>
          <a:p>
            <a:pPr>
              <a:buNone/>
            </a:pPr>
            <a:r>
              <a:rPr lang="cs-CZ" dirty="0" smtClean="0"/>
              <a:t>       Po Leninově smrti roku 1924 se chopil moci Stalin. Probíhala násilná kolektivizace zemědělství, budování těžkého průmyslu a infrastruktury, elektrifikace země; zvyšovala se gramotnost obyvatelstva či dostupnost zdravotní péče, avšak rozvoj země probíhal za cenu likvidace odpůrců režimu a kolektivizace, kteří byli internováni do tzv. gulagů, zejména na Sibiř a Dálný Východ, kde zemřely milióny osob. Polovina 30. let je pak obdobím další rusifikace neruských národů SSSR a brutálních stalinských čistek NKVD v armádě a straně.</a:t>
            </a:r>
          </a:p>
          <a:p>
            <a:pPr>
              <a:buNone/>
            </a:pPr>
            <a:endParaRPr lang="cs-CZ" dirty="0"/>
          </a:p>
        </p:txBody>
      </p:sp>
    </p:spTree>
  </p:cSld>
  <p:clrMapOvr>
    <a:masterClrMapping/>
  </p:clrMapOvr>
  <p:transition>
    <p:circl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143000"/>
          </a:xfrm>
        </p:spPr>
        <p:txBody>
          <a:bodyPr/>
          <a:lstStyle/>
          <a:p>
            <a:pPr algn="ctr"/>
            <a:r>
              <a:rPr lang="cs-CZ" b="1" i="1" dirty="0" smtClean="0"/>
              <a:t>Kreml</a:t>
            </a:r>
            <a:endParaRPr lang="cs-CZ" b="1" i="1" dirty="0"/>
          </a:p>
        </p:txBody>
      </p:sp>
      <p:sp>
        <p:nvSpPr>
          <p:cNvPr id="5" name="Zástupný symbol pro obsah 4"/>
          <p:cNvSpPr>
            <a:spLocks noGrp="1"/>
          </p:cNvSpPr>
          <p:nvPr>
            <p:ph sz="half" idx="1"/>
          </p:nvPr>
        </p:nvSpPr>
        <p:spPr>
          <a:xfrm>
            <a:off x="457200" y="1600200"/>
            <a:ext cx="8258204" cy="4525963"/>
          </a:xfrm>
        </p:spPr>
        <p:txBody>
          <a:bodyPr>
            <a:normAutofit fontScale="85000" lnSpcReduction="20000"/>
          </a:bodyPr>
          <a:lstStyle/>
          <a:p>
            <a:pPr>
              <a:buNone/>
            </a:pPr>
            <a:r>
              <a:rPr lang="cs-CZ" dirty="0" smtClean="0"/>
              <a:t>     </a:t>
            </a:r>
            <a:r>
              <a:rPr lang="cs-CZ" b="1" dirty="0" smtClean="0"/>
              <a:t>Kreml</a:t>
            </a:r>
            <a:r>
              <a:rPr lang="az-Cyrl-AZ" dirty="0" smtClean="0"/>
              <a:t> </a:t>
            </a:r>
            <a:r>
              <a:rPr lang="cs-CZ" dirty="0" smtClean="0"/>
              <a:t>znamenalo ve starém Rusku městský hrad nebo pevnost. Tuto budovu ve středověku mělo mnoho ruských měst, nicméně později se pro kreml v Moskvě</a:t>
            </a:r>
            <a:r>
              <a:rPr lang="az-Cyrl-AZ" dirty="0" smtClean="0"/>
              <a:t>, </a:t>
            </a:r>
            <a:r>
              <a:rPr lang="cs-CZ" dirty="0" smtClean="0"/>
              <a:t>jako nejvýznamnější baštu a sídlo ruských panovníků, začal používat prostý název </a:t>
            </a:r>
            <a:r>
              <a:rPr lang="cs-CZ" b="1" dirty="0" smtClean="0"/>
              <a:t>Kreml</a:t>
            </a:r>
            <a:r>
              <a:rPr lang="cs-CZ" dirty="0" smtClean="0"/>
              <a:t>.</a:t>
            </a:r>
          </a:p>
          <a:p>
            <a:pPr>
              <a:buNone/>
            </a:pPr>
            <a:r>
              <a:rPr lang="cs-CZ" dirty="0" smtClean="0"/>
              <a:t>      Vnější zdi Moskevského Kremlu jsou z pálených cihel, jsou vysoké 5 až 17 metrů, dlouhé přes dva kilometry a posílené dvaceti věžemi. Uvnitř se nacházejí nejvýznamnější ruské kostely, například chrám Nanebevzetí Panny Marie z 15. století, „</a:t>
            </a:r>
            <a:r>
              <a:rPr lang="cs-CZ" i="1" dirty="0" err="1" smtClean="0"/>
              <a:t>Blagověščenskij</a:t>
            </a:r>
            <a:r>
              <a:rPr lang="cs-CZ" i="1" dirty="0" smtClean="0"/>
              <a:t> sobor</a:t>
            </a:r>
            <a:r>
              <a:rPr lang="cs-CZ" dirty="0" smtClean="0"/>
              <a:t>“a „</a:t>
            </a:r>
            <a:r>
              <a:rPr lang="cs-CZ" i="1" dirty="0" err="1" smtClean="0"/>
              <a:t>Archangelskij</a:t>
            </a:r>
            <a:r>
              <a:rPr lang="cs-CZ" i="1" dirty="0" smtClean="0"/>
              <a:t> soubor</a:t>
            </a:r>
            <a:r>
              <a:rPr lang="cs-CZ" dirty="0" smtClean="0"/>
              <a:t>“ s hrobkami carů. Kromě těchto kostelů jsou v Kremlu rovněž významné paláce, například „</a:t>
            </a:r>
            <a:r>
              <a:rPr lang="cs-CZ" i="1" dirty="0" err="1" smtClean="0"/>
              <a:t>Bolšoj</a:t>
            </a:r>
            <a:r>
              <a:rPr lang="cs-CZ" i="1" dirty="0" smtClean="0"/>
              <a:t> </a:t>
            </a:r>
            <a:r>
              <a:rPr lang="cs-CZ" i="1" dirty="0" err="1" smtClean="0"/>
              <a:t>Kremljovskij</a:t>
            </a:r>
            <a:r>
              <a:rPr lang="cs-CZ" i="1" dirty="0" smtClean="0"/>
              <a:t> dvorec</a:t>
            </a:r>
            <a:r>
              <a:rPr lang="cs-CZ" dirty="0" smtClean="0"/>
              <a:t>“, dokončený roku 1849 a „</a:t>
            </a:r>
            <a:r>
              <a:rPr lang="cs-CZ" i="1" dirty="0" err="1" smtClean="0"/>
              <a:t>Terjemskij</a:t>
            </a:r>
            <a:r>
              <a:rPr lang="cs-CZ" i="1" dirty="0" smtClean="0"/>
              <a:t> dvorec</a:t>
            </a:r>
            <a:r>
              <a:rPr lang="cs-CZ" dirty="0" smtClean="0"/>
              <a:t>“ se soukromými komnatami carů. V několika palácích jsou vystaveny umělecké poklady ruské říše, shromážděné v průběhu celých staletí.</a:t>
            </a:r>
            <a:endParaRPr lang="cs-CZ" dirty="0"/>
          </a:p>
        </p:txBody>
      </p:sp>
    </p:spTree>
  </p:cSld>
  <p:clrMapOvr>
    <a:masterClrMapping/>
  </p:clrMapOvr>
  <p:transition>
    <p:diamond/>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143000"/>
          </a:xfrm>
        </p:spPr>
        <p:txBody>
          <a:bodyPr/>
          <a:lstStyle/>
          <a:p>
            <a:pPr algn="ctr"/>
            <a:r>
              <a:rPr lang="cs-CZ" b="1" i="1" dirty="0" smtClean="0"/>
              <a:t>Kreml</a:t>
            </a:r>
            <a:endParaRPr lang="cs-CZ" dirty="0"/>
          </a:p>
        </p:txBody>
      </p:sp>
      <p:pic>
        <p:nvPicPr>
          <p:cNvPr id="5" name="Zástupný symbol pro obsah 4" descr="400px-Kremlin_Spasskaya_Tower.jpg"/>
          <p:cNvPicPr>
            <a:picLocks noGrp="1" noChangeAspect="1"/>
          </p:cNvPicPr>
          <p:nvPr>
            <p:ph sz="half" idx="1"/>
          </p:nvPr>
        </p:nvPicPr>
        <p:blipFill>
          <a:blip r:embed="rId3" cstate="print"/>
          <a:stretch>
            <a:fillRect/>
          </a:stretch>
        </p:blipFill>
        <p:spPr>
          <a:xfrm>
            <a:off x="777345" y="1600200"/>
            <a:ext cx="3017309" cy="4525963"/>
          </a:xfrm>
        </p:spPr>
      </p:pic>
      <p:pic>
        <p:nvPicPr>
          <p:cNvPr id="6" name="Zástupný symbol pro obsah 5" descr="450px-Dormition_(Kremlin).jpg"/>
          <p:cNvPicPr>
            <a:picLocks noGrp="1" noChangeAspect="1"/>
          </p:cNvPicPr>
          <p:nvPr>
            <p:ph sz="half" idx="2"/>
          </p:nvPr>
        </p:nvPicPr>
        <p:blipFill>
          <a:blip r:embed="rId4" cstate="print"/>
          <a:stretch>
            <a:fillRect/>
          </a:stretch>
        </p:blipFill>
        <p:spPr>
          <a:xfrm>
            <a:off x="4357686" y="1357298"/>
            <a:ext cx="3394472" cy="4525963"/>
          </a:xfrm>
        </p:spPr>
      </p:pic>
      <p:sp>
        <p:nvSpPr>
          <p:cNvPr id="7" name="TextovéPole 6"/>
          <p:cNvSpPr txBox="1"/>
          <p:nvPr/>
        </p:nvSpPr>
        <p:spPr>
          <a:xfrm>
            <a:off x="4357686" y="6143644"/>
            <a:ext cx="4214842" cy="369332"/>
          </a:xfrm>
          <a:prstGeom prst="rect">
            <a:avLst/>
          </a:prstGeom>
          <a:noFill/>
        </p:spPr>
        <p:txBody>
          <a:bodyPr wrap="square" rtlCol="0">
            <a:spAutoFit/>
          </a:bodyPr>
          <a:lstStyle/>
          <a:p>
            <a:r>
              <a:rPr lang="cs-CZ" dirty="0" smtClean="0"/>
              <a:t>Chrám Nanebevzetí v dnešní podobě</a:t>
            </a:r>
            <a:endParaRPr lang="cs-CZ" dirty="0"/>
          </a:p>
        </p:txBody>
      </p:sp>
    </p:spTree>
  </p:cSld>
  <p:clrMapOvr>
    <a:masterClrMapping/>
  </p:clrMapOvr>
  <p:transition>
    <p:plus/>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143000"/>
          </a:xfrm>
        </p:spPr>
        <p:txBody>
          <a:bodyPr/>
          <a:lstStyle/>
          <a:p>
            <a:pPr algn="ctr"/>
            <a:r>
              <a:rPr lang="cs-CZ" b="1" i="1" dirty="0" smtClean="0"/>
              <a:t>Kreml</a:t>
            </a:r>
            <a:endParaRPr lang="cs-CZ" dirty="0"/>
          </a:p>
        </p:txBody>
      </p:sp>
      <p:pic>
        <p:nvPicPr>
          <p:cNvPr id="5" name="Zástupný symbol pro obsah 4" descr="782px-Kremlenagrad.jpg"/>
          <p:cNvPicPr>
            <a:picLocks noGrp="1" noChangeAspect="1"/>
          </p:cNvPicPr>
          <p:nvPr>
            <p:ph sz="half" idx="1"/>
          </p:nvPr>
        </p:nvPicPr>
        <p:blipFill>
          <a:blip r:embed="rId3" cstate="print"/>
          <a:stretch>
            <a:fillRect/>
          </a:stretch>
        </p:blipFill>
        <p:spPr>
          <a:xfrm>
            <a:off x="1214414" y="1500174"/>
            <a:ext cx="6572296" cy="5042683"/>
          </a:xfrm>
        </p:spPr>
      </p:pic>
    </p:spTree>
  </p:cSld>
  <p:clrMapOvr>
    <a:masterClrMapping/>
  </p:clrMapOvr>
  <p:transition>
    <p:newsflash/>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143000"/>
          </a:xfrm>
        </p:spPr>
        <p:txBody>
          <a:bodyPr/>
          <a:lstStyle/>
          <a:p>
            <a:pPr algn="ctr"/>
            <a:r>
              <a:rPr lang="cs-CZ" b="1" i="1" dirty="0" smtClean="0"/>
              <a:t>Kreml</a:t>
            </a:r>
            <a:endParaRPr lang="cs-CZ" dirty="0"/>
          </a:p>
        </p:txBody>
      </p:sp>
      <p:pic>
        <p:nvPicPr>
          <p:cNvPr id="5" name="Zástupný symbol pro obsah 4" descr="800px-Panorama_of_Moscow_Kremlin.jpg"/>
          <p:cNvPicPr>
            <a:picLocks noGrp="1" noChangeAspect="1"/>
          </p:cNvPicPr>
          <p:nvPr>
            <p:ph sz="half" idx="1"/>
          </p:nvPr>
        </p:nvPicPr>
        <p:blipFill>
          <a:blip r:embed="rId3" cstate="print"/>
          <a:stretch>
            <a:fillRect/>
          </a:stretch>
        </p:blipFill>
        <p:spPr>
          <a:xfrm>
            <a:off x="428596" y="1928802"/>
            <a:ext cx="8358246" cy="3786214"/>
          </a:xfrm>
        </p:spPr>
      </p:pic>
    </p:spTree>
  </p:cSld>
  <p:clrMapOvr>
    <a:masterClrMapping/>
  </p:clrMapOvr>
  <p:transition>
    <p:push/>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143000"/>
          </a:xfrm>
        </p:spPr>
        <p:txBody>
          <a:bodyPr/>
          <a:lstStyle/>
          <a:p>
            <a:pPr algn="ctr"/>
            <a:r>
              <a:rPr lang="cs-CZ" b="1" i="1" dirty="0" smtClean="0"/>
              <a:t>Chrám </a:t>
            </a:r>
            <a:r>
              <a:rPr lang="cs-CZ" b="1" i="1" dirty="0" err="1" smtClean="0"/>
              <a:t>Vasila</a:t>
            </a:r>
            <a:r>
              <a:rPr lang="cs-CZ" b="1" i="1" dirty="0" smtClean="0"/>
              <a:t> Blaženého</a:t>
            </a:r>
            <a:endParaRPr lang="cs-CZ" i="1" dirty="0"/>
          </a:p>
        </p:txBody>
      </p:sp>
      <p:sp>
        <p:nvSpPr>
          <p:cNvPr id="3" name="Zástupný symbol pro obsah 2"/>
          <p:cNvSpPr>
            <a:spLocks noGrp="1"/>
          </p:cNvSpPr>
          <p:nvPr>
            <p:ph sz="half" idx="1"/>
          </p:nvPr>
        </p:nvSpPr>
        <p:spPr>
          <a:xfrm>
            <a:off x="457200" y="1600200"/>
            <a:ext cx="8329642" cy="4525963"/>
          </a:xfrm>
        </p:spPr>
        <p:txBody>
          <a:bodyPr>
            <a:normAutofit fontScale="92500" lnSpcReduction="20000"/>
          </a:bodyPr>
          <a:lstStyle/>
          <a:p>
            <a:pPr>
              <a:buNone/>
            </a:pPr>
            <a:r>
              <a:rPr lang="cs-CZ" b="1" dirty="0" smtClean="0"/>
              <a:t>     Chrám </a:t>
            </a:r>
            <a:r>
              <a:rPr lang="cs-CZ" b="1" dirty="0" err="1" smtClean="0"/>
              <a:t>Vasila</a:t>
            </a:r>
            <a:r>
              <a:rPr lang="cs-CZ" b="1" dirty="0" smtClean="0"/>
              <a:t> Blaženého</a:t>
            </a:r>
            <a:r>
              <a:rPr lang="cs-CZ" dirty="0" smtClean="0"/>
              <a:t> je významný památník ruské architektury. Nachází se na jihovýchodní straně Rudého náměstí v Moskvě. Jeho architektura symbolizuje spojení Ruska s Evropou i Asií.</a:t>
            </a:r>
          </a:p>
          <a:p>
            <a:pPr>
              <a:buNone/>
            </a:pPr>
            <a:r>
              <a:rPr lang="cs-CZ" dirty="0" smtClean="0"/>
              <a:t>     Chrám byl postaven v letech 1555-1560 na příkaz Ivana Hrozného jako připomínka vítězství nad </a:t>
            </a:r>
            <a:r>
              <a:rPr lang="cs-CZ" dirty="0" err="1" smtClean="0"/>
              <a:t>kazanským</a:t>
            </a:r>
            <a:r>
              <a:rPr lang="cs-CZ" dirty="0" smtClean="0"/>
              <a:t> chánem. Architektem byl podle jedné verze </a:t>
            </a:r>
            <a:r>
              <a:rPr lang="cs-CZ" dirty="0" err="1" smtClean="0"/>
              <a:t>Postnik</a:t>
            </a:r>
            <a:r>
              <a:rPr lang="cs-CZ" dirty="0" smtClean="0"/>
              <a:t> </a:t>
            </a:r>
            <a:r>
              <a:rPr lang="cs-CZ" dirty="0" err="1" smtClean="0"/>
              <a:t>Jakovlev</a:t>
            </a:r>
            <a:r>
              <a:rPr lang="cs-CZ" dirty="0" smtClean="0"/>
              <a:t>, podle jiné verze jsou architekty dvě osoby - Barma a </a:t>
            </a:r>
            <a:r>
              <a:rPr lang="cs-CZ" dirty="0" err="1" smtClean="0"/>
              <a:t>Postnik</a:t>
            </a:r>
            <a:r>
              <a:rPr lang="cs-CZ" dirty="0" smtClean="0"/>
              <a:t>. Dle nedoložené legendy byl </a:t>
            </a:r>
            <a:r>
              <a:rPr lang="cs-CZ" dirty="0" err="1" smtClean="0"/>
              <a:t>Jakovlev</a:t>
            </a:r>
            <a:r>
              <a:rPr lang="cs-CZ" dirty="0" smtClean="0"/>
              <a:t> na příkaz Ivana Hrozného po dokončení prací oslepen.</a:t>
            </a:r>
          </a:p>
          <a:p>
            <a:pPr>
              <a:buNone/>
            </a:pPr>
            <a:r>
              <a:rPr lang="cs-CZ" dirty="0" smtClean="0"/>
              <a:t>     Chrám se skládá z osmi víceméně samostatných kostelů, symbolizujících jednotlivé dny rozhodujících bojů o Kazaň. Čtyři z kostelů jsou osové, čtyři další jsou umístěny mezi ně.</a:t>
            </a:r>
          </a:p>
          <a:p>
            <a:endParaRPr lang="cs-CZ" dirty="0"/>
          </a:p>
        </p:txBody>
      </p:sp>
    </p:spTree>
  </p:cSld>
  <p:clrMapOvr>
    <a:masterClrMapping/>
  </p:clrMapOvr>
  <p:transition>
    <p:cover dir="lu"/>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b="1" i="1" dirty="0" smtClean="0"/>
              <a:t>Chrám </a:t>
            </a:r>
            <a:r>
              <a:rPr lang="cs-CZ" b="1" i="1" dirty="0" err="1" smtClean="0"/>
              <a:t>Vasila</a:t>
            </a:r>
            <a:r>
              <a:rPr lang="cs-CZ" b="1" i="1" dirty="0" smtClean="0"/>
              <a:t> Blaženého</a:t>
            </a:r>
            <a:endParaRPr lang="cs-CZ" dirty="0"/>
          </a:p>
        </p:txBody>
      </p:sp>
      <p:pic>
        <p:nvPicPr>
          <p:cNvPr id="59394" name="Picture 2" descr="File:Moscow July 2011-4a.jpg"/>
          <p:cNvPicPr>
            <a:picLocks noChangeAspect="1" noChangeArrowheads="1"/>
          </p:cNvPicPr>
          <p:nvPr/>
        </p:nvPicPr>
        <p:blipFill>
          <a:blip r:embed="rId3"/>
          <a:srcRect/>
          <a:stretch>
            <a:fillRect/>
          </a:stretch>
        </p:blipFill>
        <p:spPr bwMode="auto">
          <a:xfrm>
            <a:off x="2549672" y="1571612"/>
            <a:ext cx="4294023" cy="5133972"/>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143000"/>
          </a:xfrm>
        </p:spPr>
        <p:txBody>
          <a:bodyPr/>
          <a:lstStyle/>
          <a:p>
            <a:pPr algn="ctr"/>
            <a:r>
              <a:rPr lang="cs-CZ" b="1" i="1" dirty="0" smtClean="0"/>
              <a:t>Mauzoleum  VIL</a:t>
            </a:r>
            <a:endParaRPr lang="cs-CZ" i="1" dirty="0"/>
          </a:p>
        </p:txBody>
      </p:sp>
      <p:sp>
        <p:nvSpPr>
          <p:cNvPr id="3" name="Zástupný symbol pro obsah 2"/>
          <p:cNvSpPr>
            <a:spLocks noGrp="1"/>
          </p:cNvSpPr>
          <p:nvPr>
            <p:ph sz="half" idx="1"/>
          </p:nvPr>
        </p:nvSpPr>
        <p:spPr>
          <a:xfrm>
            <a:off x="457200" y="1600200"/>
            <a:ext cx="8329642" cy="4525963"/>
          </a:xfrm>
        </p:spPr>
        <p:txBody>
          <a:bodyPr>
            <a:normAutofit fontScale="85000" lnSpcReduction="20000"/>
          </a:bodyPr>
          <a:lstStyle/>
          <a:p>
            <a:pPr>
              <a:buNone/>
            </a:pPr>
            <a:r>
              <a:rPr lang="cs-CZ" b="1" dirty="0" smtClean="0"/>
              <a:t>    	Leninovo mauzoleum </a:t>
            </a:r>
            <a:r>
              <a:rPr lang="cs-CZ" dirty="0" smtClean="0"/>
              <a:t>je hrobka s ostatky politika, revolucionáře, prvního předsedy SSSR a vůdce komunistické strany Vladimíra </a:t>
            </a:r>
            <a:r>
              <a:rPr lang="cs-CZ" dirty="0" err="1" smtClean="0"/>
              <a:t>Iljiče</a:t>
            </a:r>
            <a:r>
              <a:rPr lang="cs-CZ" dirty="0" smtClean="0"/>
              <a:t> Lenina. Balzamované tělo vůdce je umístěno v sarkofágu, který je veřejně vystaven. </a:t>
            </a:r>
            <a:r>
              <a:rPr lang="cs-CZ" b="1" dirty="0" smtClean="0"/>
              <a:t>Leninovo mauzoleum </a:t>
            </a:r>
            <a:r>
              <a:rPr lang="cs-CZ" dirty="0" smtClean="0"/>
              <a:t>se nachází na Rudém náměstí v centru města Moskva v Rusku . První, původně jen dřevěné mauzoleum vzniklo v roce 1924, pouhých 6 dnů po smrti Lenina na žádost ruského lidu. V roce 1929 bylo </a:t>
            </a:r>
            <a:r>
              <a:rPr lang="cs-CZ" b="1" dirty="0" smtClean="0"/>
              <a:t>Leninovo mauzoleum </a:t>
            </a:r>
            <a:r>
              <a:rPr lang="cs-CZ" dirty="0" smtClean="0"/>
              <a:t>přestavěno. V roce 1930 vznikla na Rudém náměstí impozantní stavba z mramoru, porfyru a žuly. Již od roku 1924 až do roku 1993 střežila mauzoleum Čestnou stráží. Ta byla v roce 1993 rozpuštěna během ruské ústavní krize. V letech 1953 až 1961 bylo uloženo vedle Lenina balzamované tělo Josefa Stalina. V rámci destalinizace bylo Stalinovo tělo odstraněno a pohřbeno v Kremlu.</a:t>
            </a:r>
            <a:endParaRPr lang="cs-CZ" dirty="0"/>
          </a:p>
        </p:txBody>
      </p:sp>
    </p:spTree>
  </p:cSld>
  <p:clrMapOvr>
    <a:masterClrMapping/>
  </p:clrMapOvr>
  <p:transition>
    <p:checker dir="vert"/>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Mauzoleum VIL</a:t>
            </a:r>
            <a:endParaRPr lang="cs-CZ" dirty="0"/>
          </a:p>
        </p:txBody>
      </p:sp>
      <p:pic>
        <p:nvPicPr>
          <p:cNvPr id="1026" name="Picture 2" descr="File:Bundesarchiv Bild 102-01169, Moskau, Lenin-Mausoleum.jpg"/>
          <p:cNvPicPr>
            <a:picLocks noChangeAspect="1" noChangeArrowheads="1"/>
          </p:cNvPicPr>
          <p:nvPr/>
        </p:nvPicPr>
        <p:blipFill>
          <a:blip r:embed="rId3"/>
          <a:srcRect/>
          <a:stretch>
            <a:fillRect/>
          </a:stretch>
        </p:blipFill>
        <p:spPr bwMode="auto">
          <a:xfrm>
            <a:off x="928662" y="1571612"/>
            <a:ext cx="7620000" cy="5105401"/>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143000"/>
          </a:xfrm>
        </p:spPr>
        <p:txBody>
          <a:bodyPr/>
          <a:lstStyle/>
          <a:p>
            <a:pPr algn="ctr"/>
            <a:r>
              <a:rPr lang="cs-CZ" b="1" i="1" dirty="0" smtClean="0"/>
              <a:t>Orientační mapa Ruska</a:t>
            </a:r>
            <a:endParaRPr lang="cs-CZ" b="1" i="1" dirty="0"/>
          </a:p>
        </p:txBody>
      </p:sp>
      <p:pic>
        <p:nvPicPr>
          <p:cNvPr id="3074" name="Picture 2" descr="File:Mapa Ruska.PNG"/>
          <p:cNvPicPr>
            <a:picLocks noChangeAspect="1" noChangeArrowheads="1"/>
          </p:cNvPicPr>
          <p:nvPr/>
        </p:nvPicPr>
        <p:blipFill>
          <a:blip r:embed="rId3" cstate="print"/>
          <a:srcRect/>
          <a:stretch>
            <a:fillRect/>
          </a:stretch>
        </p:blipFill>
        <p:spPr bwMode="auto">
          <a:xfrm>
            <a:off x="357158" y="1500174"/>
            <a:ext cx="8471133" cy="4857784"/>
          </a:xfrm>
          <a:prstGeom prst="rect">
            <a:avLst/>
          </a:prstGeom>
          <a:noFill/>
        </p:spPr>
      </p:pic>
    </p:spTree>
  </p:cSld>
  <p:clrMapOvr>
    <a:masterClrMapping/>
  </p:clrMapOvr>
  <p:transition>
    <p:comb dir="vert"/>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2"/>
          <p:cNvSpPr>
            <a:spLocks noGrp="1"/>
          </p:cNvSpPr>
          <p:nvPr/>
        </p:nvSpPr>
        <p:spPr bwMode="auto">
          <a:xfrm>
            <a:off x="457200" y="1166019"/>
            <a:ext cx="8229600" cy="4525962"/>
          </a:xfrm>
          <a:prstGeom prst="rect">
            <a:avLst/>
          </a:prstGeom>
          <a:noFill/>
          <a:ln w="9525">
            <a:noFill/>
            <a:miter lim="800000"/>
            <a:headEnd/>
            <a:tailEnd/>
          </a:ln>
        </p:spPr>
        <p:txBody>
          <a:bodyPr/>
          <a:ls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342900" indent="-342900" eaLnBrk="0" hangingPunct="0">
              <a:spcBef>
                <a:spcPct val="20000"/>
              </a:spcBef>
              <a:buClr>
                <a:schemeClr val="hlink"/>
              </a:buClr>
              <a:buSzPct val="70000"/>
              <a:buFont typeface="Wingdings" pitchFamily="2" charset="2"/>
              <a:buNone/>
            </a:pPr>
            <a:r>
              <a:rPr lang="cs-CZ" sz="3200" dirty="0">
                <a:latin typeface="Calibri" pitchFamily="34" charset="0"/>
              </a:rPr>
              <a:t>	</a:t>
            </a:r>
            <a:r>
              <a:rPr lang="cs-CZ" sz="2800" dirty="0">
                <a:latin typeface="+mn-lt"/>
              </a:rPr>
              <a:t>Zdroj: </a:t>
            </a:r>
            <a:r>
              <a:rPr lang="cs-CZ" sz="2800" dirty="0">
                <a:latin typeface="+mn-lt"/>
                <a:hlinkClick r:id="rId2"/>
              </a:rPr>
              <a:t>http://commons.wikimedia.org/wiki</a:t>
            </a:r>
            <a:r>
              <a:rPr lang="cs-CZ" sz="2800" dirty="0">
                <a:latin typeface="+mn-lt"/>
              </a:rPr>
              <a:t>,</a:t>
            </a:r>
            <a:br>
              <a:rPr lang="cs-CZ" sz="2800" dirty="0">
                <a:latin typeface="+mn-lt"/>
              </a:rPr>
            </a:br>
            <a:r>
              <a:rPr lang="cs-CZ" sz="2800" dirty="0">
                <a:latin typeface="+mn-lt"/>
              </a:rPr>
              <a:t>konkrétní adresa uvedena v poznámce </a:t>
            </a:r>
            <a:br>
              <a:rPr lang="cs-CZ" sz="2800" dirty="0">
                <a:latin typeface="+mn-lt"/>
              </a:rPr>
            </a:br>
            <a:r>
              <a:rPr lang="cs-CZ" sz="2800" dirty="0">
                <a:latin typeface="+mn-lt"/>
              </a:rPr>
              <a:t>u </a:t>
            </a:r>
            <a:r>
              <a:rPr lang="cs-CZ" sz="2800" dirty="0" smtClean="0">
                <a:latin typeface="+mn-lt"/>
              </a:rPr>
              <a:t>obrázku</a:t>
            </a:r>
          </a:p>
          <a:p>
            <a:pPr marL="342900" indent="-342900" eaLnBrk="0" hangingPunct="0">
              <a:spcBef>
                <a:spcPct val="20000"/>
              </a:spcBef>
              <a:buClr>
                <a:schemeClr val="hlink"/>
              </a:buClr>
              <a:buSzPct val="70000"/>
              <a:buFont typeface="Wingdings" pitchFamily="2" charset="2"/>
              <a:buNone/>
            </a:pPr>
            <a:r>
              <a:rPr lang="cs-CZ" sz="2800" dirty="0" smtClean="0">
                <a:latin typeface="+mn-lt"/>
              </a:rPr>
              <a:t/>
            </a:r>
            <a:br>
              <a:rPr lang="cs-CZ" sz="2800" dirty="0" smtClean="0">
                <a:latin typeface="+mn-lt"/>
              </a:rPr>
            </a:br>
            <a:r>
              <a:rPr lang="cs-CZ" sz="2800" dirty="0" smtClean="0">
                <a:latin typeface="+mn-lt"/>
              </a:rPr>
              <a:t>HÜBELOVÁ, Dana; CHALUPA, Petr. </a:t>
            </a:r>
            <a:r>
              <a:rPr lang="cs-CZ" sz="2800" i="1" dirty="0" smtClean="0">
                <a:latin typeface="+mn-lt"/>
              </a:rPr>
              <a:t>Evropa</a:t>
            </a:r>
            <a:r>
              <a:rPr lang="cs-CZ" sz="2800" dirty="0" smtClean="0">
                <a:latin typeface="+mn-lt"/>
              </a:rPr>
              <a:t>. Brno: Nová škola, 2009, ISBN 80-7289-101-4.</a:t>
            </a:r>
            <a:endParaRPr lang="cs-CZ" sz="2800" dirty="0">
              <a:latin typeface="+mn-lt"/>
            </a:endParaRPr>
          </a:p>
        </p:txBody>
      </p:sp>
    </p:spTree>
  </p:cSld>
  <p:clrMapOvr>
    <a:masterClrMapping/>
  </p:clrMapOvr>
</p:sld>
</file>

<file path=ppt/theme/theme1.xml><?xml version="1.0" encoding="utf-8"?>
<a:theme xmlns:a="http://schemas.openxmlformats.org/drawingml/2006/main" name="Technický">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Technický">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1303</TotalTime>
  <Words>1667</Words>
  <Application>Microsoft Office PowerPoint</Application>
  <PresentationFormat>Předvádění na obrazovce (4:3)</PresentationFormat>
  <Paragraphs>174</Paragraphs>
  <Slides>32</Slides>
  <Notes>15</Notes>
  <HiddenSlides>0</HiddenSlides>
  <MMClips>0</MMClips>
  <ScaleCrop>false</ScaleCrop>
  <HeadingPairs>
    <vt:vector size="4" baseType="variant">
      <vt:variant>
        <vt:lpstr>Motiv</vt:lpstr>
      </vt:variant>
      <vt:variant>
        <vt:i4>1</vt:i4>
      </vt:variant>
      <vt:variant>
        <vt:lpstr>Nadpisy snímků</vt:lpstr>
      </vt:variant>
      <vt:variant>
        <vt:i4>32</vt:i4>
      </vt:variant>
    </vt:vector>
  </HeadingPairs>
  <TitlesOfParts>
    <vt:vector size="33" baseType="lpstr">
      <vt:lpstr>Technický</vt:lpstr>
      <vt:lpstr>Snímek 1</vt:lpstr>
      <vt:lpstr>Snímek 2</vt:lpstr>
      <vt:lpstr>Snímek 3</vt:lpstr>
      <vt:lpstr>Geografie</vt:lpstr>
      <vt:lpstr>Geografie</vt:lpstr>
      <vt:lpstr>Geografie</vt:lpstr>
      <vt:lpstr>Moskva</vt:lpstr>
      <vt:lpstr>Snímek 8</vt:lpstr>
      <vt:lpstr>Petrohrad</vt:lpstr>
      <vt:lpstr>Novosibirsk</vt:lpstr>
      <vt:lpstr>Jekatěrinburg</vt:lpstr>
      <vt:lpstr>Nižnij Novgorod</vt:lpstr>
      <vt:lpstr>Vodstvo</vt:lpstr>
      <vt:lpstr>Obyvatelstvo</vt:lpstr>
      <vt:lpstr>Obyvatelstvo</vt:lpstr>
      <vt:lpstr>Ekonomika</vt:lpstr>
      <vt:lpstr>Ruský rubl</vt:lpstr>
      <vt:lpstr>Historie</vt:lpstr>
      <vt:lpstr>Historie</vt:lpstr>
      <vt:lpstr>Historie</vt:lpstr>
      <vt:lpstr>Historie</vt:lpstr>
      <vt:lpstr>Historie</vt:lpstr>
      <vt:lpstr>Kreml</vt:lpstr>
      <vt:lpstr>Kreml</vt:lpstr>
      <vt:lpstr>Kreml</vt:lpstr>
      <vt:lpstr>Kreml</vt:lpstr>
      <vt:lpstr>Chrám Vasila Blaženého</vt:lpstr>
      <vt:lpstr>Chrám Vasila Blaženého</vt:lpstr>
      <vt:lpstr>Mauzoleum  VIL</vt:lpstr>
      <vt:lpstr>Mauzoleum VIL</vt:lpstr>
      <vt:lpstr>Orientační mapa Ruska</vt:lpstr>
      <vt:lpstr>Snímek 32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Rusko</dc:title>
  <dc:creator>milan</dc:creator>
  <cp:lastModifiedBy>Moje</cp:lastModifiedBy>
  <cp:revision>136</cp:revision>
  <dcterms:created xsi:type="dcterms:W3CDTF">2010-01-12T16:52:00Z</dcterms:created>
  <dcterms:modified xsi:type="dcterms:W3CDTF">2013-11-26T18:33:56Z</dcterms:modified>
</cp:coreProperties>
</file>