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5"/>
  </p:notesMasterIdLst>
  <p:sldIdLst>
    <p:sldId id="284" r:id="rId2"/>
    <p:sldId id="285" r:id="rId3"/>
    <p:sldId id="257" r:id="rId4"/>
    <p:sldId id="258" r:id="rId5"/>
    <p:sldId id="259" r:id="rId6"/>
    <p:sldId id="260" r:id="rId7"/>
    <p:sldId id="283" r:id="rId8"/>
    <p:sldId id="261" r:id="rId9"/>
    <p:sldId id="262" r:id="rId10"/>
    <p:sldId id="263" r:id="rId11"/>
    <p:sldId id="281" r:id="rId12"/>
    <p:sldId id="282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86" r:id="rId22"/>
    <p:sldId id="287" r:id="rId23"/>
    <p:sldId id="28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E5D40-6E81-42C3-A518-942BBEE6E38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974E8-181D-4250-A602-91C4801394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rope_location_CHE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arte_Schweiz_Details.pn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ARTE_schweiz_sprachen.pn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F_Banknotes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rn_luftaufnahme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tliberg_Zurich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ews_of_Geneva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tellite_image_of_Switzerland_in_September_2002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osser_Aletschgletscher_2342.jp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uterbrunnen_Wasserfall_fl.jp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orama_Berner_Alpen.jpg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tterhorn-EastAndNorthside-viewedFromZermatt_landscapeformat.jp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tterhorn-600px.jpg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Cervino_parete_sud_ed_est.JPG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1010380.JPG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MEGA-Speedmaster-Professional-Front.jpg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http://commons.wikimedia.org/wiki/File:Europe_location_CHE.png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http://commons.wikimedia.org/wiki/File:Karte_Schweiz_Details.png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http://commons.wikimedia.org/wiki/File:KARTE_schweiz_sprachen.png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http://commons.wikimedia.org/wiki/File:CHF_Banknotes.jpg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http://commons.wikimedia.org/wiki/File:Bern_luftaufnahme.png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http://commons.wikimedia.org/wiki/File:Utliberg_Zurich.jpg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http://commons.wikimedia.org/wiki/File:Views_of_Geneva.jpg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http://commons.wikimedia.org/wiki/File:Satellite_image_of_Switzerland_in_September_2002.jpg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http://commons.wikimedia.org/wiki/File:Grosser_Aletschgletscher_2342.jpg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http://commons.wikimedia.org/wiki/File:Lauterbrunnen_Wasserfall_fl.jpg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http://commons.wikimedia.org/wiki/File:Panorama_Berner_Alpen.jpg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http://commons.wikimedia.org/wiki/File:Matterhorn-EastAndNorthside-viewedFromZermatt_landscapeformat.jpg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http://commons.wikimedia.org/wiki/File:Matterhorn-600px.jpg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http://commons.wikimedia.org/wiki/File:Cervino_parete_sud_ed_est.JPG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http://commons.wikimedia.org/wiki/File:P1010380.JPG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http://commons.wikimedia.org/wiki/File:OMEGA-Speedmaster-Professional-Front.jpg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974E8-181D-4250-A602-91C480139473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F7C558-E4DB-449A-86EE-816BC777B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2DC2D-95C5-4AF8-903B-2343B6D02E44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01A19-3A55-471E-992E-47482ADB2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 spd="slow">
    <p:dissolv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f/f3/Flag_of_Switzerlan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b/Europe_location_CHE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4/CHF_Banknotes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tellite_image_of_Switzerland_in_September_200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250" y="2276475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Mgr. Miloš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Kluiber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VY_32_INOVACE_292 _Švýcarsko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10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101" name="Obrázek 1" descr="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60350"/>
            <a:ext cx="57531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60350"/>
            <a:ext cx="5753100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250" y="2276475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Interaktivní forma výuky, podpora při výkladu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11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bliqueBottomLeft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54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Švýcarsko</a:t>
            </a:r>
            <a:endParaRPr lang="cs-CZ" sz="54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8" name="Picture 4" descr="Soubor:Flag of Switzerland.sv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2428868"/>
            <a:ext cx="2812182" cy="2812182"/>
          </a:xfrm>
          <a:prstGeom prst="rect">
            <a:avLst/>
          </a:prstGeom>
          <a:noFill/>
        </p:spPr>
      </p:pic>
      <p:pic>
        <p:nvPicPr>
          <p:cNvPr id="7" name="Obrázek 6" descr="541px-Coat_of_Arms_of_Switzerland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2285992"/>
            <a:ext cx="2526075" cy="2972017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Europe location CHE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>
                <a:latin typeface="+mn-lt"/>
              </a:rPr>
              <a:t>Mapa Švýcarska s kantony, jejich hlavními městy, většími jezery a řekami</a:t>
            </a:r>
            <a:endParaRPr lang="cs-CZ" sz="2800" dirty="0">
              <a:latin typeface="+mn-lt"/>
            </a:endParaRPr>
          </a:p>
        </p:txBody>
      </p:sp>
      <p:pic>
        <p:nvPicPr>
          <p:cNvPr id="26626" name="Picture 2" descr="File:Karte Schweiz Detail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428736"/>
            <a:ext cx="7620000" cy="51720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     Hlavní město</a:t>
            </a:r>
            <a:r>
              <a:rPr lang="cs-CZ" dirty="0" smtClean="0"/>
              <a:t>: Bern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Rozloha</a:t>
            </a:r>
            <a:r>
              <a:rPr lang="cs-CZ" dirty="0" smtClean="0"/>
              <a:t>: 41 285 km² (132. na světě)</a:t>
            </a:r>
            <a:br>
              <a:rPr lang="cs-CZ" dirty="0" smtClean="0"/>
            </a:br>
            <a:r>
              <a:rPr lang="cs-CZ" dirty="0" smtClean="0"/>
              <a:t>z toho 4,1 % vodní plochy </a:t>
            </a:r>
          </a:p>
          <a:p>
            <a:pPr>
              <a:buNone/>
            </a:pPr>
            <a:r>
              <a:rPr lang="cs-CZ" b="1" dirty="0" smtClean="0"/>
              <a:t>    </a:t>
            </a:r>
          </a:p>
          <a:p>
            <a:pPr>
              <a:buNone/>
            </a:pPr>
            <a:r>
              <a:rPr lang="cs-CZ" b="1" dirty="0" smtClean="0"/>
              <a:t>    Nejvyšší bod</a:t>
            </a:r>
            <a:r>
              <a:rPr lang="cs-CZ" dirty="0" smtClean="0"/>
              <a:t>: </a:t>
            </a:r>
            <a:r>
              <a:rPr lang="cs-CZ" dirty="0" err="1" smtClean="0"/>
              <a:t>Dufourspitze</a:t>
            </a:r>
            <a:r>
              <a:rPr lang="cs-CZ" dirty="0" smtClean="0"/>
              <a:t> (4634 m n. m.)   </a:t>
            </a:r>
          </a:p>
          <a:p>
            <a:pPr>
              <a:buNone/>
            </a:pPr>
            <a:r>
              <a:rPr lang="cs-CZ" b="1" dirty="0" smtClean="0"/>
              <a:t>    </a:t>
            </a:r>
          </a:p>
          <a:p>
            <a:pPr>
              <a:buNone/>
            </a:pPr>
            <a:r>
              <a:rPr lang="cs-CZ" b="1" dirty="0" smtClean="0"/>
              <a:t>    Počet obyvatel</a:t>
            </a:r>
            <a:r>
              <a:rPr lang="cs-CZ" dirty="0" smtClean="0"/>
              <a:t>: 7,92 milionu (92. na světě) </a:t>
            </a:r>
          </a:p>
          <a:p>
            <a:pPr>
              <a:buNone/>
            </a:pPr>
            <a:r>
              <a:rPr lang="cs-CZ" b="1" dirty="0" smtClean="0"/>
              <a:t>    </a:t>
            </a:r>
          </a:p>
          <a:p>
            <a:pPr>
              <a:buNone/>
            </a:pPr>
            <a:r>
              <a:rPr lang="cs-CZ" b="1" dirty="0" smtClean="0"/>
              <a:t>    Hustota zalidnění</a:t>
            </a:r>
            <a:r>
              <a:rPr lang="cs-CZ" dirty="0" smtClean="0"/>
              <a:t>: 181 ob. / km² (60. na světě) </a:t>
            </a:r>
          </a:p>
          <a:p>
            <a:pPr>
              <a:buNone/>
            </a:pPr>
            <a:r>
              <a:rPr lang="cs-CZ" b="1" dirty="0" smtClean="0"/>
              <a:t>    </a:t>
            </a:r>
          </a:p>
          <a:p>
            <a:pPr>
              <a:buNone/>
            </a:pPr>
            <a:r>
              <a:rPr lang="cs-CZ" b="1" dirty="0" smtClean="0"/>
              <a:t>    Jazyk</a:t>
            </a:r>
            <a:r>
              <a:rPr lang="cs-CZ" dirty="0" smtClean="0"/>
              <a:t>: němčina 63,7 %, francouzština 20,4 %, italština 6,7 %, rétorománština</a:t>
            </a:r>
          </a:p>
          <a:p>
            <a:pPr>
              <a:buNone/>
            </a:pPr>
            <a:r>
              <a:rPr lang="cs-CZ" b="1" dirty="0" smtClean="0"/>
              <a:t>   </a:t>
            </a:r>
          </a:p>
          <a:p>
            <a:pPr>
              <a:buNone/>
            </a:pPr>
            <a:r>
              <a:rPr lang="cs-CZ" b="1" dirty="0" smtClean="0"/>
              <a:t>    Náboženství</a:t>
            </a:r>
            <a:r>
              <a:rPr lang="cs-CZ" dirty="0" smtClean="0"/>
              <a:t> katolíci 41%, protestanti 40 %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File:KARTE schweiz sprachen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285728"/>
            <a:ext cx="6416852" cy="45720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71802" y="5000636"/>
            <a:ext cx="33137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Jazykové oblasti ve Švýcarsku</a:t>
            </a:r>
            <a:br>
              <a:rPr lang="cs-CZ" dirty="0" smtClean="0"/>
            </a:br>
            <a:r>
              <a:rPr lang="cs-CZ" dirty="0" smtClean="0"/>
              <a:t>šedá - německá</a:t>
            </a:r>
            <a:br>
              <a:rPr lang="cs-CZ" dirty="0" smtClean="0"/>
            </a:br>
            <a:r>
              <a:rPr lang="cs-CZ" dirty="0" smtClean="0"/>
              <a:t>modrá - francouzská</a:t>
            </a:r>
            <a:br>
              <a:rPr lang="cs-CZ" dirty="0" smtClean="0"/>
            </a:br>
            <a:r>
              <a:rPr lang="cs-CZ" dirty="0" smtClean="0"/>
              <a:t>oranžová - italská</a:t>
            </a:r>
            <a:br>
              <a:rPr lang="cs-CZ" dirty="0" smtClean="0"/>
            </a:br>
            <a:r>
              <a:rPr lang="cs-CZ" dirty="0" smtClean="0"/>
              <a:t>zelená - rétorománská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smtClean="0">
                <a:latin typeface="+mn-lt"/>
              </a:rPr>
              <a:t>Hospodářství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600" dirty="0" smtClean="0"/>
              <a:t>Ve finančních službách se Švýcarsko stalo mezinárodním pojmem. </a:t>
            </a:r>
            <a:br>
              <a:rPr lang="cs-CZ" sz="3600" dirty="0" smtClean="0"/>
            </a:br>
            <a:r>
              <a:rPr lang="cs-CZ" sz="3600" dirty="0" smtClean="0"/>
              <a:t>Světoznámá je dále výroba hodinek, čokolády a sýrů, ale i léků.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latin typeface="+mn-lt"/>
              </a:rPr>
              <a:t>Švýcarský frank, uznávaná měna ve světě</a:t>
            </a:r>
            <a:endParaRPr lang="cs-CZ" sz="3600" dirty="0">
              <a:latin typeface="+mn-lt"/>
            </a:endParaRPr>
          </a:p>
        </p:txBody>
      </p:sp>
      <p:pic>
        <p:nvPicPr>
          <p:cNvPr id="52226" name="Picture 2" descr="Soubor:CHF Banknot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1428736"/>
            <a:ext cx="4286250" cy="5124451"/>
          </a:xfrm>
          <a:prstGeom prst="rect">
            <a:avLst/>
          </a:prstGeom>
          <a:noFill/>
        </p:spPr>
      </p:pic>
      <p:pic>
        <p:nvPicPr>
          <p:cNvPr id="52227" name="Picture 3" descr="20 centů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85852" y="2143116"/>
            <a:ext cx="1333500" cy="6953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Bern</a:t>
            </a:r>
            <a:endParaRPr lang="cs-CZ" sz="5400" dirty="0"/>
          </a:p>
        </p:txBody>
      </p:sp>
      <p:pic>
        <p:nvPicPr>
          <p:cNvPr id="22530" name="Picture 2" descr="File:Bern luftaufnahme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428736"/>
            <a:ext cx="7786742" cy="524107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Curych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Curych je považován za město s nejvyšší kvalitou života na světě</a:t>
            </a:r>
            <a:endParaRPr lang="cs-CZ" dirty="0"/>
          </a:p>
        </p:txBody>
      </p:sp>
      <p:pic>
        <p:nvPicPr>
          <p:cNvPr id="20482" name="Picture 2" descr="File:Utliberg Zurich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786058"/>
            <a:ext cx="7620000" cy="3581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421481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Ženeva</a:t>
            </a:r>
            <a:endParaRPr lang="cs-CZ" sz="5400" dirty="0"/>
          </a:p>
        </p:txBody>
      </p:sp>
      <p:pic>
        <p:nvPicPr>
          <p:cNvPr id="19458" name="Picture 2" descr="File:Views of Genev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785794"/>
            <a:ext cx="4572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Alpy</a:t>
            </a:r>
            <a:endParaRPr lang="cs-CZ" sz="54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9154" name="Picture 2" descr="http://upload.wikimedia.org/wikipedia/commons/thumb/c/c5/Satellite_image_of_Switzerland_in_September_2002.jpg/540px-Satellite_image_of_Switzerland_in_September_2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390916"/>
            <a:ext cx="8532440" cy="54670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Alpy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/>
              <a:t>    Švýcarské Alpy</a:t>
            </a:r>
            <a:r>
              <a:rPr lang="cs-CZ" sz="3200" dirty="0" smtClean="0"/>
              <a:t> jsou pomyslným horským systémem skládajícím se z jednotlivých pohoří ležících ve Švýcarsku, která jsou součástí Alp. Na tomto území leží nejvíce vrcholů vyšších 4000 metrů. V nejvyšších partiích Švýcarských Alp se nachází nejvyšší koncentrace ledovců v kontinentální Evropě</a:t>
            </a:r>
            <a:endParaRPr lang="cs-CZ" sz="32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Alpy</a:t>
            </a:r>
            <a:endParaRPr lang="cs-CZ" sz="5400" dirty="0"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1714488"/>
            <a:ext cx="7462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Švýcarské Alpy</a:t>
            </a:r>
            <a:r>
              <a:rPr lang="cs-CZ" dirty="0" smtClean="0"/>
              <a:t> se podílejí na celkově hornatém povrchu Švýcarska </a:t>
            </a:r>
            <a:br>
              <a:rPr lang="cs-CZ" dirty="0" smtClean="0"/>
            </a:br>
            <a:r>
              <a:rPr lang="cs-CZ" dirty="0" smtClean="0"/>
              <a:t>60 % plochy. Zbytek připadá Švýcarské plošině (</a:t>
            </a:r>
            <a:r>
              <a:rPr lang="cs-CZ" dirty="0" err="1" smtClean="0"/>
              <a:t>Schweizer</a:t>
            </a:r>
            <a:r>
              <a:rPr lang="cs-CZ" dirty="0" smtClean="0"/>
              <a:t> </a:t>
            </a:r>
            <a:r>
              <a:rPr lang="cs-CZ" dirty="0" err="1" smtClean="0"/>
              <a:t>Mittelland</a:t>
            </a:r>
            <a:r>
              <a:rPr lang="cs-CZ" dirty="0" smtClean="0"/>
              <a:t>) </a:t>
            </a:r>
            <a:br>
              <a:rPr lang="cs-CZ" dirty="0" smtClean="0"/>
            </a:br>
            <a:r>
              <a:rPr lang="cs-CZ" dirty="0" smtClean="0"/>
              <a:t>a pohoří Jura při severní hranici s Francií.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6386" name="Picture 2" descr="File:Grosser Aletschgletscher 234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714620"/>
            <a:ext cx="5191108" cy="389333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5720" y="3714752"/>
            <a:ext cx="2811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Velký </a:t>
            </a:r>
            <a:r>
              <a:rPr lang="cs-CZ" dirty="0" err="1" smtClean="0"/>
              <a:t>Aletschský</a:t>
            </a:r>
            <a:r>
              <a:rPr lang="cs-CZ" dirty="0" smtClean="0"/>
              <a:t> ledovec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Alpy</a:t>
            </a:r>
            <a:endParaRPr lang="cs-CZ" sz="5400" dirty="0">
              <a:latin typeface="Algerian" pitchFamily="82" charset="0"/>
            </a:endParaRPr>
          </a:p>
        </p:txBody>
      </p:sp>
      <p:pic>
        <p:nvPicPr>
          <p:cNvPr id="15362" name="Picture 2" descr="File:Lauterbrunnen Wasserfall f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214422"/>
            <a:ext cx="7500990" cy="50162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14348" y="6286520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Vodopád v údolí </a:t>
            </a:r>
            <a:r>
              <a:rPr lang="cs-CZ" dirty="0" err="1" smtClean="0"/>
              <a:t>Lauterbrunner</a:t>
            </a:r>
            <a:r>
              <a:rPr lang="cs-CZ" dirty="0" smtClean="0"/>
              <a:t> </a:t>
            </a:r>
            <a:r>
              <a:rPr lang="cs-CZ" dirty="0" err="1" smtClean="0"/>
              <a:t>Tal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8092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Bernské alpy</a:t>
            </a:r>
            <a:endParaRPr lang="cs-CZ" sz="5400" dirty="0"/>
          </a:p>
        </p:txBody>
      </p:sp>
      <p:pic>
        <p:nvPicPr>
          <p:cNvPr id="14338" name="Picture 2" descr="File:Panorama Berner Alpe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285860"/>
            <a:ext cx="7119934" cy="53399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Forte" pitchFamily="66" charset="0"/>
              </a:rPr>
              <a:t>Matterhorn</a:t>
            </a:r>
            <a:endParaRPr lang="cs-CZ" sz="5400" dirty="0"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     </a:t>
            </a:r>
            <a:r>
              <a:rPr lang="cs-CZ" sz="3000" b="1" dirty="0" smtClean="0"/>
              <a:t>Matterhorn</a:t>
            </a:r>
            <a:r>
              <a:rPr lang="cs-CZ" sz="3000" dirty="0" smtClean="0"/>
              <a:t> je považován za jednu z nejkrásnějších a nejpopulárnějších hor Evropy. S nadmořskou výškou 4478 metrů je zároveň také sedmou nejvyšší horou Alp. Tyčí se na hranici mezi Švýcarskem a Itálií. Jméno </a:t>
            </a:r>
            <a:r>
              <a:rPr lang="cs-CZ" sz="3000" i="1" dirty="0" smtClean="0"/>
              <a:t>Matterhorn</a:t>
            </a:r>
            <a:r>
              <a:rPr lang="cs-CZ" sz="3000" dirty="0" smtClean="0"/>
              <a:t> pochází z německého </a:t>
            </a:r>
            <a:r>
              <a:rPr lang="cs-CZ" sz="3000" i="1" dirty="0" err="1" smtClean="0"/>
              <a:t>matte</a:t>
            </a:r>
            <a:r>
              <a:rPr lang="cs-CZ" sz="3000" dirty="0" smtClean="0"/>
              <a:t> (horská louka) a charakteristického tvaru hory, </a:t>
            </a:r>
            <a:r>
              <a:rPr lang="cs-CZ" sz="3000" i="1" dirty="0" err="1" smtClean="0"/>
              <a:t>horn</a:t>
            </a:r>
            <a:r>
              <a:rPr lang="cs-CZ" sz="3000" dirty="0" smtClean="0"/>
              <a:t> (roh). Stále častěji se tato hora uzavírá pro výstupy horolezců (dočasné zákazy k lezení). Důvodem jsou nebezpečné sesuvy hornin z výšky nad 3500 metrů, které způsobuje postupné tání permafrostu (trvale zmrzlé horniny, pokrývající svahy hory).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Matterhorn</a:t>
            </a:r>
            <a:endParaRPr lang="cs-CZ" sz="5400" dirty="0"/>
          </a:p>
        </p:txBody>
      </p:sp>
      <p:pic>
        <p:nvPicPr>
          <p:cNvPr id="12290" name="Picture 2" descr="File:Matterhorn-EastAndNorthside-viewedFromZermatt landscapeforma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500174"/>
            <a:ext cx="6905620" cy="517921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Matterhorn</a:t>
            </a:r>
            <a:endParaRPr lang="cs-CZ" sz="5400" dirty="0"/>
          </a:p>
        </p:txBody>
      </p:sp>
      <p:pic>
        <p:nvPicPr>
          <p:cNvPr id="11266" name="Picture 2" descr="File:Matterhorn-600p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500174"/>
            <a:ext cx="4534863" cy="5143512"/>
          </a:xfrm>
          <a:prstGeom prst="rect">
            <a:avLst/>
          </a:prstGeom>
          <a:noFill/>
        </p:spPr>
      </p:pic>
      <p:pic>
        <p:nvPicPr>
          <p:cNvPr id="11268" name="Picture 4" descr="File:Cervino parete sud ed es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286124"/>
            <a:ext cx="4286248" cy="32146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101038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071546"/>
            <a:ext cx="7143757" cy="535781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4282" y="428604"/>
            <a:ext cx="8286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Firma </a:t>
            </a:r>
            <a:r>
              <a:rPr lang="cs-CZ" b="1" dirty="0" err="1" smtClean="0"/>
              <a:t>Rolex</a:t>
            </a:r>
            <a:r>
              <a:rPr lang="cs-CZ" dirty="0" smtClean="0"/>
              <a:t> je švýcarská firma zabývající se výrobou luxusních náramkových hodinek.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500042"/>
            <a:ext cx="7072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Swatch</a:t>
            </a:r>
            <a:r>
              <a:rPr lang="cs-CZ" b="1" dirty="0" smtClean="0"/>
              <a:t> </a:t>
            </a:r>
            <a:r>
              <a:rPr lang="cs-CZ" dirty="0" smtClean="0"/>
              <a:t> je švýcarská firma, největší výrobce hodinek na světě.</a:t>
            </a:r>
            <a:endParaRPr lang="cs-CZ" dirty="0"/>
          </a:p>
        </p:txBody>
      </p:sp>
      <p:pic>
        <p:nvPicPr>
          <p:cNvPr id="50178" name="Picture 2" descr="File:OMEGA-Speedmaster-Professional-Fron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92867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3200" dirty="0">
                <a:latin typeface="Calibri" pitchFamily="34" charset="0"/>
              </a:rPr>
              <a:t>	</a:t>
            </a:r>
            <a:r>
              <a:rPr lang="cs-CZ" sz="2800" dirty="0">
                <a:latin typeface="+mn-lt"/>
              </a:rPr>
              <a:t>Zdroj: </a:t>
            </a:r>
            <a:r>
              <a:rPr lang="cs-CZ" sz="2800" dirty="0">
                <a:latin typeface="+mn-lt"/>
                <a:hlinkClick r:id="rId2"/>
              </a:rPr>
              <a:t>http://commons.wikimedia.org/wiki</a:t>
            </a:r>
            <a:r>
              <a:rPr lang="cs-CZ" sz="2800" dirty="0">
                <a:latin typeface="+mn-lt"/>
              </a:rPr>
              <a:t>,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konkrétní adresa uvedena v poznámce 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u </a:t>
            </a:r>
            <a:r>
              <a:rPr lang="cs-CZ" sz="2800" dirty="0" smtClean="0">
                <a:latin typeface="+mn-lt"/>
              </a:rPr>
              <a:t>obrázku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HÜBELOVÁ, Dana; CHALUPA, Petr. </a:t>
            </a:r>
            <a:r>
              <a:rPr lang="cs-CZ" sz="2800" i="1" dirty="0" smtClean="0">
                <a:latin typeface="+mn-lt"/>
              </a:rPr>
              <a:t>Evropa</a:t>
            </a:r>
            <a:r>
              <a:rPr lang="cs-CZ" sz="2800" dirty="0" smtClean="0">
                <a:latin typeface="+mn-lt"/>
              </a:rPr>
              <a:t>. Brno: Nová škola, 2009, ISBN 80-7289-101-4.</a:t>
            </a:r>
            <a:endParaRPr lang="cs-CZ" sz="2800" dirty="0">
              <a:latin typeface="+mn-lt"/>
            </a:endParaRPr>
          </a:p>
        </p:txBody>
      </p:sp>
    </p:spTree>
  </p:cSld>
  <p:clrMapOvr>
    <a:masterClrMapping/>
  </p:clrMapOvr>
  <p:transition spd="slow"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</TotalTime>
  <Words>337</Words>
  <Application>Microsoft Office PowerPoint</Application>
  <PresentationFormat>Předvádění na obrazovce (4:3)</PresentationFormat>
  <Paragraphs>120</Paragraphs>
  <Slides>23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Švýcarsko</vt:lpstr>
      <vt:lpstr>Snímek 4</vt:lpstr>
      <vt:lpstr>Mapa Švýcarska s kantony, jejich hlavními městy, většími jezery a řekami</vt:lpstr>
      <vt:lpstr>Snímek 6</vt:lpstr>
      <vt:lpstr>Snímek 7</vt:lpstr>
      <vt:lpstr>Hospodářství</vt:lpstr>
      <vt:lpstr>Švýcarský frank, uznávaná měna ve světě</vt:lpstr>
      <vt:lpstr>Bern</vt:lpstr>
      <vt:lpstr>Curych</vt:lpstr>
      <vt:lpstr>Ženeva</vt:lpstr>
      <vt:lpstr>Alpy</vt:lpstr>
      <vt:lpstr>Alpy</vt:lpstr>
      <vt:lpstr>Alpy</vt:lpstr>
      <vt:lpstr>Alpy</vt:lpstr>
      <vt:lpstr>Bernské alpy</vt:lpstr>
      <vt:lpstr>Matterhorn</vt:lpstr>
      <vt:lpstr>Matterhorn</vt:lpstr>
      <vt:lpstr>Matterhorn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Moje</cp:lastModifiedBy>
  <cp:revision>36</cp:revision>
  <dcterms:created xsi:type="dcterms:W3CDTF">2010-10-07T13:36:04Z</dcterms:created>
  <dcterms:modified xsi:type="dcterms:W3CDTF">2013-11-26T18:36:27Z</dcterms:modified>
</cp:coreProperties>
</file>