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activeX/activeX4.xml" ContentType="application/vnd.ms-office.activeX+xml"/>
  <Override PartName="/ppt/activeX/activeX15.xml" ContentType="application/vnd.ms-office.activeX+xml"/>
  <Override PartName="/ppt/activeX/activeX17.xml" ContentType="application/vnd.ms-office.activeX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activeX/activeX2.xml" ContentType="application/vnd.ms-office.activeX+xml"/>
  <Override PartName="/ppt/activeX/activeX13.xml" ContentType="application/vnd.ms-office.activeX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activeX/activeX11.xml" ContentType="application/vnd.ms-office.activeX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activeX/activeX9.xml" ContentType="application/vnd.ms-office.activeX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ctiveX/activeX6.xml" ContentType="application/vnd.ms-office.activeX+xml"/>
  <Override PartName="/ppt/activeX/activeX7.xml" ContentType="application/vnd.ms-office.activeX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  <Default Extension="bin" ContentType="application/vnd.ms-office.activeX"/>
  <Override PartName="/ppt/activeX/activeX5.xml" ContentType="application/vnd.ms-office.activeX+xml"/>
  <Override PartName="/ppt/activeX/activeX16.xml" ContentType="application/vnd.ms-office.activeX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activeX/activeX3.xml" ContentType="application/vnd.ms-office.activeX+xml"/>
  <Override PartName="/ppt/activeX/activeX14.xml" ContentType="application/vnd.ms-office.activeX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Override PartName="/ppt/activeX/activeX1.xml" ContentType="application/vnd.ms-office.activeX+xml"/>
  <Override PartName="/ppt/activeX/activeX12.xml" ContentType="application/vnd.ms-office.activeX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activeX/activeX10.xml" ContentType="application/vnd.ms-office.activeX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Default Extension="vml" ContentType="application/vnd.openxmlformats-officedocument.vmlDrawing"/>
  <Override PartName="/ppt/notesSlides/notesSlide6.xml" ContentType="application/vnd.openxmlformats-officedocument.presentationml.notesSlide+xml"/>
  <Override PartName="/ppt/activeX/activeX8.xml" ContentType="application/vnd.ms-office.activeX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sldIdLst>
    <p:sldId id="267" r:id="rId2"/>
    <p:sldId id="266" r:id="rId3"/>
    <p:sldId id="258" r:id="rId4"/>
    <p:sldId id="271" r:id="rId5"/>
    <p:sldId id="259" r:id="rId6"/>
    <p:sldId id="260" r:id="rId7"/>
    <p:sldId id="261" r:id="rId8"/>
    <p:sldId id="268" r:id="rId9"/>
    <p:sldId id="269" r:id="rId10"/>
    <p:sldId id="262" r:id="rId11"/>
    <p:sldId id="263" r:id="rId12"/>
    <p:sldId id="264" r:id="rId13"/>
    <p:sldId id="272" r:id="rId14"/>
    <p:sldId id="273" r:id="rId15"/>
    <p:sldId id="274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_rels/activeX14.xml.rels><?xml version="1.0" encoding="UTF-8" standalone="yes"?>
<Relationships xmlns="http://schemas.openxmlformats.org/package/2006/relationships"><Relationship Id="rId1" Type="http://schemas.microsoft.com/office/2006/relationships/activeXControlBinary" Target="activeX14.bin"/></Relationships>
</file>

<file path=ppt/activeX/_rels/activeX15.xml.rels><?xml version="1.0" encoding="UTF-8" standalone="yes"?>
<Relationships xmlns="http://schemas.openxmlformats.org/package/2006/relationships"><Relationship Id="rId1" Type="http://schemas.microsoft.com/office/2006/relationships/activeXControlBinary" Target="activeX15.bin"/></Relationships>
</file>

<file path=ppt/activeX/_rels/activeX16.xml.rels><?xml version="1.0" encoding="UTF-8" standalone="yes"?>
<Relationships xmlns="http://schemas.openxmlformats.org/package/2006/relationships"><Relationship Id="rId1" Type="http://schemas.microsoft.com/office/2006/relationships/activeXControlBinary" Target="activeX16.bin"/></Relationships>
</file>

<file path=ppt/activeX/_rels/activeX17.xml.rels><?xml version="1.0" encoding="UTF-8" standalone="yes"?>
<Relationships xmlns="http://schemas.openxmlformats.org/package/2006/relationships"><Relationship Id="rId1" Type="http://schemas.microsoft.com/office/2006/relationships/activeXControlBinary" Target="activeX17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6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1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VY_52_INOVACE_01_Přírodopis 7.ročník_Obojživelníci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Obojživelníci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E0561D-9FF9-48E8-81AF-79869B4B0DFA}" type="presOf" srcId="{D1D4F407-5343-4D3F-B5B9-D407B03CAEB4}" destId="{AED2198E-93D5-4001-81B4-73124B309672}" srcOrd="1" destOrd="0" presId="urn:microsoft.com/office/officeart/2005/8/layout/target3"/>
    <dgm:cxn modelId="{74C80B8E-C5DF-429E-B8D6-8344F014D80A}" type="presOf" srcId="{D8197B8C-B260-4A16-BDF4-0947B075E274}" destId="{25B08C86-7E15-44DC-BE7F-FFB55DD49D12}" srcOrd="0" destOrd="0" presId="urn:microsoft.com/office/officeart/2005/8/layout/target3"/>
    <dgm:cxn modelId="{D830D7DF-E5E8-4081-8D16-F7E200ED6263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A9D4AAC-7BC9-41C2-AD58-FD6F5EFC4DC7}" type="presOf" srcId="{D1B46980-6531-4606-95E6-44980827E919}" destId="{2BE915AB-18AA-4053-B92C-3BFC9ED204BB}" srcOrd="1" destOrd="0" presId="urn:microsoft.com/office/officeart/2005/8/layout/target3"/>
    <dgm:cxn modelId="{D869F935-DBE8-44DE-A9DE-3C0750B289DD}" type="presOf" srcId="{D1B46980-6531-4606-95E6-44980827E919}" destId="{6140AFEC-043D-4C43-A2F9-D0F5331DF3A3}" srcOrd="0" destOrd="0" presId="urn:microsoft.com/office/officeart/2005/8/layout/target3"/>
    <dgm:cxn modelId="{D86A5977-B7C0-46A1-AA24-986DEF9D3EC1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5F6CEF9-5709-4F42-8A74-0FBF0D2D8462}" type="presOf" srcId="{B651F6E3-6281-48DB-9319-2AEAFDAE7572}" destId="{619D679B-A015-4ECF-8348-D1034C574F40}" srcOrd="0" destOrd="0" presId="urn:microsoft.com/office/officeart/2005/8/layout/target3"/>
    <dgm:cxn modelId="{F4F4EA2C-1F0F-433A-810E-3FF2E4F681C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D706CB2-7FD1-4D53-BC2E-EF2CE1C90968}" type="presOf" srcId="{D1D4F407-5343-4D3F-B5B9-D407B03CAEB4}" destId="{D005CE8C-CC26-4C3E-AC11-E15060ECD759}" srcOrd="0" destOrd="0" presId="urn:microsoft.com/office/officeart/2005/8/layout/target3"/>
    <dgm:cxn modelId="{064FC65F-E12B-4508-BD92-466C995688B0}" type="presOf" srcId="{B651F6E3-6281-48DB-9319-2AEAFDAE7572}" destId="{6BB5E863-4638-4E1D-BFDE-399D028AC4ED}" srcOrd="1" destOrd="0" presId="urn:microsoft.com/office/officeart/2005/8/layout/target3"/>
    <dgm:cxn modelId="{F0C9EBBE-88AB-4407-A0E7-9FC301EF3B64}" type="presOf" srcId="{757F3AB3-0718-4624-B441-E567A8F0AB56}" destId="{333A1088-737F-45CB-B68E-254E46348037}" srcOrd="0" destOrd="0" presId="urn:microsoft.com/office/officeart/2005/8/layout/target3"/>
    <dgm:cxn modelId="{0D768801-0838-487A-B497-DC84A07EE7E0}" type="presParOf" srcId="{333A1088-737F-45CB-B68E-254E46348037}" destId="{F5ABB229-8D3B-4694-996A-96F23CF14429}" srcOrd="0" destOrd="0" presId="urn:microsoft.com/office/officeart/2005/8/layout/target3"/>
    <dgm:cxn modelId="{75416E20-961C-4FA4-9DB0-030BEB7F41BC}" type="presParOf" srcId="{333A1088-737F-45CB-B68E-254E46348037}" destId="{F41139FD-01EE-4571-8B17-4FB00FC51163}" srcOrd="1" destOrd="0" presId="urn:microsoft.com/office/officeart/2005/8/layout/target3"/>
    <dgm:cxn modelId="{CB505353-7649-416E-8C69-45299DD5EFD2}" type="presParOf" srcId="{333A1088-737F-45CB-B68E-254E46348037}" destId="{D005CE8C-CC26-4C3E-AC11-E15060ECD759}" srcOrd="2" destOrd="0" presId="urn:microsoft.com/office/officeart/2005/8/layout/target3"/>
    <dgm:cxn modelId="{FD118347-5559-4B3A-8C24-9ABAA565A439}" type="presParOf" srcId="{333A1088-737F-45CB-B68E-254E46348037}" destId="{2C702D82-9B77-49B7-9568-BB8EB47C3372}" srcOrd="3" destOrd="0" presId="urn:microsoft.com/office/officeart/2005/8/layout/target3"/>
    <dgm:cxn modelId="{0EFC27C2-0200-42BE-BC08-9B636E677B02}" type="presParOf" srcId="{333A1088-737F-45CB-B68E-254E46348037}" destId="{A52A0455-90FF-4808-ABD0-F02540D31D5A}" srcOrd="4" destOrd="0" presId="urn:microsoft.com/office/officeart/2005/8/layout/target3"/>
    <dgm:cxn modelId="{DE631BC0-B401-4A77-9162-CAFD08154C00}" type="presParOf" srcId="{333A1088-737F-45CB-B68E-254E46348037}" destId="{6140AFEC-043D-4C43-A2F9-D0F5331DF3A3}" srcOrd="5" destOrd="0" presId="urn:microsoft.com/office/officeart/2005/8/layout/target3"/>
    <dgm:cxn modelId="{32FA8AA8-6CCE-4C06-9CFB-A9915BF1FBD4}" type="presParOf" srcId="{333A1088-737F-45CB-B68E-254E46348037}" destId="{9358AC05-5D7D-4327-9F80-1AD486AEA664}" srcOrd="6" destOrd="0" presId="urn:microsoft.com/office/officeart/2005/8/layout/target3"/>
    <dgm:cxn modelId="{A96D8045-7EC0-4C76-9C4D-6B1F9FA7EAD1}" type="presParOf" srcId="{333A1088-737F-45CB-B68E-254E46348037}" destId="{313FC574-E1CD-4FB4-B054-0B805CE0447D}" srcOrd="7" destOrd="0" presId="urn:microsoft.com/office/officeart/2005/8/layout/target3"/>
    <dgm:cxn modelId="{07E904F3-8266-4546-9765-88AFBCC28E2B}" type="presParOf" srcId="{333A1088-737F-45CB-B68E-254E46348037}" destId="{619D679B-A015-4ECF-8348-D1034C574F40}" srcOrd="8" destOrd="0" presId="urn:microsoft.com/office/officeart/2005/8/layout/target3"/>
    <dgm:cxn modelId="{2FC70BAB-4B4C-48F4-B843-1FC5EF9A1FE7}" type="presParOf" srcId="{333A1088-737F-45CB-B68E-254E46348037}" destId="{322283A8-4A27-4CDA-BAE3-F381106A9174}" srcOrd="9" destOrd="0" presId="urn:microsoft.com/office/officeart/2005/8/layout/target3"/>
    <dgm:cxn modelId="{6E393787-0BB1-4975-8E0A-AB4BB5557948}" type="presParOf" srcId="{333A1088-737F-45CB-B68E-254E46348037}" destId="{FFC9F71D-1B4F-4AD9-A4A6-86ADEFC8AF5C}" srcOrd="10" destOrd="0" presId="urn:microsoft.com/office/officeart/2005/8/layout/target3"/>
    <dgm:cxn modelId="{D9E6CF6C-E4E5-42CC-B012-D61397130315}" type="presParOf" srcId="{333A1088-737F-45CB-B68E-254E46348037}" destId="{25B08C86-7E15-44DC-BE7F-FFB55DD49D12}" srcOrd="11" destOrd="0" presId="urn:microsoft.com/office/officeart/2005/8/layout/target3"/>
    <dgm:cxn modelId="{4BC89AFB-F3E2-4301-B2D4-743F87E0D92B}" type="presParOf" srcId="{333A1088-737F-45CB-B68E-254E46348037}" destId="{76644BE8-9D7C-4C09-B250-3D10AF48CBB7}" srcOrd="12" destOrd="0" presId="urn:microsoft.com/office/officeart/2005/8/layout/target3"/>
    <dgm:cxn modelId="{1E4C1292-9E0D-4AD5-B99E-625076C92B62}" type="presParOf" srcId="{333A1088-737F-45CB-B68E-254E46348037}" destId="{EE85B701-7295-41C0-BA7A-34D3756A2AE6}" srcOrd="13" destOrd="0" presId="urn:microsoft.com/office/officeart/2005/8/layout/target3"/>
    <dgm:cxn modelId="{C7A0856E-3D86-4139-8808-8894B1B7E6FE}" type="presParOf" srcId="{333A1088-737F-45CB-B68E-254E46348037}" destId="{8BEBB6EC-1DAA-4CAC-8A25-BC0FCBD5DBD5}" srcOrd="14" destOrd="0" presId="urn:microsoft.com/office/officeart/2005/8/layout/target3"/>
    <dgm:cxn modelId="{009C5338-37B6-4DF8-956C-9F1918F2919E}" type="presParOf" srcId="{333A1088-737F-45CB-B68E-254E46348037}" destId="{AED2198E-93D5-4001-81B4-73124B309672}" srcOrd="15" destOrd="0" presId="urn:microsoft.com/office/officeart/2005/8/layout/target3"/>
    <dgm:cxn modelId="{056D44E4-5FB8-49B7-8C26-AEFA6EFB0609}" type="presParOf" srcId="{333A1088-737F-45CB-B68E-254E46348037}" destId="{2BE915AB-18AA-4053-B92C-3BFC9ED204BB}" srcOrd="16" destOrd="0" presId="urn:microsoft.com/office/officeart/2005/8/layout/target3"/>
    <dgm:cxn modelId="{379F02F4-8E81-41C0-886B-6FD654D03779}" type="presParOf" srcId="{333A1088-737F-45CB-B68E-254E46348037}" destId="{6BB5E863-4638-4E1D-BFDE-399D028AC4ED}" srcOrd="17" destOrd="0" presId="urn:microsoft.com/office/officeart/2005/8/layout/target3"/>
    <dgm:cxn modelId="{D13A8D45-3D74-4563-B9E8-5D062B76116E}" type="presParOf" srcId="{333A1088-737F-45CB-B68E-254E46348037}" destId="{5A5FFA88-C948-4069-8E93-59FA12366E83}" srcOrd="18" destOrd="0" presId="urn:microsoft.com/office/officeart/2005/8/layout/target3"/>
    <dgm:cxn modelId="{B8008495-3AB2-47E8-BE5F-C0A6208869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66EEF9-BA3B-441F-90E0-05D63E19FF9F}" type="doc">
      <dgm:prSet loTypeId="urn:microsoft.com/office/officeart/2008/layout/VerticalAccentLis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CE805BA-287B-4C78-B848-254C3CF6228B}" type="pres">
      <dgm:prSet presAssocID="{6066EEF9-BA3B-441F-90E0-05D63E19FF9F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</dgm:ptLst>
  <dgm:cxnLst>
    <dgm:cxn modelId="{6485143E-17D3-4FDB-AF4C-94680D481D3D}" type="presOf" srcId="{6066EEF9-BA3B-441F-90E0-05D63E19FF9F}" destId="{6CE805BA-287B-4C78-B848-254C3CF6228B}" srcOrd="0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ZŠ Týnec nad Labem</a:t>
          </a:r>
          <a:endParaRPr lang="cs-CZ" sz="17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Lenka Hrnčířová</a:t>
          </a:r>
          <a:endParaRPr lang="cs-CZ" sz="17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VY_52_INOVACE_01_Přírodopis 7.ročník_Obojživelníci</a:t>
          </a:r>
          <a:endParaRPr lang="cs-CZ" sz="17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Obojživelníci</a:t>
          </a:r>
          <a:endParaRPr lang="cs-CZ" sz="17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CZ.1.07/1.4.00/21.1921</a:t>
          </a:r>
          <a:endParaRPr lang="cs-CZ" sz="17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39BB5B-E117-4496-B9BE-FC4CDB86825C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747D0-7F44-4CAF-AB06-013EC82AF6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6280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689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16538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15544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55430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45049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3874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23193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0139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11172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68554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64554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34436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33757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17920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A747D0-7F44-4CAF-AB06-013EC82AF654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436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409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5501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5302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0300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431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1845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5341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3573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2162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6894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1479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C1737-55D1-45D6-841B-C221851E3823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70B96F-0BCF-4B9E-A261-CA0F288996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5811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e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control" Target="../activeX/activeX12.xml"/><Relationship Id="rId18" Type="http://schemas.openxmlformats.org/officeDocument/2006/relationships/control" Target="../activeX/activeX17.xml"/><Relationship Id="rId3" Type="http://schemas.openxmlformats.org/officeDocument/2006/relationships/control" Target="../activeX/activeX2.xml"/><Relationship Id="rId21" Type="http://schemas.openxmlformats.org/officeDocument/2006/relationships/hyperlink" Target="http://microsoft.com/" TargetMode="External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control" Target="../activeX/activeX16.xml"/><Relationship Id="rId2" Type="http://schemas.openxmlformats.org/officeDocument/2006/relationships/control" Target="../activeX/activeX1.xml"/><Relationship Id="rId16" Type="http://schemas.openxmlformats.org/officeDocument/2006/relationships/control" Target="../activeX/activeX15.xml"/><Relationship Id="rId20" Type="http://schemas.openxmlformats.org/officeDocument/2006/relationships/notesSlide" Target="../notesSlides/notesSlide16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5" Type="http://schemas.openxmlformats.org/officeDocument/2006/relationships/control" Target="../activeX/activeX4.xml"/><Relationship Id="rId15" Type="http://schemas.openxmlformats.org/officeDocument/2006/relationships/control" Target="../activeX/activeX14.xml"/><Relationship Id="rId10" Type="http://schemas.openxmlformats.org/officeDocument/2006/relationships/control" Target="../activeX/activeX9.xml"/><Relationship Id="rId19" Type="http://schemas.openxmlformats.org/officeDocument/2006/relationships/slideLayout" Target="../slideLayouts/slideLayout7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control" Target="../activeX/activeX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0362973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8639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1860"/>
            <a:ext cx="8363272" cy="54143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Přírodopis </a:t>
            </a:r>
            <a:r>
              <a:rPr lang="cs-CZ" sz="2800" dirty="0"/>
              <a:t> </a:t>
            </a:r>
            <a:r>
              <a:rPr lang="cs-CZ" sz="2800" dirty="0" smtClean="0"/>
              <a:t>7. ročník</a:t>
            </a:r>
          </a:p>
          <a:p>
            <a:pPr marL="0" indent="0">
              <a:buNone/>
            </a:pPr>
            <a:r>
              <a:rPr lang="cs-CZ" sz="2800" dirty="0" smtClean="0"/>
              <a:t>Prezentace – Obojživelníci (úvodní hodina)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Společné znaky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Stavba těla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Rozmnožování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Vývoj 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Procvičení – doplnění chybějících slov – lze využít jako SP, pak následně doplnit na interaktivní tabuli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a zkontrolovat</a:t>
            </a:r>
          </a:p>
          <a:p>
            <a:pPr marL="514350" indent="-514350">
              <a:buAutoNum type="alphaLcParenR" startAt="6"/>
            </a:pPr>
            <a:r>
              <a:rPr lang="cs-CZ" sz="2800" dirty="0" smtClean="0"/>
              <a:t>Procvičení – části těla skokana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Pomůcky: fixy na interaktivní tabuli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864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43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363272" cy="141763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Obsah </a:t>
            </a:r>
            <a:r>
              <a:rPr lang="cs-CZ" sz="3600" dirty="0" smtClean="0"/>
              <a:t>hodiny - </a:t>
            </a:r>
            <a:r>
              <a:rPr lang="cs-CZ" sz="3600" dirty="0" smtClean="0"/>
              <a:t>Obojživelníci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8484014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Pětiúhelník 4"/>
          <p:cNvSpPr/>
          <p:nvPr/>
        </p:nvSpPr>
        <p:spPr>
          <a:xfrm>
            <a:off x="1115615" y="1340768"/>
            <a:ext cx="6552729" cy="864096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Společné znaky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1165153" y="2420888"/>
            <a:ext cx="6696744" cy="864096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Stavba těla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1132908" y="3645024"/>
            <a:ext cx="6696744" cy="864096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Rozmnožování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1115615" y="4725144"/>
            <a:ext cx="6696744" cy="864096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Vývoj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1043607" y="5877272"/>
            <a:ext cx="6696744" cy="864096"/>
          </a:xfrm>
          <a:prstGeom prst="homePlat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Procvičení - doplňování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360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764704"/>
            <a:ext cx="38587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Obojživelníci</a:t>
            </a:r>
            <a:endParaRPr lang="cs-CZ" sz="5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313" y="1998270"/>
            <a:ext cx="3241144" cy="1933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72816"/>
            <a:ext cx="3240360" cy="2159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3019" y="4653136"/>
            <a:ext cx="2856799" cy="1777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62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Obojživelníci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1"/>
            <a:ext cx="8712968" cy="3412976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přechodná forma mezi vodními a suchozemskými obratlovci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vývoj ve vodě, jejich</a:t>
            </a:r>
            <a:r>
              <a:rPr lang="cs-CZ" dirty="0"/>
              <a:t> </a:t>
            </a:r>
            <a:r>
              <a:rPr lang="cs-CZ" dirty="0" smtClean="0"/>
              <a:t>larvy – </a:t>
            </a:r>
            <a:r>
              <a:rPr lang="cs-CZ" b="1" dirty="0" smtClean="0"/>
              <a:t>pulci </a:t>
            </a:r>
            <a:r>
              <a:rPr lang="cs-CZ" dirty="0" smtClean="0"/>
              <a:t>dýchají žábrami, tvarem těla připomínají ryby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287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547260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2 páry kráčivých končetin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kůže – holá, většinou hladká, s mnoha slizovými žlázami, u některých přeměněny v jedové</a:t>
            </a:r>
          </a:p>
          <a:p>
            <a:pPr marL="0" indent="0">
              <a:buNone/>
            </a:pPr>
            <a:r>
              <a:rPr lang="cs-CZ" dirty="0" smtClean="0"/>
              <a:t>- svlékání pokožky – mloci, čolci najednou,</a:t>
            </a:r>
          </a:p>
          <a:p>
            <a:pPr marL="0" indent="0">
              <a:buNone/>
            </a:pPr>
            <a:r>
              <a:rPr lang="cs-CZ" dirty="0" smtClean="0"/>
              <a:t>   žáby po částech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- v ústní dutině - jazyk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260648"/>
            <a:ext cx="640871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</a:t>
            </a:r>
            <a:r>
              <a:rPr lang="cs-CZ" sz="3200" b="1" dirty="0" smtClean="0"/>
              <a:t>Odlišnosti </a:t>
            </a:r>
            <a:r>
              <a:rPr lang="cs-CZ" sz="3200" b="1" dirty="0" smtClean="0"/>
              <a:t>obojživelníků od ryb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93133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857664" cy="3046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b="1" u="sng" dirty="0" smtClean="0"/>
              <a:t>kloaka</a:t>
            </a:r>
            <a:r>
              <a:rPr lang="cs-CZ" sz="3200" dirty="0" smtClean="0"/>
              <a:t> – rozšířená část konečníku, společný</a:t>
            </a:r>
          </a:p>
          <a:p>
            <a:r>
              <a:rPr lang="cs-CZ" sz="3200" dirty="0" smtClean="0"/>
              <a:t>vývod  TS, VS, PS</a:t>
            </a:r>
          </a:p>
          <a:p>
            <a:endParaRPr lang="cs-CZ" sz="3200" dirty="0"/>
          </a:p>
          <a:p>
            <a:pPr marL="457200" indent="-457200">
              <a:buFontTx/>
              <a:buChar char="-"/>
            </a:pPr>
            <a:r>
              <a:rPr lang="cs-CZ" sz="3200" dirty="0"/>
              <a:t>k</a:t>
            </a:r>
            <a:r>
              <a:rPr lang="cs-CZ" sz="3200" dirty="0" smtClean="0"/>
              <a:t>ostra – osou páteř, na ni připojena lebka</a:t>
            </a:r>
          </a:p>
          <a:p>
            <a:r>
              <a:rPr lang="cs-CZ" sz="3200" dirty="0"/>
              <a:t>a</a:t>
            </a:r>
            <a:r>
              <a:rPr lang="cs-CZ" sz="3200" dirty="0" smtClean="0"/>
              <a:t> končetiny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4461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08720"/>
            <a:ext cx="8785554" cy="283154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CS </a:t>
            </a:r>
            <a:r>
              <a:rPr lang="cs-CZ" sz="3200" dirty="0" smtClean="0"/>
              <a:t>– složitější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srdce – 2 síně, 1 komora</a:t>
            </a:r>
          </a:p>
          <a:p>
            <a:r>
              <a:rPr lang="cs-CZ" sz="3200" dirty="0" smtClean="0"/>
              <a:t>- z </a:t>
            </a:r>
            <a:r>
              <a:rPr lang="cs-CZ" sz="3200" dirty="0"/>
              <a:t>levé síně – okysličená krev, z pravé – </a:t>
            </a:r>
            <a:r>
              <a:rPr lang="cs-CZ" sz="3200" dirty="0" smtClean="0"/>
              <a:t>odkysličená</a:t>
            </a:r>
            <a:r>
              <a:rPr lang="cs-CZ" sz="3200" dirty="0"/>
              <a:t>, v komoře se mísí – smíšená krev chudá </a:t>
            </a:r>
            <a:r>
              <a:rPr lang="cs-CZ" sz="3200" dirty="0" smtClean="0"/>
              <a:t>na kyslík </a:t>
            </a:r>
            <a:r>
              <a:rPr lang="cs-CZ" sz="3200" dirty="0"/>
              <a:t>,  dýchají plícemi i kůží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068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78435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 </a:t>
            </a:r>
            <a:r>
              <a:rPr lang="cs-CZ" sz="3200" b="1" dirty="0" smtClean="0"/>
              <a:t>         Vnitřní stavba těla skokana  </a:t>
            </a:r>
            <a:endParaRPr lang="cs-CZ" sz="3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763210"/>
            <a:ext cx="5484061" cy="4537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4869160"/>
            <a:ext cx="74888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1) srdce, 2) plíce, 3) žaludek,  4) játra, 5) střeva,  6) pohlavní ústrojí,</a:t>
            </a:r>
          </a:p>
          <a:p>
            <a:endParaRPr lang="cs-CZ" sz="2000" dirty="0"/>
          </a:p>
          <a:p>
            <a:r>
              <a:rPr lang="cs-CZ" sz="2000" dirty="0" smtClean="0"/>
              <a:t>               7) ledvina, 8) močový měchýř, 9) kloaka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13307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9"/>
            <a:ext cx="7344816" cy="440120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Rozmnožování</a:t>
            </a:r>
          </a:p>
          <a:p>
            <a:r>
              <a:rPr lang="cs-CZ" sz="3200" b="1" u="sng" dirty="0" smtClean="0"/>
              <a:t>a) žáby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vnější oplození – ve vodě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z oplozených vajíček – pulci, dýchají žábrami,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nejprve </a:t>
            </a:r>
            <a:r>
              <a:rPr lang="cs-CZ" sz="3200" dirty="0" smtClean="0"/>
              <a:t>vnější, </a:t>
            </a:r>
            <a:r>
              <a:rPr lang="cs-CZ" sz="3200" dirty="0" smtClean="0"/>
              <a:t>pak vnitřní žábry 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m</a:t>
            </a:r>
            <a:r>
              <a:rPr lang="cs-CZ" sz="3200" dirty="0" smtClean="0"/>
              <a:t>ají ocásek, který později zaniká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endParaRPr lang="cs-CZ" sz="2800" b="1" u="sng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0448" y="4839414"/>
            <a:ext cx="5091081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458112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Proměna  žáby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8221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273868" cy="25545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b) čolci, mloci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vnitřní oplození, oplozená vajíčka samička lepí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 vodní rostliny</a:t>
            </a:r>
          </a:p>
          <a:p>
            <a:r>
              <a:rPr lang="cs-CZ" sz="3200" dirty="0" smtClean="0"/>
              <a:t>- jen vnější žábry</a:t>
            </a:r>
          </a:p>
          <a:p>
            <a:r>
              <a:rPr lang="cs-CZ" sz="3200" dirty="0" smtClean="0"/>
              <a:t>- ocas po celý život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6942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920880" cy="138499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v</a:t>
            </a:r>
            <a:r>
              <a:rPr lang="cs-CZ" sz="2800" b="1" u="sng" dirty="0" smtClean="0"/>
              <a:t>ývoj obojživelníků</a:t>
            </a:r>
          </a:p>
          <a:p>
            <a:r>
              <a:rPr lang="cs-CZ" sz="2800" dirty="0" smtClean="0"/>
              <a:t>- z lalokoploutvých ryb, nejstarší obojživelníci –</a:t>
            </a:r>
          </a:p>
          <a:p>
            <a:r>
              <a:rPr lang="cs-CZ" sz="2800" b="1" u="sng" dirty="0" smtClean="0"/>
              <a:t>krytolebci</a:t>
            </a:r>
            <a:endParaRPr lang="cs-CZ" sz="2800" b="1" u="sng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67156"/>
            <a:ext cx="6055848" cy="2528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18594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5689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Doplň chybějící slova</a:t>
            </a:r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Obojživelníci jsou …………………………………… formou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ezi vodními a suchozemskými obratlovci.</a:t>
            </a:r>
          </a:p>
          <a:p>
            <a:r>
              <a:rPr lang="cs-CZ" sz="2800" dirty="0" smtClean="0"/>
              <a:t>2) Jejich larvy ………………………….. se vyvíjejí ve ……………….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a dýchají …………………….. .</a:t>
            </a:r>
          </a:p>
          <a:p>
            <a:r>
              <a:rPr lang="cs-CZ" sz="2800" dirty="0" smtClean="0"/>
              <a:t>3) V kůži obojživelníků jsou četné ………………………….. </a:t>
            </a:r>
            <a:r>
              <a:rPr lang="cs-CZ" sz="2800" dirty="0"/>
              <a:t>ž</a:t>
            </a:r>
            <a:r>
              <a:rPr lang="cs-CZ" sz="2800" dirty="0" smtClean="0"/>
              <a:t>lázy,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teré jsou u některých přeměněny na ………………………..... .</a:t>
            </a:r>
          </a:p>
          <a:p>
            <a:r>
              <a:rPr lang="cs-CZ" sz="2800" dirty="0" smtClean="0"/>
              <a:t>4) Dospělí obojživelníci dýchají …………………… a …………….. .</a:t>
            </a:r>
          </a:p>
          <a:p>
            <a:r>
              <a:rPr lang="cs-CZ" sz="2800" dirty="0" smtClean="0"/>
              <a:t>5) Společným vývodem TS, VS a PS je …………………………. .</a:t>
            </a:r>
          </a:p>
          <a:p>
            <a:r>
              <a:rPr lang="cs-CZ" sz="2800" dirty="0" smtClean="0"/>
              <a:t>6) Obojživelníci se vyvinuli z …………………………………… ryb .</a:t>
            </a:r>
          </a:p>
          <a:p>
            <a:r>
              <a:rPr lang="cs-CZ" sz="2800" dirty="0" smtClean="0"/>
              <a:t>7) Nejstarší obojživelníci byli ………………………………………..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9573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Zkontroluj si, jak jsi byl úspěšný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1273354"/>
            <a:ext cx="4680520" cy="310854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/>
              <a:t>p</a:t>
            </a:r>
            <a:r>
              <a:rPr lang="cs-CZ" sz="2800" b="1" dirty="0" smtClean="0"/>
              <a:t>řechodnou</a:t>
            </a:r>
          </a:p>
          <a:p>
            <a:pPr marL="514350" indent="-514350">
              <a:buAutoNum type="arabicParenR"/>
            </a:pPr>
            <a:r>
              <a:rPr lang="cs-CZ" sz="2800" b="1" dirty="0"/>
              <a:t>p</a:t>
            </a:r>
            <a:r>
              <a:rPr lang="cs-CZ" sz="2800" b="1" dirty="0" smtClean="0"/>
              <a:t>ulci, vodě, žábrami</a:t>
            </a:r>
          </a:p>
          <a:p>
            <a:pPr marL="514350" indent="-514350">
              <a:buAutoNum type="arabicParenR"/>
            </a:pPr>
            <a:r>
              <a:rPr lang="cs-CZ" sz="2800" b="1" dirty="0"/>
              <a:t>s</a:t>
            </a:r>
            <a:r>
              <a:rPr lang="cs-CZ" sz="2800" b="1" dirty="0" smtClean="0"/>
              <a:t>lizové, jedové</a:t>
            </a:r>
          </a:p>
          <a:p>
            <a:pPr marL="514350" indent="-514350">
              <a:buAutoNum type="arabicParenR"/>
            </a:pPr>
            <a:r>
              <a:rPr lang="cs-CZ" sz="2800" b="1" dirty="0"/>
              <a:t>p</a:t>
            </a:r>
            <a:r>
              <a:rPr lang="cs-CZ" sz="2800" b="1" dirty="0" smtClean="0"/>
              <a:t>licemi, kůží</a:t>
            </a:r>
          </a:p>
          <a:p>
            <a:pPr marL="514350" indent="-514350">
              <a:buAutoNum type="arabicParenR"/>
            </a:pPr>
            <a:r>
              <a:rPr lang="cs-CZ" sz="2800" b="1" dirty="0"/>
              <a:t>k</a:t>
            </a:r>
            <a:r>
              <a:rPr lang="cs-CZ" sz="2800" b="1" dirty="0" smtClean="0"/>
              <a:t>loaka</a:t>
            </a:r>
          </a:p>
          <a:p>
            <a:pPr marL="514350" indent="-514350">
              <a:buAutoNum type="arabicParenR"/>
            </a:pPr>
            <a:r>
              <a:rPr lang="cs-CZ" sz="2800" b="1" dirty="0"/>
              <a:t>l</a:t>
            </a:r>
            <a:r>
              <a:rPr lang="cs-CZ" sz="2800" b="1" dirty="0" smtClean="0"/>
              <a:t>alokoploutvých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krytolebci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402015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61687"/>
            <a:ext cx="6408712" cy="5302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404664"/>
            <a:ext cx="54268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Zopakuj si ještě jednou části těla skokana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346793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1944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zdroje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2"/>
            <a:ext cx="7968463" cy="38779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hlinkClick r:id="rId21"/>
              </a:rPr>
              <a:t>http://</a:t>
            </a:r>
            <a:r>
              <a:rPr lang="cs-CZ" sz="2400" dirty="0" smtClean="0">
                <a:hlinkClick r:id="rId21"/>
              </a:rPr>
              <a:t>microsoft.com</a:t>
            </a:r>
            <a:endParaRPr lang="cs-CZ" sz="2400" dirty="0" smtClean="0"/>
          </a:p>
          <a:p>
            <a:r>
              <a:rPr lang="cs-CZ" sz="2400" dirty="0"/>
              <a:t> </a:t>
            </a:r>
            <a:endParaRPr lang="cs-CZ" sz="2400" dirty="0" smtClean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  <a:endParaRPr lang="cs-CZ" i="1" dirty="0" smtClean="0"/>
          </a:p>
          <a:p>
            <a:r>
              <a:rPr lang="cs-CZ" i="1" dirty="0" smtClean="0"/>
              <a:t>pro </a:t>
            </a:r>
            <a:r>
              <a:rPr lang="cs-CZ" i="1" dirty="0"/>
              <a:t>ZŠ a víceletá gymnázia</a:t>
            </a:r>
            <a:r>
              <a:rPr lang="cs-CZ" dirty="0"/>
              <a:t>. Plzeň: Fraus, 2005, ISBN 80-7238-424-4.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dirty="0">
                <a:latin typeface="Arial" charset="0"/>
                <a:cs typeface="Arial" charset="0"/>
              </a:rPr>
              <a:t>DOBRORUKA, Luděk J. a kol. </a:t>
            </a:r>
            <a:r>
              <a:rPr lang="cs-CZ" i="1" dirty="0">
                <a:latin typeface="Arial" charset="0"/>
                <a:cs typeface="Arial" charset="0"/>
              </a:rPr>
              <a:t>Přírodopis II</a:t>
            </a:r>
            <a:r>
              <a:rPr lang="cs-CZ" dirty="0">
                <a:latin typeface="Arial" charset="0"/>
                <a:cs typeface="Arial" charset="0"/>
              </a:rPr>
              <a:t>. Praha: </a:t>
            </a:r>
            <a:r>
              <a:rPr lang="cs-CZ" dirty="0" err="1">
                <a:latin typeface="Arial" charset="0"/>
                <a:cs typeface="Arial" charset="0"/>
              </a:rPr>
              <a:t>Scientia</a:t>
            </a:r>
            <a:r>
              <a:rPr lang="cs-CZ" dirty="0">
                <a:latin typeface="Arial" charset="0"/>
                <a:cs typeface="Arial" charset="0"/>
              </a:rPr>
              <a:t>, 1998</a:t>
            </a:r>
            <a:r>
              <a:rPr lang="cs-CZ" dirty="0" smtClean="0">
                <a:latin typeface="Arial" charset="0"/>
                <a:cs typeface="Arial" charset="0"/>
              </a:rPr>
              <a:t>,</a:t>
            </a:r>
          </a:p>
          <a:p>
            <a:pPr lvl="0"/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  <a:cs typeface="Arial" charset="0"/>
              </a:rPr>
              <a:t>ISBN 80-7183-134-4. </a:t>
            </a:r>
            <a:endParaRPr lang="cs-CZ" dirty="0" smtClean="0">
              <a:latin typeface="Arial" charset="0"/>
              <a:cs typeface="Arial" charset="0"/>
            </a:endParaRPr>
          </a:p>
          <a:p>
            <a:pPr lvl="0"/>
            <a:endParaRPr lang="cs-CZ" dirty="0">
              <a:latin typeface="Arial" charset="0"/>
              <a:cs typeface="Arial" charset="0"/>
            </a:endParaRPr>
          </a:p>
          <a:p>
            <a:pPr lvl="0"/>
            <a:r>
              <a:rPr lang="cs-CZ" dirty="0" smtClean="0">
                <a:latin typeface="Arial" charset="0"/>
                <a:cs typeface="Arial" charset="0"/>
              </a:rPr>
              <a:t>Obrázky – stavba těla skokana a proměna </a:t>
            </a:r>
            <a:r>
              <a:rPr lang="cs-CZ" smtClean="0">
                <a:latin typeface="Arial" charset="0"/>
                <a:cs typeface="Arial" charset="0"/>
              </a:rPr>
              <a:t>žáby – archiv autora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controls>
      <p:control spid="1043" name="DefaultOcx" r:id="rId2" imgW="914400" imgH="228600"/>
      <p:control spid="1044" name="HTMLText1" r:id="rId3" imgW="914400" imgH="228600"/>
      <p:control spid="1045" name="HTMLText2" r:id="rId4" imgW="914400" imgH="228600"/>
      <p:control spid="1046" name="HTMLText3" r:id="rId5" imgW="914400" imgH="228600"/>
      <p:control spid="1047" name="HTMLText4" r:id="rId6" imgW="914400" imgH="228600"/>
      <p:control spid="1048" name="HTMLText5" r:id="rId7" imgW="914400" imgH="228600"/>
      <p:control spid="1049" name="HTMLCheckbox1" r:id="rId8" imgW="257040" imgH="304920"/>
      <p:control spid="1050" name="HTMLText6" r:id="rId9" imgW="914400" imgH="228600"/>
      <p:control spid="1051" name="HTMLText7" r:id="rId10" imgW="914400" imgH="228600"/>
      <p:control spid="1052" name="HTMLText8" r:id="rId11" imgW="914400" imgH="228600"/>
      <p:control spid="1053" name="HTMLText9" r:id="rId12" imgW="914400" imgH="228600"/>
      <p:control spid="1054" name="HTMLText10" r:id="rId13" imgW="914400" imgH="228600"/>
      <p:control spid="1055" name="HTMLText11" r:id="rId14" imgW="914400" imgH="228600"/>
      <p:control spid="1056" name="HTMLText12" r:id="rId15" imgW="914400" imgH="228600"/>
      <p:control spid="1057" name="HTMLText13" r:id="rId16" imgW="914400" imgH="228600"/>
      <p:control spid="1058" name="HTMLText14" r:id="rId17" imgW="914400" imgH="228600"/>
      <p:control spid="1059" name="HTMLText15" r:id="rId18" imgW="914400" imgH="228600"/>
    </p:controls>
    <p:extLst>
      <p:ext uri="{BB962C8B-B14F-4D97-AF65-F5344CB8AC3E}">
        <p14:creationId xmlns:p14="http://schemas.microsoft.com/office/powerpoint/2010/main" xmlns="" val="330209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</TotalTime>
  <Words>520</Words>
  <Application>Microsoft Office PowerPoint</Application>
  <PresentationFormat>Předvádění na obrazovce (4:3)</PresentationFormat>
  <Paragraphs>114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Obsah hodiny - Obojživelníci</vt:lpstr>
      <vt:lpstr>Snímek 4</vt:lpstr>
      <vt:lpstr>Obojživelníci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expert</cp:lastModifiedBy>
  <cp:revision>27</cp:revision>
  <dcterms:created xsi:type="dcterms:W3CDTF">2011-10-03T15:42:17Z</dcterms:created>
  <dcterms:modified xsi:type="dcterms:W3CDTF">2012-04-16T18:57:03Z</dcterms:modified>
</cp:coreProperties>
</file>