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3" r:id="rId2"/>
    <p:sldMasterId id="2147484000" r:id="rId3"/>
    <p:sldMasterId id="2147484012" r:id="rId4"/>
  </p:sldMasterIdLst>
  <p:notesMasterIdLst>
    <p:notesMasterId r:id="rId17"/>
  </p:notesMasterIdLst>
  <p:handoutMasterIdLst>
    <p:handoutMasterId r:id="rId18"/>
  </p:handoutMasterIdLst>
  <p:sldIdLst>
    <p:sldId id="272" r:id="rId5"/>
    <p:sldId id="290" r:id="rId6"/>
    <p:sldId id="291" r:id="rId7"/>
    <p:sldId id="292" r:id="rId8"/>
    <p:sldId id="293" r:id="rId9"/>
    <p:sldId id="294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10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2076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538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74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93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466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4967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09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864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04405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5275083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8635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6989737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7575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387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3583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0770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577108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539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7649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1390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9500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78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579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6940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462954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38493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719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3101391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6656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9102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1364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48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486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060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44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21087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692891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75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9" r:id="rId6"/>
    <p:sldLayoutId id="2147483990" r:id="rId7"/>
    <p:sldLayoutId id="2147483991" r:id="rId8"/>
    <p:sldLayoutId id="2147483992" r:id="rId9"/>
    <p:sldLayoutId id="2147483993" r:id="rId10"/>
    <p:sldLayoutId id="2147483994" r:id="rId11"/>
    <p:sldLayoutId id="2147483995" r:id="rId12"/>
    <p:sldLayoutId id="2147483996" r:id="rId13"/>
    <p:sldLayoutId id="2147483997" r:id="rId14"/>
    <p:sldLayoutId id="2147483998" r:id="rId15"/>
    <p:sldLayoutId id="2147483999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8632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1771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microsoft.com/office/2007/relationships/hdphoto" Target="../media/hdphoto1.wdp"/><Relationship Id="rId7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9.png"/><Relationship Id="rId5" Type="http://schemas.microsoft.com/office/2007/relationships/hdphoto" Target="../media/hdphoto2.wdp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6.jpeg"/><Relationship Id="rId5" Type="http://schemas.openxmlformats.org/officeDocument/2006/relationships/image" Target="../media/image10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Chování u rybníku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Kučerová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 k rybníku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91" t="187" r="456" b="65822"/>
          <a:stretch/>
        </p:blipFill>
        <p:spPr>
          <a:xfrm>
            <a:off x="4250029" y="764861"/>
            <a:ext cx="4881092" cy="384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376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7" t="25540" r="1232" b="27136"/>
          <a:stretch/>
        </p:blipFill>
        <p:spPr>
          <a:xfrm>
            <a:off x="277970" y="296216"/>
            <a:ext cx="1061434" cy="16211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7" t="65629" r="1232" b="27136"/>
          <a:stretch/>
        </p:blipFill>
        <p:spPr>
          <a:xfrm>
            <a:off x="1842752" y="4179115"/>
            <a:ext cx="3057659" cy="7139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193" t="56396" r="2156" b="34338"/>
          <a:stretch/>
        </p:blipFill>
        <p:spPr>
          <a:xfrm>
            <a:off x="8783927" y="3241992"/>
            <a:ext cx="3057659" cy="914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374" t="48184" r="-25" b="43724"/>
          <a:stretch/>
        </p:blipFill>
        <p:spPr>
          <a:xfrm>
            <a:off x="4786111" y="2710474"/>
            <a:ext cx="3057659" cy="79849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8" t="41289" r="3088" b="51403"/>
          <a:stretch/>
        </p:blipFill>
        <p:spPr>
          <a:xfrm>
            <a:off x="7110211" y="1400325"/>
            <a:ext cx="3000777" cy="7400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7" t="34785" r="1622" b="58689"/>
          <a:stretch/>
        </p:blipFill>
        <p:spPr>
          <a:xfrm>
            <a:off x="635894" y="2675321"/>
            <a:ext cx="3029755" cy="6439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7" t="25540" r="1232" b="65063"/>
          <a:stretch/>
        </p:blipFill>
        <p:spPr>
          <a:xfrm>
            <a:off x="2413178" y="643127"/>
            <a:ext cx="3057659" cy="927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243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26534" y="63080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117" t="25540" r="1232" b="27136"/>
          <a:stretch/>
        </p:blipFill>
        <p:spPr>
          <a:xfrm>
            <a:off x="1166611" y="540915"/>
            <a:ext cx="2890234" cy="44141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55335" y="720077"/>
            <a:ext cx="32969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Podívejte, děti,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Všude plno smetí.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50039" y="2217319"/>
            <a:ext cx="3755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Proč je žabka smutná?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1550" y="3448645"/>
            <a:ext cx="32969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Veselá je žabička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u čistého rybníčka.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392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270045" y="174471"/>
            <a:ext cx="8582293" cy="47845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8182" b="47394" l="60467" r="976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478" t="28169" r="2265" b="50422"/>
          <a:stretch/>
        </p:blipFill>
        <p:spPr>
          <a:xfrm>
            <a:off x="2630662" y="1488280"/>
            <a:ext cx="1650239" cy="12711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879" b="57576" l="62886" r="955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32" t="37559" r="2418" b="41032"/>
          <a:stretch/>
        </p:blipFill>
        <p:spPr>
          <a:xfrm>
            <a:off x="4063930" y="174471"/>
            <a:ext cx="1931832" cy="14681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4061" b="81455" l="66389" r="923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165" t="64038" r="7176" b="17934"/>
          <a:stretch/>
        </p:blipFill>
        <p:spPr>
          <a:xfrm>
            <a:off x="7953216" y="1031080"/>
            <a:ext cx="1019175" cy="914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82" t="33051" r="43941" b="8144"/>
          <a:stretch/>
        </p:blipFill>
        <p:spPr>
          <a:xfrm>
            <a:off x="4012415" y="3142635"/>
            <a:ext cx="1017431" cy="10689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894" b="28950"/>
          <a:stretch/>
        </p:blipFill>
        <p:spPr>
          <a:xfrm rot="5400000">
            <a:off x="6418259" y="2839982"/>
            <a:ext cx="2295714" cy="60530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97" b="69152" l="64137" r="955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410" t="52958" b="29014"/>
          <a:stretch/>
        </p:blipFill>
        <p:spPr>
          <a:xfrm>
            <a:off x="4366325" y="1589824"/>
            <a:ext cx="2121960" cy="123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453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243470" y="255180"/>
            <a:ext cx="808074" cy="77617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623544" y="106326"/>
            <a:ext cx="861238" cy="776177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10600" y="3552213"/>
            <a:ext cx="910762" cy="91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40938" y="1684227"/>
            <a:ext cx="1276418" cy="10938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6342" y="3870453"/>
            <a:ext cx="1580060" cy="11850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82" t="33051" r="43941" b="8144"/>
          <a:stretch/>
        </p:blipFill>
        <p:spPr>
          <a:xfrm>
            <a:off x="4577303" y="2586592"/>
            <a:ext cx="1017431" cy="10689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8403" y="1429045"/>
            <a:ext cx="1698298" cy="12737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314" t="6235" b="76245"/>
          <a:stretch/>
        </p:blipFill>
        <p:spPr>
          <a:xfrm>
            <a:off x="6657037" y="1385113"/>
            <a:ext cx="1827745" cy="120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4348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seznámí se s správným chováním u rybníka.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07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26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vyprávění o výletu k rybníku</a:t>
            </a:r>
          </a:p>
          <a:p>
            <a:r>
              <a:rPr lang="cs-CZ" dirty="0"/>
              <a:t>3</a:t>
            </a:r>
            <a:r>
              <a:rPr lang="cs-CZ" dirty="0" smtClean="0"/>
              <a:t>. snímek – skládání obrázku</a:t>
            </a:r>
          </a:p>
          <a:p>
            <a:r>
              <a:rPr lang="cs-CZ" dirty="0" smtClean="0"/>
              <a:t>4. snímek – básnička, povídání o znečištění rybníka, děti určují, co je správné</a:t>
            </a:r>
          </a:p>
          <a:p>
            <a:r>
              <a:rPr lang="cs-CZ" dirty="0" smtClean="0"/>
              <a:t>5. snímek – děti vyčistí rybník</a:t>
            </a:r>
          </a:p>
          <a:p>
            <a:r>
              <a:rPr lang="cs-CZ" dirty="0" smtClean="0"/>
              <a:t>6. snímek – děti přiřazují správné a nesprávné obrázky k obrazcům (červené kolo – nesprávně, zelený trojúhelník – správně), 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souběžně pracují s magnetickou tabulkou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342</Words>
  <Application>Microsoft Office PowerPoint</Application>
  <PresentationFormat>Vlastní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Faseta</vt:lpstr>
      <vt:lpstr>Motiv Office</vt:lpstr>
      <vt:lpstr>1_Motiv Office</vt:lpstr>
      <vt:lpstr>Chování u rybníku</vt:lpstr>
      <vt:lpstr>Výlet k rybníku</vt:lpstr>
      <vt:lpstr>Snímek 3</vt:lpstr>
      <vt:lpstr>Snímek 4</vt:lpstr>
      <vt:lpstr>Snímek 5</vt:lpstr>
      <vt:lpstr>Snímek 6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2015-05-19T15:08:40Z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