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3" r:id="rId2"/>
    <p:sldMasterId id="2147484000" r:id="rId3"/>
  </p:sldMasterIdLst>
  <p:notesMasterIdLst>
    <p:notesMasterId r:id="rId15"/>
  </p:notesMasterIdLst>
  <p:handoutMasterIdLst>
    <p:handoutMasterId r:id="rId16"/>
  </p:handoutMasterIdLst>
  <p:sldIdLst>
    <p:sldId id="272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103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2076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538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743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93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466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4967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0094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864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04405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5275083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8635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6989737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27575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387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3583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805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8233917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2657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8039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1054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422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65764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7687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0721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120549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122577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756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9" r:id="rId6"/>
    <p:sldLayoutId id="2147483990" r:id="rId7"/>
    <p:sldLayoutId id="2147483991" r:id="rId8"/>
    <p:sldLayoutId id="2147483992" r:id="rId9"/>
    <p:sldLayoutId id="2147483993" r:id="rId10"/>
    <p:sldLayoutId id="2147483994" r:id="rId11"/>
    <p:sldLayoutId id="2147483995" r:id="rId12"/>
    <p:sldLayoutId id="2147483996" r:id="rId13"/>
    <p:sldLayoutId id="2147483997" r:id="rId14"/>
    <p:sldLayoutId id="2147483998" r:id="rId15"/>
    <p:sldLayoutId id="2147483999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1869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ryba%C5%99en%C3%AD-ryby-v%C4%9Bdro-%C3%BAlovek-h%C3%A1k-347377/" TargetMode="External"/><Relationship Id="rId2" Type="http://schemas.openxmlformats.org/officeDocument/2006/relationships/hyperlink" Target="http://pixabay.com/cs/h%C3%A1k-ryby-ryb%C3%A1%C5%99-ryba%C5%99en%C3%AD-hobby-15968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vcikphoto.com/rybar-fisherman.jpg.html" TargetMode="External"/><Relationship Id="rId5" Type="http://schemas.openxmlformats.org/officeDocument/2006/relationships/hyperlink" Target="http://pixabay.com/cs/net-ryba%C5%99en%C3%AD-mo%C5%99e-ryb%C3%A1%C5%99-108292/" TargetMode="External"/><Relationship Id="rId4" Type="http://schemas.openxmlformats.org/officeDocument/2006/relationships/hyperlink" Target="http://pixabay.com/cs/rod-ryba%C5%99en%C3%AD-hobby-%C4%8D%C3%A1ra-sport-159723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Kdo se stará o rybník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Kučerová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Výlet k rybníku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39234" y="62826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91" t="187" r="456" b="65822"/>
          <a:stretch/>
        </p:blipFill>
        <p:spPr>
          <a:xfrm>
            <a:off x="4250029" y="764861"/>
            <a:ext cx="4881092" cy="384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376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334" y="403135"/>
            <a:ext cx="1910366" cy="16059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8483" y="2364347"/>
            <a:ext cx="973763" cy="17311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10600" y="2109452"/>
            <a:ext cx="2876282" cy="14381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8600" y="893068"/>
            <a:ext cx="2691752" cy="36789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45387" y="403135"/>
            <a:ext cx="1871730" cy="12429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0868" y="4572000"/>
            <a:ext cx="1429555" cy="1225129"/>
          </a:xfrm>
          <a:prstGeom prst="rect">
            <a:avLst/>
          </a:prstGeom>
        </p:spPr>
      </p:pic>
      <p:pic>
        <p:nvPicPr>
          <p:cNvPr id="10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1824" y="3645081"/>
            <a:ext cx="1177551" cy="117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906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0354" y="373953"/>
            <a:ext cx="1974358" cy="250977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5552" y="438217"/>
            <a:ext cx="1428750" cy="11906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00850" y="2580657"/>
            <a:ext cx="1976420" cy="18352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1259" y="543129"/>
            <a:ext cx="1612525" cy="1612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544" y="3281519"/>
            <a:ext cx="2275375" cy="307483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39120" y="2155654"/>
            <a:ext cx="1314680" cy="32328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7769" y="2851935"/>
            <a:ext cx="2182612" cy="163695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9050381" y="5900090"/>
            <a:ext cx="285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356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676" y="2593678"/>
            <a:ext cx="1974358" cy="250977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97591" y="3808559"/>
            <a:ext cx="1428750" cy="11906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07726" y="2568624"/>
            <a:ext cx="1976420" cy="18352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1344" y="706798"/>
            <a:ext cx="1612525" cy="1612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0912" y="706798"/>
            <a:ext cx="2275375" cy="307483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809149" y="5692462"/>
            <a:ext cx="3000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Pořadí oblečení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4161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</a:p>
          <a:p>
            <a:r>
              <a:rPr lang="cs-CZ" dirty="0"/>
              <a:t>OPENCLIPS. </a:t>
            </a:r>
            <a:r>
              <a:rPr lang="cs-CZ" i="1" dirty="0" err="1"/>
              <a:t>Pixabay</a:t>
            </a:r>
            <a:r>
              <a:rPr lang="cs-CZ" dirty="0"/>
              <a:t> [online]. [cit. 27.2.2015]. Dostupný pod licencí CCO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  <a:r>
              <a:rPr lang="cs-CZ" u="sng" dirty="0">
                <a:hlinkClick r:id="rId2"/>
              </a:rPr>
              <a:t>http://pixabay.com/cs/h%C3%A1k-ryby-ryb%C3%A1%C5%99-ryba%C5%99en%C3%AD-hobby-159682/</a:t>
            </a:r>
            <a:endParaRPr lang="cs-CZ" dirty="0"/>
          </a:p>
          <a:p>
            <a:r>
              <a:rPr lang="cs-CZ" dirty="0"/>
              <a:t>ARCHBOB. </a:t>
            </a:r>
            <a:r>
              <a:rPr lang="cs-CZ" i="1" dirty="0" err="1"/>
              <a:t>Pixabay</a:t>
            </a:r>
            <a:r>
              <a:rPr lang="cs-CZ" dirty="0"/>
              <a:t> [online]. [cit. 27.2.2015]. Dostupný pod licencí CCO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  <a:r>
              <a:rPr lang="cs-CZ" u="sng" dirty="0">
                <a:hlinkClick r:id="rId3"/>
              </a:rPr>
              <a:t>http://pixabay.com/cs/ryba%C5%99en%C3%AD-ryby-v%C4%9Bdro-%C3%BAlovek-h%C3%A1k-347377/</a:t>
            </a:r>
            <a:endParaRPr lang="cs-CZ" dirty="0"/>
          </a:p>
          <a:p>
            <a:r>
              <a:rPr lang="cs-CZ" dirty="0"/>
              <a:t>OPENCLIPS. </a:t>
            </a:r>
            <a:r>
              <a:rPr lang="cs-CZ" i="1" dirty="0" err="1"/>
              <a:t>Pixabay</a:t>
            </a:r>
            <a:r>
              <a:rPr lang="cs-CZ" dirty="0"/>
              <a:t> [online]. [cit. 27.2.2015]. Dostupný pod licencí CCO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  <a:r>
              <a:rPr lang="cs-CZ" u="sng" dirty="0">
                <a:hlinkClick r:id="rId4"/>
              </a:rPr>
              <a:t>http://pixabay.com/cs/rod-ryba%C5%99en%C3%AD-hobby-%C4%8D%C3%A1ra-sport-159723/</a:t>
            </a:r>
            <a:endParaRPr lang="cs-CZ" dirty="0"/>
          </a:p>
          <a:p>
            <a:r>
              <a:rPr lang="cs-CZ" dirty="0"/>
              <a:t>AQUILATIN. </a:t>
            </a:r>
            <a:r>
              <a:rPr lang="cs-CZ" i="1" dirty="0" err="1"/>
              <a:t>Pixabay</a:t>
            </a:r>
            <a:r>
              <a:rPr lang="cs-CZ" dirty="0"/>
              <a:t> [online]. [cit. 27.2.2015]. Dostupný pod licencí CCO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  <a:r>
              <a:rPr lang="cs-CZ" u="sng" dirty="0">
                <a:hlinkClick r:id="rId5"/>
              </a:rPr>
              <a:t>http://pixabay.com/cs/net-ryba%C5%99en%C3%AD-mo%C5%99e-ryb%C3%A1%C5%99-108292/</a:t>
            </a:r>
            <a:endParaRPr lang="cs-CZ" dirty="0"/>
          </a:p>
          <a:p>
            <a:r>
              <a:rPr lang="cs-CZ" dirty="0"/>
              <a:t>ŠEVČÍK, Jan. </a:t>
            </a:r>
            <a:r>
              <a:rPr lang="cs-CZ" i="1" dirty="0" err="1"/>
              <a:t>Sevcikphoto</a:t>
            </a:r>
            <a:r>
              <a:rPr lang="cs-CZ" dirty="0"/>
              <a:t> [online]. [cit. 27.2.2015]. Dostupný na WWW: </a:t>
            </a:r>
            <a:r>
              <a:rPr lang="cs-CZ" u="sng" dirty="0">
                <a:hlinkClick r:id="rId6"/>
              </a:rPr>
              <a:t>http://www.sevcikphoto.com/rybar-fisherman.jpg.html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seznámí se s povoláním porybného. Dokáže určit pomůcky k rybaření. Dokáže určit správný postup při oblékání.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26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154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vyprávění o výletu k rybníku</a:t>
            </a:r>
          </a:p>
          <a:p>
            <a:r>
              <a:rPr lang="cs-CZ" dirty="0"/>
              <a:t>3</a:t>
            </a:r>
            <a:r>
              <a:rPr lang="cs-CZ" dirty="0" smtClean="0"/>
              <a:t>. snímek – děti určují pomocí lišty pera, co porybný nepotřebuje</a:t>
            </a:r>
          </a:p>
          <a:p>
            <a:r>
              <a:rPr lang="cs-CZ" dirty="0" smtClean="0"/>
              <a:t>4. snímek – </a:t>
            </a:r>
            <a:r>
              <a:rPr lang="cs-CZ" dirty="0"/>
              <a:t>děti určují pomocí lišty pera, </a:t>
            </a:r>
            <a:r>
              <a:rPr lang="cs-CZ" dirty="0" smtClean="0"/>
              <a:t>jaké oblečení je pro porybného</a:t>
            </a:r>
          </a:p>
          <a:p>
            <a:r>
              <a:rPr lang="cs-CZ" dirty="0" smtClean="0"/>
              <a:t>5. snímek – děti seřadí oblečení podle správného pořadí</a:t>
            </a:r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si nakreslí rybu a vystřihnou si jí, přichytí magnetky na magnetickou tabulku a </a:t>
            </a:r>
            <a:r>
              <a:rPr lang="cs-CZ" smtClean="0"/>
              <a:t>dokreslí detaily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080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207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432</Words>
  <Application>Microsoft Office PowerPoint</Application>
  <PresentationFormat>Vlastní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Faseta</vt:lpstr>
      <vt:lpstr>Motiv Office</vt:lpstr>
      <vt:lpstr>Kdo se stará o rybník</vt:lpstr>
      <vt:lpstr>Výlet k rybníku</vt:lpstr>
      <vt:lpstr>Snímek 3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2015-05-19T14:56:37Z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