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87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71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PlaceHolder 1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lIns="0" tIns="0" rIns="0" bIns="0"/>
          <a:lstStyle/>
          <a:p>
            <a:r>
              <a:rPr lang="cs-CZ" sz="2000">
                <a:latin typeface="Arial"/>
              </a:rPr>
              <a:t>Klikněte pro úpravu formátu komentářů</a:t>
            </a:r>
            <a:endParaRPr/>
          </a:p>
        </p:txBody>
      </p:sp>
      <p:sp>
        <p:nvSpPr>
          <p:cNvPr id="247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lIns="0" tIns="0" rIns="0" bIns="0"/>
          <a:lstStyle/>
          <a:p>
            <a:r>
              <a:rPr lang="cs-CZ" sz="1400">
                <a:latin typeface="Times New Roman"/>
              </a:rPr>
              <a:t>&lt;záhlaví&gt;</a:t>
            </a:r>
            <a:endParaRPr/>
          </a:p>
        </p:txBody>
      </p:sp>
      <p:sp>
        <p:nvSpPr>
          <p:cNvPr id="248" name="PlaceHolder 3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lIns="0" tIns="0" rIns="0" bIns="0"/>
          <a:lstStyle/>
          <a:p>
            <a:pPr algn="r"/>
            <a:r>
              <a:rPr lang="cs-CZ" sz="1400">
                <a:latin typeface="Times New Roman"/>
              </a:rPr>
              <a:t>&lt;datum/čas&gt;</a:t>
            </a:r>
            <a:endParaRPr/>
          </a:p>
        </p:txBody>
      </p:sp>
      <p:sp>
        <p:nvSpPr>
          <p:cNvPr id="249" name="PlaceHolder 4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rPr lang="cs-CZ" sz="1400">
                <a:latin typeface="Times New Roman"/>
              </a:rPr>
              <a:t>&lt;zápatí&gt;</a:t>
            </a:r>
            <a:endParaRPr/>
          </a:p>
        </p:txBody>
      </p:sp>
      <p:sp>
        <p:nvSpPr>
          <p:cNvPr id="250" name="PlaceHolder 5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lIns="0" tIns="0" rIns="0" bIns="0" anchor="b"/>
          <a:lstStyle/>
          <a:p>
            <a:pPr algn="r"/>
            <a:fld id="{FBB616C6-3882-4928-AFBB-57FF29532147}" type="slidenum">
              <a:rPr lang="cs-CZ" sz="1400">
                <a:latin typeface="Times New Roman"/>
              </a:r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053351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PlaceHolder 1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5680" cy="308556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341" name="CustomShape 2"/>
          <p:cNvSpPr/>
          <p:nvPr/>
        </p:nvSpPr>
        <p:spPr>
          <a:xfrm>
            <a:off x="3884760" y="8685360"/>
            <a:ext cx="2971080" cy="457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/>
          <a:lstStyle/>
          <a:p>
            <a:pPr algn="r">
              <a:lnSpc>
                <a:spcPct val="100000"/>
              </a:lnSpc>
            </a:pPr>
            <a:fld id="{2CB8BA96-BC2D-4E11-9312-33E89BA715F6}" type="slidenum">
              <a:rPr lang="cs-CZ" sz="1200" strike="noStrike">
                <a:solidFill>
                  <a:srgbClr val="000000"/>
                </a:solidFill>
                <a:latin typeface="+mn-lt"/>
                <a:ea typeface="+mn-ea"/>
              </a:rPr>
              <a:t>1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705856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63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6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6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6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7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73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74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7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77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78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8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8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82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8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85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8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8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89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90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9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93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194" name="Obrázek 193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95" name="Obrázek 194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49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50" name="CustomShape 3"/>
          <p:cNvSpPr/>
          <p:nvPr/>
        </p:nvSpPr>
        <p:spPr>
          <a:xfrm>
            <a:off x="9181440" y="-8640"/>
            <a:ext cx="3006720" cy="686592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51" name="CustomShape 4"/>
          <p:cNvSpPr/>
          <p:nvPr/>
        </p:nvSpPr>
        <p:spPr>
          <a:xfrm>
            <a:off x="9603360" y="-8640"/>
            <a:ext cx="2587680" cy="686592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52" name="CustomShape 5"/>
          <p:cNvSpPr/>
          <p:nvPr/>
        </p:nvSpPr>
        <p:spPr>
          <a:xfrm>
            <a:off x="8932320" y="3048120"/>
            <a:ext cx="3259080" cy="3809160"/>
          </a:xfrm>
          <a:prstGeom prst="triangle">
            <a:avLst>
              <a:gd name="adj" fmla="val 17798"/>
            </a:avLst>
          </a:prstGeom>
          <a:solidFill>
            <a:schemeClr val="accent1">
              <a:alpha val="72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53" name="CustomShape 6"/>
          <p:cNvSpPr/>
          <p:nvPr/>
        </p:nvSpPr>
        <p:spPr>
          <a:xfrm>
            <a:off x="9334440" y="-8640"/>
            <a:ext cx="2853720" cy="686592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54" name="CustomShape 7"/>
          <p:cNvSpPr/>
          <p:nvPr/>
        </p:nvSpPr>
        <p:spPr>
          <a:xfrm>
            <a:off x="10898640" y="-8640"/>
            <a:ext cx="1289520" cy="686592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55" name="CustomShape 8"/>
          <p:cNvSpPr/>
          <p:nvPr/>
        </p:nvSpPr>
        <p:spPr>
          <a:xfrm>
            <a:off x="10938960" y="-8640"/>
            <a:ext cx="1249200" cy="686592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50000"/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56" name="CustomShape 9"/>
          <p:cNvSpPr/>
          <p:nvPr/>
        </p:nvSpPr>
        <p:spPr>
          <a:xfrm>
            <a:off x="10371600" y="3589920"/>
            <a:ext cx="1816560" cy="3267360"/>
          </a:xfrm>
          <a:prstGeom prst="triangle">
            <a:avLst>
              <a:gd name="adj" fmla="val 17798"/>
            </a:avLst>
          </a:prstGeom>
          <a:solidFill>
            <a:schemeClr val="accent1">
              <a:lumMod val="50000"/>
              <a:alpha val="6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57" name="CustomShape 10"/>
          <p:cNvSpPr/>
          <p:nvPr/>
        </p:nvSpPr>
        <p:spPr>
          <a:xfrm>
            <a:off x="0" y="4013280"/>
            <a:ext cx="447840" cy="2844000"/>
          </a:xfrm>
          <a:prstGeom prst="triangle">
            <a:avLst>
              <a:gd name="adj" fmla="val 13133"/>
            </a:avLst>
          </a:pr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58" name="Obrázek 17"/>
          <p:cNvPicPr/>
          <p:nvPr/>
        </p:nvPicPr>
        <p:blipFill>
          <a:blip r:embed="rId14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159" name="Obrázek 29"/>
          <p:cNvPicPr/>
          <p:nvPr/>
        </p:nvPicPr>
        <p:blipFill>
          <a:blip r:embed="rId15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sp>
        <p:nvSpPr>
          <p:cNvPr id="160" name="PlaceHolder 1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r>
              <a:rPr lang="cs-CZ" sz="4400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161" name="PlaceHolder 1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3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1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0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jpeg"/><Relationship Id="rId5" Type="http://schemas.openxmlformats.org/officeDocument/2006/relationships/image" Target="../media/image10.jpeg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CustomShape 1"/>
          <p:cNvSpPr/>
          <p:nvPr/>
        </p:nvSpPr>
        <p:spPr>
          <a:xfrm>
            <a:off x="1301040" y="550080"/>
            <a:ext cx="7766280" cy="16455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/>
          <a:lstStyle/>
          <a:p>
            <a:pPr>
              <a:lnSpc>
                <a:spcPct val="100000"/>
              </a:lnSpc>
            </a:pPr>
            <a:r>
              <a:rPr lang="cs-CZ" sz="2800" strike="noStrike">
                <a:solidFill>
                  <a:srgbClr val="EB3D9F"/>
                </a:solidFill>
                <a:latin typeface="Trebuchet MS"/>
              </a:rPr>
              <a:t>Pomůcky k pohybu</a:t>
            </a:r>
            <a:endParaRPr/>
          </a:p>
        </p:txBody>
      </p:sp>
      <p:sp>
        <p:nvSpPr>
          <p:cNvPr id="252" name="CustomShape 2"/>
          <p:cNvSpPr/>
          <p:nvPr/>
        </p:nvSpPr>
        <p:spPr>
          <a:xfrm>
            <a:off x="1301040" y="2350800"/>
            <a:ext cx="7766280" cy="10962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 algn="r">
              <a:lnSpc>
                <a:spcPct val="100000"/>
              </a:lnSpc>
            </a:pPr>
            <a:r>
              <a:rPr lang="cs-CZ" strike="noStrike">
                <a:solidFill>
                  <a:srgbClr val="808080"/>
                </a:solidFill>
                <a:latin typeface="Trebuchet MS"/>
              </a:rPr>
              <a:t>Eva Kovářová</a:t>
            </a:r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EB3D9F"/>
                </a:solidFill>
                <a:latin typeface="Trebuchet MS"/>
              </a:rPr>
              <a:t>Basketbal</a:t>
            </a:r>
            <a:endParaRPr/>
          </a:p>
        </p:txBody>
      </p:sp>
      <p:sp>
        <p:nvSpPr>
          <p:cNvPr id="254" name="CustomShape 2"/>
          <p:cNvSpPr/>
          <p:nvPr/>
        </p:nvSpPr>
        <p:spPr>
          <a:xfrm>
            <a:off x="3297530" y="640584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55" name="CustomShape 3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4D1F3159-E825-4087-AF15-2D8C4EAB900A}" type="slidenum">
              <a:rPr lang="cs-CZ" sz="900" strike="noStrike">
                <a:solidFill>
                  <a:srgbClr val="EB3D9F"/>
                </a:solidFill>
                <a:latin typeface="Trebuchet MS"/>
              </a:rPr>
              <a:t>2</a:t>
            </a:fld>
            <a:endParaRPr/>
          </a:p>
        </p:txBody>
      </p:sp>
      <p:pic>
        <p:nvPicPr>
          <p:cNvPr id="256" name="Obrázek 9"/>
          <p:cNvPicPr/>
          <p:nvPr/>
        </p:nvPicPr>
        <p:blipFill>
          <a:blip r:embed="rId2"/>
          <a:stretch/>
        </p:blipFill>
        <p:spPr>
          <a:xfrm>
            <a:off x="677160" y="2092680"/>
            <a:ext cx="2874240" cy="2155320"/>
          </a:xfrm>
          <a:prstGeom prst="rect">
            <a:avLst/>
          </a:prstGeom>
          <a:ln>
            <a:noFill/>
          </a:ln>
        </p:spPr>
      </p:pic>
      <p:pic>
        <p:nvPicPr>
          <p:cNvPr id="257" name="Obrázek 10"/>
          <p:cNvPicPr/>
          <p:nvPr/>
        </p:nvPicPr>
        <p:blipFill>
          <a:blip r:embed="rId3"/>
          <a:stretch/>
        </p:blipFill>
        <p:spPr>
          <a:xfrm>
            <a:off x="8412840" y="2286000"/>
            <a:ext cx="3222000" cy="2416320"/>
          </a:xfrm>
          <a:prstGeom prst="rect">
            <a:avLst/>
          </a:prstGeom>
          <a:ln>
            <a:noFill/>
          </a:ln>
        </p:spPr>
      </p:pic>
      <p:pic>
        <p:nvPicPr>
          <p:cNvPr id="258" name="Obrázek 11"/>
          <p:cNvPicPr/>
          <p:nvPr/>
        </p:nvPicPr>
        <p:blipFill>
          <a:blip r:embed="rId4"/>
          <a:stretch/>
        </p:blipFill>
        <p:spPr>
          <a:xfrm>
            <a:off x="4410000" y="447480"/>
            <a:ext cx="3144600" cy="235836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EB3D9F"/>
                </a:solidFill>
                <a:latin typeface="Trebuchet MS"/>
              </a:rPr>
              <a:t>Co tam nepatří?</a:t>
            </a:r>
            <a:endParaRPr/>
          </a:p>
        </p:txBody>
      </p:sp>
      <p:sp>
        <p:nvSpPr>
          <p:cNvPr id="260" name="CustomShape 2"/>
          <p:cNvSpPr/>
          <p:nvPr/>
        </p:nvSpPr>
        <p:spPr>
          <a:xfrm>
            <a:off x="813638" y="622368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61" name="CustomShape 3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DF4B818F-0E1C-45B9-AF0B-4751D3BF5DBA}" type="slidenum">
              <a:rPr lang="cs-CZ" sz="900" strike="noStrike">
                <a:solidFill>
                  <a:srgbClr val="EB3D9F"/>
                </a:solidFill>
                <a:latin typeface="Trebuchet MS"/>
              </a:rPr>
              <a:t>3</a:t>
            </a:fld>
            <a:endParaRPr/>
          </a:p>
        </p:txBody>
      </p:sp>
      <p:pic>
        <p:nvPicPr>
          <p:cNvPr id="262" name="Obrázek 9"/>
          <p:cNvPicPr/>
          <p:nvPr/>
        </p:nvPicPr>
        <p:blipFill>
          <a:blip r:embed="rId2"/>
          <a:stretch/>
        </p:blipFill>
        <p:spPr>
          <a:xfrm>
            <a:off x="677160" y="2092680"/>
            <a:ext cx="2874240" cy="2155320"/>
          </a:xfrm>
          <a:prstGeom prst="rect">
            <a:avLst/>
          </a:prstGeom>
          <a:ln>
            <a:noFill/>
          </a:ln>
        </p:spPr>
      </p:pic>
      <p:pic>
        <p:nvPicPr>
          <p:cNvPr id="263" name="Obrázek 10"/>
          <p:cNvPicPr/>
          <p:nvPr/>
        </p:nvPicPr>
        <p:blipFill>
          <a:blip r:embed="rId3"/>
          <a:stretch/>
        </p:blipFill>
        <p:spPr>
          <a:xfrm>
            <a:off x="8412840" y="2286000"/>
            <a:ext cx="3222000" cy="2416320"/>
          </a:xfrm>
          <a:prstGeom prst="rect">
            <a:avLst/>
          </a:prstGeom>
          <a:ln>
            <a:noFill/>
          </a:ln>
        </p:spPr>
      </p:pic>
      <p:pic>
        <p:nvPicPr>
          <p:cNvPr id="264" name="Obrázek 11"/>
          <p:cNvPicPr/>
          <p:nvPr/>
        </p:nvPicPr>
        <p:blipFill>
          <a:blip r:embed="rId4"/>
          <a:stretch/>
        </p:blipFill>
        <p:spPr>
          <a:xfrm>
            <a:off x="4820040" y="202680"/>
            <a:ext cx="3144600" cy="2358360"/>
          </a:xfrm>
          <a:prstGeom prst="rect">
            <a:avLst/>
          </a:prstGeom>
          <a:ln>
            <a:noFill/>
          </a:ln>
        </p:spPr>
      </p:pic>
      <p:pic>
        <p:nvPicPr>
          <p:cNvPr id="265" name="Obrázek 7"/>
          <p:cNvPicPr/>
          <p:nvPr/>
        </p:nvPicPr>
        <p:blipFill>
          <a:blip r:embed="rId5"/>
          <a:stretch/>
        </p:blipFill>
        <p:spPr>
          <a:xfrm>
            <a:off x="4221000" y="2806560"/>
            <a:ext cx="3062880" cy="229716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EB3D9F"/>
                </a:solidFill>
                <a:latin typeface="Trebuchet MS"/>
              </a:rPr>
              <a:t>Fotbal</a:t>
            </a:r>
            <a:endParaRPr/>
          </a:p>
        </p:txBody>
      </p:sp>
      <p:sp>
        <p:nvSpPr>
          <p:cNvPr id="267" name="CustomShape 2"/>
          <p:cNvSpPr/>
          <p:nvPr/>
        </p:nvSpPr>
        <p:spPr>
          <a:xfrm>
            <a:off x="770040" y="6219242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68" name="CustomShape 3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984EB140-A5C1-465F-9BAE-1DCC203903F0}" type="slidenum">
              <a:rPr lang="cs-CZ" sz="900" strike="noStrike">
                <a:solidFill>
                  <a:srgbClr val="EB3D9F"/>
                </a:solidFill>
                <a:latin typeface="Trebuchet MS"/>
              </a:rPr>
              <a:t>4</a:t>
            </a:fld>
            <a:endParaRPr/>
          </a:p>
        </p:txBody>
      </p:sp>
      <p:pic>
        <p:nvPicPr>
          <p:cNvPr id="269" name="Obrázek 4"/>
          <p:cNvPicPr/>
          <p:nvPr/>
        </p:nvPicPr>
        <p:blipFill>
          <a:blip r:embed="rId2"/>
          <a:stretch/>
        </p:blipFill>
        <p:spPr>
          <a:xfrm>
            <a:off x="770040" y="1527120"/>
            <a:ext cx="2874240" cy="2155320"/>
          </a:xfrm>
          <a:prstGeom prst="rect">
            <a:avLst/>
          </a:prstGeom>
          <a:ln>
            <a:noFill/>
          </a:ln>
        </p:spPr>
      </p:pic>
      <p:pic>
        <p:nvPicPr>
          <p:cNvPr id="270" name="Obrázek 5"/>
          <p:cNvPicPr/>
          <p:nvPr/>
        </p:nvPicPr>
        <p:blipFill>
          <a:blip r:embed="rId3"/>
          <a:stretch/>
        </p:blipFill>
        <p:spPr>
          <a:xfrm>
            <a:off x="4556160" y="539280"/>
            <a:ext cx="3062880" cy="2297160"/>
          </a:xfrm>
          <a:prstGeom prst="rect">
            <a:avLst/>
          </a:prstGeom>
          <a:ln>
            <a:noFill/>
          </a:ln>
        </p:spPr>
      </p:pic>
      <p:pic>
        <p:nvPicPr>
          <p:cNvPr id="271" name="Obrázek 6"/>
          <p:cNvPicPr/>
          <p:nvPr/>
        </p:nvPicPr>
        <p:blipFill>
          <a:blip r:embed="rId4"/>
          <a:stretch/>
        </p:blipFill>
        <p:spPr>
          <a:xfrm>
            <a:off x="8531640" y="2605320"/>
            <a:ext cx="2399040" cy="209916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EB3D9F"/>
                </a:solidFill>
                <a:latin typeface="Trebuchet MS"/>
              </a:rPr>
              <a:t>Co tam nepatří?</a:t>
            </a:r>
            <a:endParaRPr/>
          </a:p>
        </p:txBody>
      </p:sp>
      <p:sp>
        <p:nvSpPr>
          <p:cNvPr id="273" name="CustomShape 2"/>
          <p:cNvSpPr/>
          <p:nvPr/>
        </p:nvSpPr>
        <p:spPr>
          <a:xfrm>
            <a:off x="770040" y="640584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74" name="CustomShape 3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1550CAAD-BE35-4957-8F2F-BCF1662BFC1A}" type="slidenum">
              <a:rPr lang="cs-CZ" sz="900" strike="noStrike">
                <a:solidFill>
                  <a:srgbClr val="EB3D9F"/>
                </a:solidFill>
                <a:latin typeface="Trebuchet MS"/>
              </a:rPr>
              <a:t>5</a:t>
            </a:fld>
            <a:endParaRPr/>
          </a:p>
        </p:txBody>
      </p:sp>
      <p:pic>
        <p:nvPicPr>
          <p:cNvPr id="275" name="Obrázek 4"/>
          <p:cNvPicPr/>
          <p:nvPr/>
        </p:nvPicPr>
        <p:blipFill>
          <a:blip r:embed="rId2"/>
          <a:stretch/>
        </p:blipFill>
        <p:spPr>
          <a:xfrm>
            <a:off x="770040" y="1527120"/>
            <a:ext cx="2874240" cy="2155320"/>
          </a:xfrm>
          <a:prstGeom prst="rect">
            <a:avLst/>
          </a:prstGeom>
          <a:ln>
            <a:noFill/>
          </a:ln>
        </p:spPr>
      </p:pic>
      <p:pic>
        <p:nvPicPr>
          <p:cNvPr id="276" name="Obrázek 5"/>
          <p:cNvPicPr/>
          <p:nvPr/>
        </p:nvPicPr>
        <p:blipFill>
          <a:blip r:embed="rId3"/>
          <a:stretch/>
        </p:blipFill>
        <p:spPr>
          <a:xfrm>
            <a:off x="4769495" y="292543"/>
            <a:ext cx="3062880" cy="2297160"/>
          </a:xfrm>
          <a:prstGeom prst="rect">
            <a:avLst/>
          </a:prstGeom>
          <a:ln>
            <a:noFill/>
          </a:ln>
        </p:spPr>
      </p:pic>
      <p:pic>
        <p:nvPicPr>
          <p:cNvPr id="277" name="Obrázek 6"/>
          <p:cNvPicPr/>
          <p:nvPr/>
        </p:nvPicPr>
        <p:blipFill>
          <a:blip r:embed="rId4"/>
          <a:stretch/>
        </p:blipFill>
        <p:spPr>
          <a:xfrm>
            <a:off x="8531640" y="2605320"/>
            <a:ext cx="2399040" cy="2099160"/>
          </a:xfrm>
          <a:prstGeom prst="rect">
            <a:avLst/>
          </a:prstGeom>
          <a:ln>
            <a:noFill/>
          </a:ln>
        </p:spPr>
      </p:pic>
      <p:pic>
        <p:nvPicPr>
          <p:cNvPr id="9" name="Obrázek 5"/>
          <p:cNvPicPr/>
          <p:nvPr/>
        </p:nvPicPr>
        <p:blipFill>
          <a:blip r:embed="rId5"/>
          <a:stretch/>
        </p:blipFill>
        <p:spPr>
          <a:xfrm>
            <a:off x="4344480" y="2977063"/>
            <a:ext cx="2629440" cy="197172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EB3D9F"/>
                </a:solidFill>
                <a:latin typeface="Trebuchet MS"/>
              </a:rPr>
              <a:t>Plavání</a:t>
            </a:r>
            <a:endParaRPr/>
          </a:p>
        </p:txBody>
      </p:sp>
      <p:sp>
        <p:nvSpPr>
          <p:cNvPr id="280" name="CustomShape 2"/>
          <p:cNvSpPr/>
          <p:nvPr/>
        </p:nvSpPr>
        <p:spPr>
          <a:xfrm>
            <a:off x="677160" y="640584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81" name="CustomShape 3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C6646060-B050-497D-A062-01DAC0F731AB}" type="slidenum">
              <a:rPr lang="cs-CZ" sz="900" strike="noStrike">
                <a:solidFill>
                  <a:srgbClr val="EB3D9F"/>
                </a:solidFill>
                <a:latin typeface="Trebuchet MS"/>
              </a:rPr>
              <a:t>6</a:t>
            </a:fld>
            <a:endParaRPr/>
          </a:p>
        </p:txBody>
      </p:sp>
      <p:pic>
        <p:nvPicPr>
          <p:cNvPr id="282" name="Obrázek 4"/>
          <p:cNvPicPr/>
          <p:nvPr/>
        </p:nvPicPr>
        <p:blipFill>
          <a:blip r:embed="rId2"/>
          <a:stretch/>
        </p:blipFill>
        <p:spPr>
          <a:xfrm>
            <a:off x="739080" y="2302920"/>
            <a:ext cx="3060000" cy="2295000"/>
          </a:xfrm>
          <a:prstGeom prst="rect">
            <a:avLst/>
          </a:prstGeom>
          <a:ln>
            <a:noFill/>
          </a:ln>
        </p:spPr>
      </p:pic>
      <p:pic>
        <p:nvPicPr>
          <p:cNvPr id="283" name="Obrázek 5"/>
          <p:cNvPicPr/>
          <p:nvPr/>
        </p:nvPicPr>
        <p:blipFill>
          <a:blip r:embed="rId3"/>
          <a:stretch/>
        </p:blipFill>
        <p:spPr>
          <a:xfrm>
            <a:off x="4032720" y="609480"/>
            <a:ext cx="2629440" cy="1971720"/>
          </a:xfrm>
          <a:prstGeom prst="rect">
            <a:avLst/>
          </a:prstGeom>
          <a:ln>
            <a:noFill/>
          </a:ln>
        </p:spPr>
      </p:pic>
      <p:pic>
        <p:nvPicPr>
          <p:cNvPr id="284" name="Obrázek 6"/>
          <p:cNvPicPr/>
          <p:nvPr/>
        </p:nvPicPr>
        <p:blipFill>
          <a:blip r:embed="rId4"/>
          <a:stretch/>
        </p:blipFill>
        <p:spPr>
          <a:xfrm>
            <a:off x="7128000" y="2353680"/>
            <a:ext cx="2924640" cy="219312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CustomShape 1"/>
          <p:cNvSpPr/>
          <p:nvPr/>
        </p:nvSpPr>
        <p:spPr>
          <a:xfrm>
            <a:off x="335520" y="4978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EB3D9F"/>
                </a:solidFill>
                <a:latin typeface="Trebuchet MS"/>
              </a:rPr>
              <a:t>Co sem nepatří?</a:t>
            </a:r>
            <a:endParaRPr/>
          </a:p>
        </p:txBody>
      </p:sp>
      <p:sp>
        <p:nvSpPr>
          <p:cNvPr id="286" name="CustomShape 2"/>
          <p:cNvSpPr/>
          <p:nvPr/>
        </p:nvSpPr>
        <p:spPr>
          <a:xfrm>
            <a:off x="677160" y="6383584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87" name="CustomShape 3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B3B75D35-4D98-4D4D-9781-3F17CF456AD0}" type="slidenum">
              <a:rPr lang="cs-CZ" sz="900" strike="noStrike">
                <a:solidFill>
                  <a:srgbClr val="EB3D9F"/>
                </a:solidFill>
                <a:latin typeface="Trebuchet MS"/>
              </a:rPr>
              <a:t>7</a:t>
            </a:fld>
            <a:endParaRPr/>
          </a:p>
        </p:txBody>
      </p:sp>
      <p:pic>
        <p:nvPicPr>
          <p:cNvPr id="288" name="Obrázek 4"/>
          <p:cNvPicPr/>
          <p:nvPr/>
        </p:nvPicPr>
        <p:blipFill>
          <a:blip r:embed="rId2"/>
          <a:stretch/>
        </p:blipFill>
        <p:spPr>
          <a:xfrm>
            <a:off x="677160" y="2062800"/>
            <a:ext cx="3060000" cy="2295000"/>
          </a:xfrm>
          <a:prstGeom prst="rect">
            <a:avLst/>
          </a:prstGeom>
          <a:ln>
            <a:noFill/>
          </a:ln>
        </p:spPr>
      </p:pic>
      <p:pic>
        <p:nvPicPr>
          <p:cNvPr id="289" name="Obrázek 5"/>
          <p:cNvPicPr/>
          <p:nvPr/>
        </p:nvPicPr>
        <p:blipFill>
          <a:blip r:embed="rId3"/>
          <a:stretch/>
        </p:blipFill>
        <p:spPr>
          <a:xfrm>
            <a:off x="4026600" y="400320"/>
            <a:ext cx="2629440" cy="1971720"/>
          </a:xfrm>
          <a:prstGeom prst="rect">
            <a:avLst/>
          </a:prstGeom>
          <a:ln>
            <a:noFill/>
          </a:ln>
        </p:spPr>
      </p:pic>
      <p:pic>
        <p:nvPicPr>
          <p:cNvPr id="291" name="Obrázek 7"/>
          <p:cNvPicPr/>
          <p:nvPr/>
        </p:nvPicPr>
        <p:blipFill>
          <a:blip r:embed="rId4"/>
          <a:stretch/>
        </p:blipFill>
        <p:spPr>
          <a:xfrm>
            <a:off x="3995640" y="2851920"/>
            <a:ext cx="2874240" cy="2155320"/>
          </a:xfrm>
          <a:prstGeom prst="rect">
            <a:avLst/>
          </a:prstGeom>
          <a:ln>
            <a:noFill/>
          </a:ln>
        </p:spPr>
      </p:pic>
      <p:pic>
        <p:nvPicPr>
          <p:cNvPr id="1026" name="Picture 2" descr="Beach, Modrá, Potáp&amp;ecaron;ní, Ploutve, Ploutev, Zábav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8240" y="1818000"/>
            <a:ext cx="1684515" cy="2530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EB3D9F"/>
                </a:solidFill>
                <a:latin typeface="Trebuchet MS"/>
              </a:rPr>
              <a:t>Cyklistika</a:t>
            </a:r>
            <a:endParaRPr/>
          </a:p>
        </p:txBody>
      </p:sp>
      <p:sp>
        <p:nvSpPr>
          <p:cNvPr id="293" name="CustomShape 2"/>
          <p:cNvSpPr/>
          <p:nvPr/>
        </p:nvSpPr>
        <p:spPr>
          <a:xfrm>
            <a:off x="677340" y="6397232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94" name="CustomShape 3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AC32AE2B-A207-4966-B118-C81FB3FF3D6E}" type="slidenum">
              <a:rPr lang="cs-CZ" sz="900" strike="noStrike">
                <a:solidFill>
                  <a:srgbClr val="EB3D9F"/>
                </a:solidFill>
                <a:latin typeface="Trebuchet MS"/>
              </a:rPr>
              <a:t>8</a:t>
            </a:fld>
            <a:endParaRPr/>
          </a:p>
        </p:txBody>
      </p:sp>
      <p:pic>
        <p:nvPicPr>
          <p:cNvPr id="295" name="Obrázek 4"/>
          <p:cNvPicPr/>
          <p:nvPr/>
        </p:nvPicPr>
        <p:blipFill>
          <a:blip r:embed="rId2"/>
          <a:stretch/>
        </p:blipFill>
        <p:spPr>
          <a:xfrm>
            <a:off x="1113120" y="2793240"/>
            <a:ext cx="2712600" cy="2034000"/>
          </a:xfrm>
          <a:prstGeom prst="rect">
            <a:avLst/>
          </a:prstGeom>
          <a:ln>
            <a:noFill/>
          </a:ln>
        </p:spPr>
      </p:pic>
      <p:pic>
        <p:nvPicPr>
          <p:cNvPr id="296" name="Obrázek 5"/>
          <p:cNvPicPr/>
          <p:nvPr/>
        </p:nvPicPr>
        <p:blipFill>
          <a:blip r:embed="rId3"/>
          <a:stretch/>
        </p:blipFill>
        <p:spPr>
          <a:xfrm>
            <a:off x="4202640" y="613440"/>
            <a:ext cx="2905560" cy="2179080"/>
          </a:xfrm>
          <a:prstGeom prst="rect">
            <a:avLst/>
          </a:prstGeom>
          <a:ln>
            <a:noFill/>
          </a:ln>
        </p:spPr>
      </p:pic>
      <p:pic>
        <p:nvPicPr>
          <p:cNvPr id="297" name="Obrázek 6"/>
          <p:cNvPicPr/>
          <p:nvPr/>
        </p:nvPicPr>
        <p:blipFill>
          <a:blip r:embed="rId4"/>
          <a:stretch/>
        </p:blipFill>
        <p:spPr>
          <a:xfrm rot="16200000">
            <a:off x="7694280" y="2201760"/>
            <a:ext cx="3159000" cy="236916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CustomShape 1"/>
          <p:cNvSpPr/>
          <p:nvPr/>
        </p:nvSpPr>
        <p:spPr>
          <a:xfrm>
            <a:off x="335520" y="4852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EB3D9F"/>
                </a:solidFill>
                <a:latin typeface="Trebuchet MS"/>
              </a:rPr>
              <a:t>Co sem nepatří?</a:t>
            </a:r>
            <a:endParaRPr/>
          </a:p>
        </p:txBody>
      </p:sp>
      <p:sp>
        <p:nvSpPr>
          <p:cNvPr id="299" name="CustomShape 2"/>
          <p:cNvSpPr/>
          <p:nvPr/>
        </p:nvSpPr>
        <p:spPr>
          <a:xfrm>
            <a:off x="765540" y="622368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300" name="CustomShape 3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8BD26FF8-9355-4D7D-820E-A95BFADA6BAF}" type="slidenum">
              <a:rPr lang="cs-CZ" sz="900" strike="noStrike">
                <a:solidFill>
                  <a:srgbClr val="EB3D9F"/>
                </a:solidFill>
                <a:latin typeface="Trebuchet MS"/>
              </a:rPr>
              <a:t>9</a:t>
            </a:fld>
            <a:endParaRPr/>
          </a:p>
        </p:txBody>
      </p:sp>
      <p:pic>
        <p:nvPicPr>
          <p:cNvPr id="301" name="Obrázek 4"/>
          <p:cNvPicPr/>
          <p:nvPr/>
        </p:nvPicPr>
        <p:blipFill>
          <a:blip r:embed="rId2"/>
          <a:stretch/>
        </p:blipFill>
        <p:spPr>
          <a:xfrm>
            <a:off x="829800" y="2165760"/>
            <a:ext cx="2712600" cy="2034000"/>
          </a:xfrm>
          <a:prstGeom prst="rect">
            <a:avLst/>
          </a:prstGeom>
          <a:ln>
            <a:noFill/>
          </a:ln>
        </p:spPr>
      </p:pic>
      <p:pic>
        <p:nvPicPr>
          <p:cNvPr id="302" name="Obrázek 5"/>
          <p:cNvPicPr/>
          <p:nvPr/>
        </p:nvPicPr>
        <p:blipFill>
          <a:blip r:embed="rId3"/>
          <a:stretch/>
        </p:blipFill>
        <p:spPr>
          <a:xfrm>
            <a:off x="3913920" y="180000"/>
            <a:ext cx="2905560" cy="2179080"/>
          </a:xfrm>
          <a:prstGeom prst="rect">
            <a:avLst/>
          </a:prstGeom>
          <a:ln>
            <a:noFill/>
          </a:ln>
        </p:spPr>
      </p:pic>
      <p:pic>
        <p:nvPicPr>
          <p:cNvPr id="303" name="Obrázek 6"/>
          <p:cNvPicPr/>
          <p:nvPr/>
        </p:nvPicPr>
        <p:blipFill>
          <a:blip r:embed="rId4"/>
          <a:stretch/>
        </p:blipFill>
        <p:spPr>
          <a:xfrm rot="16200000">
            <a:off x="7694280" y="2201760"/>
            <a:ext cx="3159000" cy="2369160"/>
          </a:xfrm>
          <a:prstGeom prst="rect">
            <a:avLst/>
          </a:prstGeom>
          <a:ln>
            <a:noFill/>
          </a:ln>
        </p:spPr>
      </p:pic>
      <p:pic>
        <p:nvPicPr>
          <p:cNvPr id="304" name="Obrázek 7"/>
          <p:cNvPicPr/>
          <p:nvPr/>
        </p:nvPicPr>
        <p:blipFill>
          <a:blip r:embed="rId5"/>
          <a:stretch/>
        </p:blipFill>
        <p:spPr>
          <a:xfrm>
            <a:off x="4285440" y="2665080"/>
            <a:ext cx="3060000" cy="229500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CustomShape 1"/>
          <p:cNvSpPr/>
          <p:nvPr/>
        </p:nvSpPr>
        <p:spPr>
          <a:xfrm>
            <a:off x="4038480" y="6356520"/>
            <a:ext cx="411408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306" name="CustomShape 2"/>
          <p:cNvSpPr/>
          <p:nvPr/>
        </p:nvSpPr>
        <p:spPr>
          <a:xfrm>
            <a:off x="8610480" y="6356520"/>
            <a:ext cx="274248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0A1C1EF8-87DE-4D49-AFE9-DF3F2DBD137B}" type="slidenum">
              <a:rPr lang="cs-CZ" sz="1200" strike="noStrike">
                <a:solidFill>
                  <a:srgbClr val="8B8B8B"/>
                </a:solidFill>
                <a:latin typeface="Calibri"/>
              </a:rPr>
              <a:t>10</a:t>
            </a:fld>
            <a:endParaRPr/>
          </a:p>
        </p:txBody>
      </p:sp>
      <p:pic>
        <p:nvPicPr>
          <p:cNvPr id="307" name="Obrázek 3"/>
          <p:cNvPicPr/>
          <p:nvPr/>
        </p:nvPicPr>
        <p:blipFill>
          <a:blip r:embed="rId2"/>
          <a:stretch/>
        </p:blipFill>
        <p:spPr>
          <a:xfrm>
            <a:off x="293040" y="748800"/>
            <a:ext cx="2629800" cy="1972080"/>
          </a:xfrm>
          <a:prstGeom prst="rect">
            <a:avLst/>
          </a:prstGeom>
          <a:ln>
            <a:noFill/>
          </a:ln>
        </p:spPr>
      </p:pic>
      <p:pic>
        <p:nvPicPr>
          <p:cNvPr id="308" name="Obrázek 4"/>
          <p:cNvPicPr/>
          <p:nvPr/>
        </p:nvPicPr>
        <p:blipFill>
          <a:blip r:embed="rId3"/>
          <a:stretch/>
        </p:blipFill>
        <p:spPr>
          <a:xfrm>
            <a:off x="291240" y="3149640"/>
            <a:ext cx="2629800" cy="1972080"/>
          </a:xfrm>
          <a:prstGeom prst="rect">
            <a:avLst/>
          </a:prstGeom>
          <a:ln>
            <a:noFill/>
          </a:ln>
        </p:spPr>
      </p:pic>
      <p:pic>
        <p:nvPicPr>
          <p:cNvPr id="309" name="Obrázek 5"/>
          <p:cNvPicPr/>
          <p:nvPr/>
        </p:nvPicPr>
        <p:blipFill>
          <a:blip r:embed="rId4"/>
          <a:stretch/>
        </p:blipFill>
        <p:spPr>
          <a:xfrm>
            <a:off x="3221280" y="1820880"/>
            <a:ext cx="2874240" cy="2155320"/>
          </a:xfrm>
          <a:prstGeom prst="rect">
            <a:avLst/>
          </a:prstGeom>
          <a:ln>
            <a:noFill/>
          </a:ln>
        </p:spPr>
      </p:pic>
      <p:pic>
        <p:nvPicPr>
          <p:cNvPr id="310" name="Obrázek 6"/>
          <p:cNvPicPr/>
          <p:nvPr/>
        </p:nvPicPr>
        <p:blipFill>
          <a:blip r:embed="rId5"/>
          <a:stretch/>
        </p:blipFill>
        <p:spPr>
          <a:xfrm>
            <a:off x="6286320" y="444240"/>
            <a:ext cx="2629440" cy="1971720"/>
          </a:xfrm>
          <a:prstGeom prst="rect">
            <a:avLst/>
          </a:prstGeom>
          <a:ln>
            <a:noFill/>
          </a:ln>
        </p:spPr>
      </p:pic>
      <p:pic>
        <p:nvPicPr>
          <p:cNvPr id="311" name="Obrázek 7"/>
          <p:cNvPicPr/>
          <p:nvPr/>
        </p:nvPicPr>
        <p:blipFill>
          <a:blip r:embed="rId6"/>
          <a:stretch/>
        </p:blipFill>
        <p:spPr>
          <a:xfrm>
            <a:off x="9325440" y="1413360"/>
            <a:ext cx="2629440" cy="1971720"/>
          </a:xfrm>
          <a:prstGeom prst="rect">
            <a:avLst/>
          </a:prstGeom>
          <a:ln>
            <a:noFill/>
          </a:ln>
        </p:spPr>
      </p:pic>
      <p:pic>
        <p:nvPicPr>
          <p:cNvPr id="312" name="Obrázek 8"/>
          <p:cNvPicPr/>
          <p:nvPr/>
        </p:nvPicPr>
        <p:blipFill>
          <a:blip r:embed="rId7"/>
          <a:srcRect l="20269"/>
          <a:stretch/>
        </p:blipFill>
        <p:spPr>
          <a:xfrm>
            <a:off x="8560440" y="3510000"/>
            <a:ext cx="2278440" cy="214344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EB3D9F"/>
                </a:solidFill>
                <a:latin typeface="Trebuchet MS"/>
              </a:rPr>
              <a:t>Použité odkazy</a:t>
            </a:r>
            <a:endParaRPr/>
          </a:p>
        </p:txBody>
      </p:sp>
      <p:sp>
        <p:nvSpPr>
          <p:cNvPr id="314" name="CustomShape 2"/>
          <p:cNvSpPr/>
          <p:nvPr/>
        </p:nvSpPr>
        <p:spPr>
          <a:xfrm>
            <a:off x="677160" y="2160720"/>
            <a:ext cx="8596080" cy="38800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 dirty="0">
                <a:solidFill>
                  <a:srgbClr val="404040"/>
                </a:solidFill>
                <a:latin typeface="Trebuchet MS"/>
              </a:rPr>
              <a:t>Vlastní zdroje</a:t>
            </a:r>
            <a:endParaRPr dirty="0"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 dirty="0">
                <a:solidFill>
                  <a:srgbClr val="404040"/>
                </a:solidFill>
                <a:latin typeface="Trebuchet MS"/>
              </a:rPr>
              <a:t>Fotografie  a obrázky z archivu autora</a:t>
            </a:r>
            <a:endParaRPr dirty="0"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 dirty="0">
                <a:solidFill>
                  <a:srgbClr val="404040"/>
                </a:solidFill>
                <a:latin typeface="Trebuchet MS"/>
              </a:rPr>
              <a:t>OPENCLIPS. </a:t>
            </a:r>
            <a:r>
              <a:rPr lang="cs-CZ" i="1" strike="noStrike" dirty="0" err="1">
                <a:solidFill>
                  <a:srgbClr val="404040"/>
                </a:solidFill>
                <a:latin typeface="Trebuchet MS"/>
              </a:rPr>
              <a:t>Pixabay</a:t>
            </a:r>
            <a:r>
              <a:rPr lang="cs-CZ" strike="noStrike" dirty="0">
                <a:solidFill>
                  <a:srgbClr val="404040"/>
                </a:solidFill>
                <a:latin typeface="Trebuchet MS"/>
              </a:rPr>
              <a:t> [online]. [cit. 24.2.2015]. Dostupný pod licencí CCO Public </a:t>
            </a:r>
            <a:r>
              <a:rPr lang="cs-CZ" strike="noStrike" dirty="0" err="1">
                <a:solidFill>
                  <a:srgbClr val="404040"/>
                </a:solidFill>
                <a:latin typeface="Trebuchet MS"/>
              </a:rPr>
              <a:t>Domain</a:t>
            </a:r>
            <a:r>
              <a:rPr lang="cs-CZ" strike="noStrike" dirty="0">
                <a:solidFill>
                  <a:srgbClr val="404040"/>
                </a:solidFill>
                <a:latin typeface="Trebuchet MS"/>
              </a:rPr>
              <a:t> na WWW: http://pixabay.com/cs/fotbal-kopa%C4%8Dky-koule-sportovn%C3%AD-155947/ </a:t>
            </a:r>
            <a:endParaRPr lang="cs-CZ" strike="noStrike" dirty="0" smtClean="0">
              <a:solidFill>
                <a:srgbClr val="404040"/>
              </a:solidFill>
              <a:latin typeface="Trebuchet MS"/>
            </a:endParaRPr>
          </a:p>
          <a:p>
            <a:pPr>
              <a:buSzPct val="80000"/>
              <a:buFont typeface="Wingdings 3" charset="2"/>
              <a:buChar char=""/>
            </a:pPr>
            <a:r>
              <a:rPr lang="cs-CZ" dirty="0">
                <a:solidFill>
                  <a:srgbClr val="404040"/>
                </a:solidFill>
                <a:latin typeface="Trebuchet MS"/>
              </a:rPr>
              <a:t>OPENCLIPS. </a:t>
            </a:r>
            <a:r>
              <a:rPr lang="cs-CZ" i="1" dirty="0" err="1">
                <a:solidFill>
                  <a:srgbClr val="404040"/>
                </a:solidFill>
                <a:latin typeface="Trebuchet MS"/>
              </a:rPr>
              <a:t>Pixabay</a:t>
            </a:r>
            <a:r>
              <a:rPr lang="cs-CZ" dirty="0">
                <a:solidFill>
                  <a:srgbClr val="404040"/>
                </a:solidFill>
                <a:latin typeface="Trebuchet MS"/>
              </a:rPr>
              <a:t> [online]. [cit. 24.2.2015]. Dostupný pod licencí CCO Public </a:t>
            </a:r>
            <a:r>
              <a:rPr lang="cs-CZ" dirty="0" err="1">
                <a:solidFill>
                  <a:srgbClr val="404040"/>
                </a:solidFill>
                <a:latin typeface="Trebuchet MS"/>
              </a:rPr>
              <a:t>Domain</a:t>
            </a:r>
            <a:r>
              <a:rPr lang="cs-CZ" dirty="0">
                <a:solidFill>
                  <a:srgbClr val="404040"/>
                </a:solidFill>
                <a:latin typeface="Trebuchet MS"/>
              </a:rPr>
              <a:t> na WWW</a:t>
            </a:r>
            <a:r>
              <a:rPr lang="cs-CZ">
                <a:solidFill>
                  <a:srgbClr val="404040"/>
                </a:solidFill>
                <a:latin typeface="Trebuchet MS"/>
              </a:rPr>
              <a:t>: </a:t>
            </a:r>
            <a:r>
              <a:rPr lang="cs-CZ">
                <a:solidFill>
                  <a:srgbClr val="404040"/>
                </a:solidFill>
                <a:latin typeface="Trebuchet MS"/>
              </a:rPr>
              <a:t>http://pixabay.com/cs/beach-modr%C3%A1-pot%C3%A1p%C4%9Bn%C3%AD-ploutve-2644/</a:t>
            </a:r>
            <a:endParaRPr lang="cs-CZ" strike="noStrike" dirty="0" smtClean="0">
              <a:solidFill>
                <a:srgbClr val="404040"/>
              </a:solidFill>
              <a:latin typeface="Trebuchet MS"/>
            </a:endParaRPr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endParaRPr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r>
              <a:rPr lang="cs-CZ" sz="3600" b="1" strike="noStrike">
                <a:solidFill>
                  <a:srgbClr val="EB3D9F"/>
                </a:solidFill>
                <a:latin typeface="Trebuchet MS"/>
              </a:rPr>
              <a:t>Metodický pokyn</a:t>
            </a:r>
            <a:endParaRPr/>
          </a:p>
          <a:p>
            <a:pPr>
              <a:lnSpc>
                <a:spcPct val="100000"/>
              </a:lnSpc>
            </a:pPr>
            <a:r>
              <a:rPr lang="cs-CZ" sz="2800" strike="noStrike">
                <a:solidFill>
                  <a:srgbClr val="EB3D9F"/>
                </a:solidFill>
                <a:latin typeface="Calibri"/>
              </a:rPr>
              <a:t>Integrovaný blok: Dítě a jeho psychika</a:t>
            </a:r>
            <a:endParaRPr/>
          </a:p>
        </p:txBody>
      </p:sp>
      <p:sp>
        <p:nvSpPr>
          <p:cNvPr id="316" name="CustomShape 2"/>
          <p:cNvSpPr/>
          <p:nvPr/>
        </p:nvSpPr>
        <p:spPr>
          <a:xfrm>
            <a:off x="677160" y="2160720"/>
            <a:ext cx="8596080" cy="38800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b="1" strike="noStrike">
                <a:solidFill>
                  <a:srgbClr val="404040"/>
                </a:solidFill>
                <a:latin typeface="Times New Roman"/>
              </a:rPr>
              <a:t>Popis</a:t>
            </a:r>
            <a:endParaRPr/>
          </a:p>
          <a:p>
            <a:pPr>
              <a:lnSpc>
                <a:spcPct val="100000"/>
              </a:lnSpc>
            </a:pPr>
            <a:r>
              <a:rPr lang="cs-CZ" strike="noStrike">
                <a:solidFill>
                  <a:srgbClr val="404040"/>
                </a:solidFill>
                <a:latin typeface="Times New Roman"/>
              </a:rPr>
              <a:t>Prezentace v PowerPointu, která obsahuje devět pracovních listů s jednoduchým interaktivním úkolem. 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endParaRPr/>
          </a:p>
          <a:p>
            <a:pPr>
              <a:lnSpc>
                <a:spcPct val="100000"/>
              </a:lnSpc>
            </a:pPr>
            <a:r>
              <a:rPr lang="cs-CZ" b="1" strike="noStrike">
                <a:solidFill>
                  <a:srgbClr val="404040"/>
                </a:solidFill>
                <a:latin typeface="Times New Roman"/>
              </a:rPr>
              <a:t>Očekávání a cíle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imes New Roman"/>
              </a:rPr>
              <a:t>Dítě dokáže určit správné pomůcky k jednotlivým sportům.</a:t>
            </a:r>
            <a:endParaRPr/>
          </a:p>
        </p:txBody>
      </p:sp>
      <p:sp>
        <p:nvSpPr>
          <p:cNvPr id="317" name="CustomShape 3"/>
          <p:cNvSpPr/>
          <p:nvPr/>
        </p:nvSpPr>
        <p:spPr>
          <a:xfrm>
            <a:off x="677160" y="628041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318" name="CustomShape 4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9F354A76-2E40-4A69-9C25-53CA0FFD4E0A}" type="slidenum">
              <a:rPr lang="cs-CZ" sz="900" strike="noStrike">
                <a:solidFill>
                  <a:srgbClr val="EB3D9F"/>
                </a:solidFill>
                <a:latin typeface="Trebuchet MS"/>
              </a:rPr>
              <a:t>12</a:t>
            </a:fld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r>
              <a:rPr lang="cs-CZ" sz="3600" b="1" strike="noStrike">
                <a:solidFill>
                  <a:srgbClr val="EB3D9F"/>
                </a:solidFill>
                <a:latin typeface="Trebuchet MS"/>
              </a:rPr>
              <a:t>Studijní materiály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320" name="CustomShape 2"/>
          <p:cNvSpPr/>
          <p:nvPr/>
        </p:nvSpPr>
        <p:spPr>
          <a:xfrm>
            <a:off x="677160" y="2160720"/>
            <a:ext cx="8596080" cy="38800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b="1" strike="noStrike">
                <a:solidFill>
                  <a:srgbClr val="404040"/>
                </a:solidFill>
                <a:latin typeface="Trebuchet MS"/>
              </a:rPr>
              <a:t>Povinné materiály, pomůcky a technické vybavení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zdroj: </a:t>
            </a:r>
            <a:r>
              <a:rPr lang="cs-CZ" u="sng" strike="noStrike">
                <a:solidFill>
                  <a:srgbClr val="F37DA3"/>
                </a:solidFill>
                <a:latin typeface="Trebuchet MS"/>
              </a:rPr>
              <a:t>www.dumy.cz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Dotyková obrazovka, připojená k PC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b="1" strike="noStrike">
                <a:solidFill>
                  <a:srgbClr val="404040"/>
                </a:solidFill>
                <a:latin typeface="Trebuchet MS"/>
              </a:rPr>
              <a:t>Nepovinné materiály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Didaktický kufřík - KUMUČ 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321" name="CustomShape 3"/>
          <p:cNvSpPr/>
          <p:nvPr/>
        </p:nvSpPr>
        <p:spPr>
          <a:xfrm>
            <a:off x="677160" y="60415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322" name="CustomShape 4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B2A09BB4-11E4-41C4-B1BA-D551E78BD81E}" type="slidenum">
              <a:rPr lang="cs-CZ" sz="900" strike="noStrike">
                <a:solidFill>
                  <a:srgbClr val="EB3D9F"/>
                </a:solidFill>
                <a:latin typeface="Trebuchet MS"/>
              </a:rPr>
              <a:t>13</a:t>
            </a:fld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EB3D9F"/>
                </a:solidFill>
                <a:latin typeface="Trebuchet MS"/>
              </a:rPr>
              <a:t>Práce s interaktivním materiálem</a:t>
            </a:r>
            <a:endParaRPr/>
          </a:p>
        </p:txBody>
      </p:sp>
      <p:sp>
        <p:nvSpPr>
          <p:cNvPr id="324" name="CustomShape 2"/>
          <p:cNvSpPr/>
          <p:nvPr/>
        </p:nvSpPr>
        <p:spPr>
          <a:xfrm>
            <a:off x="677160" y="1750680"/>
            <a:ext cx="9509040" cy="35240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2. až 9. snímek – děti řeší pomůcky k jednotlivým sportům a za každým snímkem sportu je snímek s úkolem – pomocí lišty pera nesprávné škrtnou, správné zakroužkují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10. snímek – děti spojí pomocí lišty pera logické dvojice</a:t>
            </a:r>
            <a:endParaRPr/>
          </a:p>
        </p:txBody>
      </p:sp>
      <p:sp>
        <p:nvSpPr>
          <p:cNvPr id="325" name="CustomShape 3"/>
          <p:cNvSpPr/>
          <p:nvPr/>
        </p:nvSpPr>
        <p:spPr>
          <a:xfrm>
            <a:off x="677160" y="640584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326" name="CustomShape 4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9B949A2D-3046-4758-9C53-0186DB4341A9}" type="slidenum">
              <a:rPr lang="cs-CZ" sz="900" strike="noStrike">
                <a:solidFill>
                  <a:srgbClr val="EB3D9F"/>
                </a:solidFill>
                <a:latin typeface="Trebuchet MS"/>
              </a:rPr>
              <a:t>14</a:t>
            </a:fld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b="1" strike="noStrike">
                <a:solidFill>
                  <a:srgbClr val="EB3D9F"/>
                </a:solidFill>
                <a:latin typeface="Trebuchet MS"/>
              </a:rPr>
              <a:t>Prvky polytechnické výchovy</a:t>
            </a:r>
            <a:endParaRPr/>
          </a:p>
        </p:txBody>
      </p:sp>
      <p:sp>
        <p:nvSpPr>
          <p:cNvPr id="328" name="CustomShape 2"/>
          <p:cNvSpPr/>
          <p:nvPr/>
        </p:nvSpPr>
        <p:spPr>
          <a:xfrm>
            <a:off x="677160" y="6374106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329" name="CustomShape 3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45F49760-660E-402A-900E-4D9081FB246B}" type="slidenum">
              <a:rPr lang="cs-CZ" sz="900" strike="noStrike">
                <a:solidFill>
                  <a:srgbClr val="EB3D9F"/>
                </a:solidFill>
                <a:latin typeface="Trebuchet MS"/>
              </a:rPr>
              <a:t>15</a:t>
            </a:fld>
            <a:endParaRPr/>
          </a:p>
        </p:txBody>
      </p:sp>
      <p:sp>
        <p:nvSpPr>
          <p:cNvPr id="330" name="CustomShape 4"/>
          <p:cNvSpPr/>
          <p:nvPr/>
        </p:nvSpPr>
        <p:spPr>
          <a:xfrm>
            <a:off x="677160" y="1510560"/>
            <a:ext cx="9594360" cy="3064320"/>
          </a:xfrm>
          <a:prstGeom prst="roundRect">
            <a:avLst>
              <a:gd name="adj" fmla="val 14400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  <a:ea typeface="DejaVu Sans"/>
              </a:rPr>
              <a:t>Přicházet s vlastními nápady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  <a:ea typeface="DejaVu Sans"/>
              </a:rPr>
              <a:t>Řešení jednoduchých problémů a samostatné rozhodování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  <a:ea typeface="DejaVu Sans"/>
              </a:rPr>
              <a:t>Spontánně vyprávět zážitky</a:t>
            </a:r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CustomShape 1"/>
          <p:cNvSpPr/>
          <p:nvPr/>
        </p:nvSpPr>
        <p:spPr>
          <a:xfrm>
            <a:off x="745399" y="6401402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000000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332" name="CustomShape 2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49A28319-1B2E-4443-A528-C1C807FBDB50}" type="slidenum">
              <a:rPr lang="cs-CZ" sz="900" strike="noStrike">
                <a:solidFill>
                  <a:srgbClr val="000000"/>
                </a:solidFill>
                <a:latin typeface="Trebuchet MS"/>
              </a:rPr>
              <a:t>16</a:t>
            </a:fld>
            <a:endParaRPr/>
          </a:p>
        </p:txBody>
      </p:sp>
      <p:sp>
        <p:nvSpPr>
          <p:cNvPr id="333" name="CustomShape 3"/>
          <p:cNvSpPr/>
          <p:nvPr/>
        </p:nvSpPr>
        <p:spPr>
          <a:xfrm>
            <a:off x="1920960" y="2629800"/>
            <a:ext cx="2613240" cy="135648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Vnímat vliv techniky na společnost a přírodu</a:t>
            </a:r>
            <a:endParaRPr/>
          </a:p>
        </p:txBody>
      </p:sp>
      <p:sp>
        <p:nvSpPr>
          <p:cNvPr id="334" name="CustomShape 4"/>
          <p:cNvSpPr/>
          <p:nvPr/>
        </p:nvSpPr>
        <p:spPr>
          <a:xfrm>
            <a:off x="4172040" y="1867320"/>
            <a:ext cx="2613240" cy="135648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Směrovat </a:t>
            </a:r>
            <a:endParaRPr/>
          </a:p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děti k získávání základních pracovních dovedností a návyků</a:t>
            </a:r>
            <a:endParaRPr/>
          </a:p>
        </p:txBody>
      </p:sp>
      <p:sp>
        <p:nvSpPr>
          <p:cNvPr id="335" name="CustomShape 5"/>
          <p:cNvSpPr/>
          <p:nvPr/>
        </p:nvSpPr>
        <p:spPr>
          <a:xfrm>
            <a:off x="1922400" y="1121400"/>
            <a:ext cx="2613240" cy="135648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Chápat postavení techniky a technických oborů v životě lidstva jako devízu</a:t>
            </a:r>
            <a:endParaRPr/>
          </a:p>
        </p:txBody>
      </p:sp>
      <p:sp>
        <p:nvSpPr>
          <p:cNvPr id="336" name="CustomShape 6"/>
          <p:cNvSpPr/>
          <p:nvPr/>
        </p:nvSpPr>
        <p:spPr>
          <a:xfrm>
            <a:off x="6419880" y="1118520"/>
            <a:ext cx="2613240" cy="135648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Učit děti základním poznatkům o technice</a:t>
            </a:r>
            <a:endParaRPr/>
          </a:p>
        </p:txBody>
      </p:sp>
      <p:sp>
        <p:nvSpPr>
          <p:cNvPr id="337" name="CustomShape 7"/>
          <p:cNvSpPr/>
          <p:nvPr/>
        </p:nvSpPr>
        <p:spPr>
          <a:xfrm>
            <a:off x="6419880" y="2545920"/>
            <a:ext cx="2735280" cy="148572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Vést děti ke kooperativnímu hodnocení a sebehodnocení</a:t>
            </a:r>
            <a:endParaRPr/>
          </a:p>
        </p:txBody>
      </p:sp>
      <p:sp>
        <p:nvSpPr>
          <p:cNvPr id="338" name="CustomShape 8"/>
          <p:cNvSpPr/>
          <p:nvPr/>
        </p:nvSpPr>
        <p:spPr>
          <a:xfrm>
            <a:off x="4169160" y="3371040"/>
            <a:ext cx="2613240" cy="135648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Podpořit rozvoj myšlenkového potenciálu</a:t>
            </a:r>
            <a:endParaRPr/>
          </a:p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dětí</a:t>
            </a:r>
            <a:endParaRPr/>
          </a:p>
        </p:txBody>
      </p:sp>
      <p:sp>
        <p:nvSpPr>
          <p:cNvPr id="339" name="CustomShape 9"/>
          <p:cNvSpPr/>
          <p:nvPr/>
        </p:nvSpPr>
        <p:spPr>
          <a:xfrm>
            <a:off x="2925720" y="160920"/>
            <a:ext cx="4563000" cy="1795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2800" b="1" strike="noStrike">
                <a:solidFill>
                  <a:srgbClr val="0070C0"/>
                </a:solidFill>
                <a:latin typeface="Trebuchet MS"/>
                <a:ea typeface="DejaVu Sans"/>
              </a:rPr>
              <a:t>          Cíle polytechnické                                                                       </a:t>
            </a:r>
            <a:endParaRPr/>
          </a:p>
          <a:p>
            <a:pPr>
              <a:lnSpc>
                <a:spcPct val="100000"/>
              </a:lnSpc>
            </a:pPr>
            <a:r>
              <a:rPr lang="cs-CZ" sz="2800" b="1" strike="noStrike">
                <a:solidFill>
                  <a:srgbClr val="0070C0"/>
                </a:solidFill>
                <a:latin typeface="Trebuchet MS"/>
                <a:ea typeface="DejaVu Sans"/>
              </a:rPr>
              <a:t>                  výchovy</a:t>
            </a:r>
            <a:endParaRPr/>
          </a:p>
        </p:txBody>
      </p:sp>
    </p:spTree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</TotalTime>
  <Words>421</Words>
  <Application>Microsoft Office PowerPoint</Application>
  <PresentationFormat>Širokoúhlá obrazovka</PresentationFormat>
  <Paragraphs>75</Paragraphs>
  <Slides>16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4" baseType="lpstr">
      <vt:lpstr>Arial</vt:lpstr>
      <vt:lpstr>Calibri</vt:lpstr>
      <vt:lpstr>DejaVu Sans</vt:lpstr>
      <vt:lpstr>StarSymbol</vt:lpstr>
      <vt:lpstr>Times New Roman</vt:lpstr>
      <vt:lpstr>Trebuchet MS</vt:lpstr>
      <vt:lpstr>Wingdings 3</vt:lpstr>
      <vt:lpstr>Office Theme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artepre rez</dc:creator>
  <cp:lastModifiedBy>Řezáčová Petra</cp:lastModifiedBy>
  <cp:revision>2</cp:revision>
  <dcterms:modified xsi:type="dcterms:W3CDTF">2015-05-20T08:31:51Z</dcterms:modified>
</cp:coreProperties>
</file>