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2" r:id="rId4"/>
    <p:sldId id="289" r:id="rId5"/>
    <p:sldId id="288" r:id="rId6"/>
    <p:sldId id="290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4"/>
    <a:srgbClr val="FFFFFF"/>
    <a:srgbClr val="FFF6D5"/>
    <a:srgbClr val="FEF8E5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276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20. 5. 2015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20. 5. 2015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12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microsoft.com/office/2007/relationships/hdphoto" Target="../media/hdphoto2.wdp"/><Relationship Id="rId10" Type="http://schemas.microsoft.com/office/2007/relationships/hdphoto" Target="../media/hdphoto3.wdp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12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microsoft.com/office/2007/relationships/hdphoto" Target="../media/hdphoto5.wdp"/><Relationship Id="rId5" Type="http://schemas.microsoft.com/office/2007/relationships/hdphoto" Target="../media/hdphoto3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image" Target="../media/image13.png"/><Relationship Id="rId1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12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17.png"/><Relationship Id="rId5" Type="http://schemas.microsoft.com/office/2007/relationships/hdphoto" Target="../media/hdphoto4.wdp"/><Relationship Id="rId10" Type="http://schemas.microsoft.com/office/2007/relationships/hdphoto" Target="../media/hdphoto3.wdp"/><Relationship Id="rId4" Type="http://schemas.openxmlformats.org/officeDocument/2006/relationships/image" Target="../media/image15.png"/><Relationship Id="rId9" Type="http://schemas.openxmlformats.org/officeDocument/2006/relationships/image" Target="../media/image9.png"/><Relationship Id="rId1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2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microsoft.com/office/2007/relationships/hdphoto" Target="../media/hdphoto5.wdp"/><Relationship Id="rId5" Type="http://schemas.microsoft.com/office/2007/relationships/hdphoto" Target="../media/hdphoto4.wdp"/><Relationship Id="rId10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13.png"/><Relationship Id="rId1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Co </a:t>
            </a:r>
            <a:r>
              <a:rPr lang="cs-CZ" sz="360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do </a:t>
            </a:r>
            <a:r>
              <a:rPr lang="cs-CZ" sz="360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zeleninové pizzy </a:t>
            </a: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patří?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Poznávací schopnosti - 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8" b="94061" l="15182" r="8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t="8075" r="8497" b="4978"/>
          <a:stretch/>
        </p:blipFill>
        <p:spPr>
          <a:xfrm>
            <a:off x="-272099" y="535435"/>
            <a:ext cx="7873081" cy="628489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226" b="94470" l="4319" r="388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695" r="56808"/>
          <a:stretch/>
        </p:blipFill>
        <p:spPr>
          <a:xfrm>
            <a:off x="10467026" y="90152"/>
            <a:ext cx="1548963" cy="14875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152" b="94242" l="54545" r="953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192" t="42817"/>
          <a:stretch/>
        </p:blipFill>
        <p:spPr>
          <a:xfrm>
            <a:off x="10503170" y="1906073"/>
            <a:ext cx="1688830" cy="154738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79" b="36606" l="51636" r="945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291" b="61127"/>
          <a:stretch/>
        </p:blipFill>
        <p:spPr>
          <a:xfrm>
            <a:off x="9822684" y="2774058"/>
            <a:ext cx="2837645" cy="154036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64" b="42485" l="11500" r="41091">
                        <a14:foregroundMark x1="14455" y1="31939" x2="15455" y2="37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7512" b="56056"/>
          <a:stretch/>
        </p:blipFill>
        <p:spPr>
          <a:xfrm>
            <a:off x="9768689" y="4122075"/>
            <a:ext cx="2048004" cy="158861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6424" b="82970" l="2500" r="40364">
                        <a14:foregroundMark x1="12045" y1="63091" x2="4864" y2="75333"/>
                        <a14:foregroundMark x1="7409" y1="64061" x2="13909" y2="69455"/>
                        <a14:foregroundMark x1="5045" y1="72667" x2="5045" y2="72667"/>
                        <a14:foregroundMark x1="6864" y1="73212" x2="6864" y2="75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681" r="56808" b="14554"/>
          <a:stretch/>
        </p:blipFill>
        <p:spPr>
          <a:xfrm>
            <a:off x="8292425" y="1117493"/>
            <a:ext cx="1091853" cy="94350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3273" b="89152" l="36455" r="996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164" t="31737" b="7606"/>
          <a:stretch/>
        </p:blipFill>
        <p:spPr>
          <a:xfrm>
            <a:off x="7968791" y="3309149"/>
            <a:ext cx="1415487" cy="99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8" b="94061" l="15182" r="8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t="8075" r="8497" b="4978"/>
          <a:stretch/>
        </p:blipFill>
        <p:spPr>
          <a:xfrm>
            <a:off x="-631065" y="513483"/>
            <a:ext cx="7873081" cy="628489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58" b="52606" l="42500" r="100000">
                        <a14:backgroundMark x1="88545" y1="33879" x2="99955" y2="2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629" b="48169"/>
          <a:stretch/>
        </p:blipFill>
        <p:spPr>
          <a:xfrm>
            <a:off x="10687149" y="3187165"/>
            <a:ext cx="1335447" cy="90486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3273" b="89152" l="36455" r="996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164" t="31737" b="7606"/>
          <a:stretch/>
        </p:blipFill>
        <p:spPr>
          <a:xfrm>
            <a:off x="10392403" y="4620318"/>
            <a:ext cx="1415487" cy="99319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4303" b="93697" l="11500" r="51091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t="41690" r="46667" b="4976"/>
          <a:stretch/>
        </p:blipFill>
        <p:spPr>
          <a:xfrm>
            <a:off x="9749306" y="296214"/>
            <a:ext cx="1661375" cy="152695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970" b="93879" l="57864" r="94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855" t="57841" r="5822" b="5163"/>
          <a:stretch/>
        </p:blipFill>
        <p:spPr>
          <a:xfrm>
            <a:off x="8390612" y="5138670"/>
            <a:ext cx="1277504" cy="94969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485" b="24061" l="52773" r="7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065" t="4694" r="26385" b="75962"/>
          <a:stretch/>
        </p:blipFill>
        <p:spPr>
          <a:xfrm>
            <a:off x="7778838" y="98515"/>
            <a:ext cx="1970468" cy="132652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0226" b="94470" l="4319" r="388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695" r="56808"/>
          <a:stretch/>
        </p:blipFill>
        <p:spPr>
          <a:xfrm>
            <a:off x="7989590" y="2284652"/>
            <a:ext cx="1548963" cy="148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9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8" b="94061" l="15182" r="8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t="8075" r="8497" b="4978"/>
          <a:stretch/>
        </p:blipFill>
        <p:spPr>
          <a:xfrm>
            <a:off x="169460" y="98515"/>
            <a:ext cx="7873081" cy="628489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697" b="46364" l="53864" r="917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74" t="6948" r="7794" b="54554"/>
          <a:stretch/>
        </p:blipFill>
        <p:spPr>
          <a:xfrm>
            <a:off x="10142308" y="1634556"/>
            <a:ext cx="1300766" cy="96966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15" b="37879" l="16864" r="400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38" t="6948" r="57512" b="62441"/>
          <a:stretch/>
        </p:blipFill>
        <p:spPr>
          <a:xfrm>
            <a:off x="10339239" y="4707638"/>
            <a:ext cx="1275009" cy="102884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485" b="24061" l="52773" r="7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065" t="4694" r="26385" b="75962"/>
          <a:stretch/>
        </p:blipFill>
        <p:spPr>
          <a:xfrm>
            <a:off x="7778838" y="98515"/>
            <a:ext cx="1970468" cy="13265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6424" b="82970" l="2500" r="40364">
                        <a14:foregroundMark x1="12045" y1="63091" x2="4864" y2="75333"/>
                        <a14:foregroundMark x1="7409" y1="64061" x2="13909" y2="69455"/>
                        <a14:foregroundMark x1="5045" y1="72667" x2="5045" y2="72667"/>
                        <a14:foregroundMark x1="6864" y1="73212" x2="6864" y2="75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681" r="56808" b="14554"/>
          <a:stretch/>
        </p:blipFill>
        <p:spPr>
          <a:xfrm>
            <a:off x="8506859" y="4210902"/>
            <a:ext cx="1091853" cy="94350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545" b="35515" l="9864" r="4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51" r="56526" b="63005"/>
          <a:stretch/>
        </p:blipFill>
        <p:spPr>
          <a:xfrm>
            <a:off x="10660008" y="2906142"/>
            <a:ext cx="1674254" cy="124463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5152" b="94242" l="54545" r="953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192" t="42817"/>
          <a:stretch/>
        </p:blipFill>
        <p:spPr>
          <a:xfrm>
            <a:off x="7662444" y="2331918"/>
            <a:ext cx="1688830" cy="154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47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8" b="94061" l="15182" r="8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t="8075" r="8497" b="4978"/>
          <a:stretch/>
        </p:blipFill>
        <p:spPr>
          <a:xfrm>
            <a:off x="169460" y="98515"/>
            <a:ext cx="7873081" cy="628489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15" b="37879" l="16864" r="400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38" t="6948" r="57512" b="62441"/>
          <a:stretch/>
        </p:blipFill>
        <p:spPr>
          <a:xfrm>
            <a:off x="10339239" y="4707638"/>
            <a:ext cx="1275009" cy="102884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6424" b="82970" l="2500" r="40364">
                        <a14:foregroundMark x1="12045" y1="63091" x2="4864" y2="75333"/>
                        <a14:foregroundMark x1="7409" y1="64061" x2="13909" y2="69455"/>
                        <a14:foregroundMark x1="5045" y1="72667" x2="5045" y2="72667"/>
                        <a14:foregroundMark x1="6864" y1="73212" x2="6864" y2="75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681" r="56808" b="14554"/>
          <a:stretch/>
        </p:blipFill>
        <p:spPr>
          <a:xfrm>
            <a:off x="7954130" y="5133401"/>
            <a:ext cx="1091853" cy="94350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303" b="93697" l="11500" r="51091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t="41690" r="46667" b="4976"/>
          <a:stretch/>
        </p:blipFill>
        <p:spPr>
          <a:xfrm>
            <a:off x="7887274" y="190112"/>
            <a:ext cx="1661375" cy="152695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8970" b="93879" l="57864" r="94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855" t="57841" r="5822" b="5163"/>
          <a:stretch/>
        </p:blipFill>
        <p:spPr>
          <a:xfrm>
            <a:off x="10339239" y="3181082"/>
            <a:ext cx="1277504" cy="94969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1758" b="54970" l="78591" r="89500">
                        <a14:foregroundMark x1="81364" y1="35697" x2="87273" y2="43576"/>
                        <a14:foregroundMark x1="80818" y1="41879" x2="88409" y2="34727"/>
                        <a14:foregroundMark x1="81500" y1="35091" x2="85182" y2="33636"/>
                        <a14:foregroundMark x1="81364" y1="36242" x2="81091" y2="41333"/>
                        <a14:foregroundMark x1="88136" y1="35879" x2="89091" y2="37939"/>
                        <a14:foregroundMark x1="87409" y1="43394" x2="87409" y2="43394"/>
                        <a14:foregroundMark x1="88273" y1="41697" x2="88273" y2="41697"/>
                        <a14:foregroundMark x1="81500" y1="42242" x2="84864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277" t="30798" r="9061" b="44601"/>
          <a:stretch/>
        </p:blipFill>
        <p:spPr>
          <a:xfrm>
            <a:off x="8500057" y="2009104"/>
            <a:ext cx="1249250" cy="16871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364" b="42485" l="11500" r="41091">
                        <a14:foregroundMark x1="14455" y1="31939" x2="15455" y2="37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7512" b="56056"/>
          <a:stretch/>
        </p:blipFill>
        <p:spPr>
          <a:xfrm>
            <a:off x="9882306" y="-87360"/>
            <a:ext cx="2048004" cy="158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15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skládají vhodné potraviny do zeleninové pizzy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rozpoznají druhy potravin, dokáží rozdělit ovoce a zeleninu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na jednotlivých snímcích vkládají na pizzu z nabídky pouze zeleninu.</a:t>
            </a:r>
          </a:p>
          <a:p>
            <a:r>
              <a:rPr lang="cs-CZ" dirty="0" smtClean="0"/>
              <a:t>Díky animačním efektům a aktivační události se jim nabízí zpětná vazba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si z papíru vystřihnou svou pizzu, vybarvují hnědé okraje a poté z nabízených obrázků skládají zeleninovou pizzu.</a:t>
            </a:r>
          </a:p>
          <a:p>
            <a:r>
              <a:rPr lang="cs-CZ" dirty="0" smtClean="0"/>
              <a:t>S dětmi si na dané téma povídáme, jaké další druhy zeleniny znají, co jim chutná a co ne a proč.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Ovládat koordinaci ruky a oka, zvládnout jemnou motoriku</a:t>
            </a:r>
          </a:p>
          <a:p>
            <a:r>
              <a:rPr lang="cs-CZ" dirty="0"/>
              <a:t>Rozlišovat, co zdraví prospívá a co mu škodí</a:t>
            </a:r>
          </a:p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Vyjadřovat svou představivost a fantazii v tvořivých činnostech </a:t>
            </a:r>
            <a:endParaRPr lang="cs-CZ" dirty="0" smtClean="0"/>
          </a:p>
          <a:p>
            <a:r>
              <a:rPr lang="cs-CZ" dirty="0"/>
              <a:t>Řešit problémy, úkoly a situace, myslet kreativně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303</Words>
  <Application>Microsoft Office PowerPoint</Application>
  <PresentationFormat>Širokoúhlá obrazovka</PresentationFormat>
  <Paragraphs>53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Sheer Green 16x9</vt:lpstr>
      <vt:lpstr>Co do zeleninové pizzy patří?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2015-05-20T09:58:09Z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