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6" r:id="rId4"/>
    <p:sldId id="282" r:id="rId5"/>
    <p:sldId id="283" r:id="rId6"/>
    <p:sldId id="285" r:id="rId7"/>
    <p:sldId id="284" r:id="rId8"/>
    <p:sldId id="275" r:id="rId9"/>
    <p:sldId id="277" r:id="rId10"/>
    <p:sldId id="276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  <p14:sldId id="286"/>
          </p14:sldIdLst>
        </p14:section>
        <p14:section name="obsah" id="{B6707796-E6B6-457E-A385-D5A3BB8693D5}">
          <p14:sldIdLst>
            <p14:sldId id="282"/>
            <p14:sldId id="283"/>
            <p14:sldId id="285"/>
          </p14:sldIdLst>
        </p14:section>
        <p14:section name="PL" id="{68AD62F7-3576-407F-853F-51B9A259FF31}">
          <p14:sldIdLst>
            <p14:sldId id="284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ECFF"/>
    <a:srgbClr val="0099CC"/>
    <a:srgbClr val="0099FF"/>
    <a:srgbClr val="33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" y="348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20. 5. 2015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20. 5. 2015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1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2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openxmlformats.org/officeDocument/2006/relationships/image" Target="../media/image19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908" y="2530928"/>
            <a:ext cx="2763050" cy="386677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Šikula v umývárně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cap="none" baseline="0" dirty="0" smtClean="0"/>
              <a:t>hygienické návyky</a:t>
            </a:r>
            <a:endParaRPr lang="cs-CZ" sz="2400" b="1" i="0" cap="none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4460" y="1505939"/>
            <a:ext cx="2537187" cy="32466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459" y="1416770"/>
            <a:ext cx="2438565" cy="34126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074" y="1396960"/>
            <a:ext cx="2428845" cy="33990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7422" y="1416223"/>
            <a:ext cx="2448140" cy="34260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299" y="1371600"/>
            <a:ext cx="2495704" cy="34926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</a:t>
            </a:r>
            <a:r>
              <a:rPr lang="cs-CZ" sz="4400" b="1" dirty="0" smtClean="0">
                <a:solidFill>
                  <a:schemeClr val="accent5"/>
                </a:solidFill>
              </a:rPr>
              <a:t>NAŠI KAMARÁDI SKŘÍTKOVÉ</a:t>
            </a:r>
            <a:r>
              <a:rPr lang="cs-CZ" sz="4000" dirty="0" smtClean="0">
                <a:solidFill>
                  <a:schemeClr val="accent5"/>
                </a:solidFill>
              </a:rPr>
              <a:t/>
            </a:r>
            <a:br>
              <a:rPr lang="cs-CZ" sz="4000" dirty="0" smtClean="0">
                <a:solidFill>
                  <a:schemeClr val="accent5"/>
                </a:solidFill>
              </a:rPr>
            </a:br>
            <a:r>
              <a:rPr lang="cs-CZ" sz="4000" dirty="0" smtClean="0">
                <a:solidFill>
                  <a:schemeClr val="accent5"/>
                </a:solidFill>
              </a:rPr>
              <a:t>         </a:t>
            </a:r>
            <a:r>
              <a:rPr lang="cs-CZ" sz="2700" dirty="0" smtClean="0">
                <a:solidFill>
                  <a:schemeClr val="accent5"/>
                </a:solidFill>
              </a:rPr>
              <a:t>PRŮVODCI VZDĚLÁVACÍMI OBLASTMI</a:t>
            </a:r>
            <a:endParaRPr lang="cs-CZ" sz="2700" dirty="0">
              <a:solidFill>
                <a:schemeClr val="accent5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03418" y="4731467"/>
            <a:ext cx="21175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svět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125865" y="4748647"/>
            <a:ext cx="2121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550423" y="4731467"/>
            <a:ext cx="20284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ten druhý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9882313" y="4748647"/>
            <a:ext cx="1896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jeho tělo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0736" y="4734886"/>
            <a:ext cx="1854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Dítě a jeho psychika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5101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166" y="160711"/>
            <a:ext cx="3153588" cy="315358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5137" y="17533"/>
            <a:ext cx="2071822" cy="276243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3713" y="375228"/>
            <a:ext cx="3737087" cy="1469373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5"/>
          <a:srcRect l="5574" t="5308" r="1630" b="6317"/>
          <a:stretch/>
        </p:blipFill>
        <p:spPr>
          <a:xfrm>
            <a:off x="7131738" y="4657543"/>
            <a:ext cx="2728762" cy="194911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8910" y="1903026"/>
            <a:ext cx="3183784" cy="110892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1049" y="2531377"/>
            <a:ext cx="2112936" cy="190469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357533">
            <a:off x="3946322" y="3971680"/>
            <a:ext cx="3049148" cy="278233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9"/>
          <a:srcRect l="6830" t="4648" r="4185" b="8537"/>
          <a:stretch/>
        </p:blipFill>
        <p:spPr>
          <a:xfrm rot="702833">
            <a:off x="316038" y="3528166"/>
            <a:ext cx="2271246" cy="1602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190548">
            <a:off x="2287325" y="2888915"/>
            <a:ext cx="3594185" cy="125495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347515">
            <a:off x="9854476" y="3406292"/>
            <a:ext cx="2053944" cy="250250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557" y="4537333"/>
            <a:ext cx="689253" cy="21895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95650">
            <a:off x="358117" y="5274790"/>
            <a:ext cx="2110839" cy="1411979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6002020" y="2066075"/>
            <a:ext cx="21118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 umývárně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1099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99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166" y="160711"/>
            <a:ext cx="3153588" cy="315358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5137" y="17533"/>
            <a:ext cx="2071822" cy="276243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3713" y="375228"/>
            <a:ext cx="3737087" cy="1469373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5"/>
          <a:srcRect l="5574" t="5308" r="1630" b="6317"/>
          <a:stretch/>
        </p:blipFill>
        <p:spPr>
          <a:xfrm>
            <a:off x="7131738" y="4657543"/>
            <a:ext cx="2728762" cy="194911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8910" y="1903026"/>
            <a:ext cx="3183784" cy="110892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1049" y="2531377"/>
            <a:ext cx="2112936" cy="190469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357533">
            <a:off x="3946322" y="3971680"/>
            <a:ext cx="3049148" cy="278233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9"/>
          <a:srcRect l="6830" t="4648" r="4185" b="8537"/>
          <a:stretch/>
        </p:blipFill>
        <p:spPr>
          <a:xfrm rot="702833">
            <a:off x="316038" y="3528166"/>
            <a:ext cx="2271246" cy="1602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190548">
            <a:off x="2287325" y="2888915"/>
            <a:ext cx="3594185" cy="125495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347515">
            <a:off x="9854476" y="3406292"/>
            <a:ext cx="2053944" cy="250250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557" y="4537333"/>
            <a:ext cx="689253" cy="21895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95650">
            <a:off x="358117" y="5274790"/>
            <a:ext cx="2110839" cy="1411979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6002020" y="2066075"/>
            <a:ext cx="21118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Na záchodě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1315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CCE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166" y="160711"/>
            <a:ext cx="3153588" cy="315358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5137" y="17533"/>
            <a:ext cx="2071822" cy="276243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3713" y="375228"/>
            <a:ext cx="3737087" cy="1469373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5"/>
          <a:srcRect l="5574" t="5308" r="1630" b="6317"/>
          <a:stretch/>
        </p:blipFill>
        <p:spPr>
          <a:xfrm>
            <a:off x="7131738" y="4657543"/>
            <a:ext cx="2728762" cy="1949116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8910" y="1903026"/>
            <a:ext cx="3183784" cy="110892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1049" y="2531377"/>
            <a:ext cx="2112936" cy="190469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8"/>
          <a:srcRect t="12396" r="5550"/>
          <a:stretch/>
        </p:blipFill>
        <p:spPr>
          <a:xfrm rot="21357533">
            <a:off x="3958685" y="4322104"/>
            <a:ext cx="2879922" cy="243744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9"/>
          <a:srcRect l="6830" t="4648" r="4185" b="8537"/>
          <a:stretch/>
        </p:blipFill>
        <p:spPr>
          <a:xfrm rot="702833">
            <a:off x="316038" y="3528166"/>
            <a:ext cx="2271246" cy="160299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190548">
            <a:off x="2287325" y="2888915"/>
            <a:ext cx="3594185" cy="125495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557" y="4537333"/>
            <a:ext cx="689253" cy="21895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95650">
            <a:off x="358117" y="5274790"/>
            <a:ext cx="2110839" cy="141197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20" t="9484" r="5655" b="7260"/>
          <a:stretch/>
        </p:blipFill>
        <p:spPr>
          <a:xfrm>
            <a:off x="9831468" y="3314298"/>
            <a:ext cx="2038823" cy="2851689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6002020" y="2066075"/>
            <a:ext cx="21118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Při smrkání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15414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80" y="-361758"/>
            <a:ext cx="10210800" cy="721975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37228">
            <a:off x="9139713" y="3005758"/>
            <a:ext cx="2913457" cy="4127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8079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</a:t>
            </a:r>
            <a:r>
              <a:rPr lang="cs-CZ" sz="3200" b="1" dirty="0" smtClean="0"/>
              <a:t>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Kresby skřítků jsou použity </a:t>
            </a:r>
            <a:r>
              <a:rPr lang="cs-CZ" dirty="0"/>
              <a:t>se svolením autorek Yvety </a:t>
            </a:r>
            <a:r>
              <a:rPr lang="cs-CZ" dirty="0" err="1"/>
              <a:t>Šteruské</a:t>
            </a:r>
            <a:r>
              <a:rPr lang="cs-CZ" dirty="0"/>
              <a:t> a Marie </a:t>
            </a:r>
            <a:r>
              <a:rPr lang="cs-CZ" dirty="0" err="1"/>
              <a:t>Kádnerové</a:t>
            </a:r>
            <a:r>
              <a:rPr lang="cs-CZ" dirty="0"/>
              <a:t>.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(pastelky, předměty denní potřeby)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pomáhá dětem osvojit správné návyky v péči o osobní hygienu.</a:t>
            </a:r>
          </a:p>
          <a:p>
            <a:r>
              <a:rPr lang="cs-CZ" dirty="0" smtClean="0"/>
              <a:t>Na jednotlivých snímcích třídí děti předměty, které potřebují – v koupelně, na WC a při smrkání.</a:t>
            </a:r>
          </a:p>
          <a:p>
            <a:r>
              <a:rPr lang="cs-CZ" dirty="0" smtClean="0"/>
              <a:t>Děti si mohou jednotlivé předměty vybarvit, součástí materiálu je PL-omalovánky.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 dotyku/ kliknutí na správnou odpověď se předmět otočí. Špatná odpověď po dotyku zmizí. </a:t>
            </a:r>
          </a:p>
          <a:p>
            <a:r>
              <a:rPr lang="cs-CZ" dirty="0" smtClean="0"/>
              <a:t>Pracovní list je určen k tisku, při prezentaci se nezobrazuje.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</a:t>
            </a:r>
            <a:r>
              <a:rPr lang="cs-CZ" b="1" dirty="0" smtClean="0"/>
              <a:t>DÍTĚ A JEHO </a:t>
            </a:r>
            <a:r>
              <a:rPr lang="cs-CZ" b="1" dirty="0" smtClean="0"/>
              <a:t>TĚLO (BIOLOGICKÁ)</a:t>
            </a:r>
            <a:endParaRPr lang="cs-CZ" b="1" dirty="0" smtClean="0"/>
          </a:p>
          <a:p>
            <a:r>
              <a:rPr lang="cs-CZ" dirty="0" smtClean="0"/>
              <a:t>Podoblast - </a:t>
            </a:r>
            <a:r>
              <a:rPr lang="cs-CZ" b="1" dirty="0" smtClean="0"/>
              <a:t>Sebeobsluha</a:t>
            </a:r>
            <a:endParaRPr lang="cs-CZ" b="1" dirty="0" smtClean="0"/>
          </a:p>
          <a:p>
            <a:r>
              <a:rPr lang="cs-CZ" dirty="0" smtClean="0"/>
              <a:t>Dosažené konkretizované výstupy – </a:t>
            </a:r>
            <a:r>
              <a:rPr lang="cs-CZ" dirty="0" smtClean="0"/>
              <a:t>pečovat o osobní hygienu; samostatně zvládat pravidelné běžné denní úkony;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302</Words>
  <Application>Microsoft Office PowerPoint</Application>
  <PresentationFormat>Širokoúhlá obrazovka</PresentationFormat>
  <Paragraphs>51</Paragraphs>
  <Slides>12</Slides>
  <Notes>1</Notes>
  <HiddenSlides>1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Sheer Green 16x9</vt:lpstr>
      <vt:lpstr>Šikula v umývárně</vt:lpstr>
      <vt:lpstr>          NAŠI KAMARÁDI SKŘÍTKOVÉ          PRŮVODCI VZDĚLÁVACÍMI OBLASTMI</vt:lpstr>
      <vt:lpstr>Prezentace aplikace PowerPoint</vt:lpstr>
      <vt:lpstr>Prezentace aplikace PowerPoint</vt:lpstr>
      <vt:lpstr>Prezentace aplikace PowerPoint</vt:lpstr>
      <vt:lpstr>Prezentace aplikace PowerPoint</vt:lpstr>
      <vt:lpstr>Použité zdroje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2015-05-20T12:50:09Z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