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74" r:id="rId1"/>
  </p:sldMasterIdLst>
  <p:notesMasterIdLst>
    <p:notesMasterId r:id="rId17"/>
  </p:notesMasterIdLst>
  <p:sldIdLst>
    <p:sldId id="264" r:id="rId2"/>
    <p:sldId id="257" r:id="rId3"/>
    <p:sldId id="258" r:id="rId4"/>
    <p:sldId id="259" r:id="rId5"/>
    <p:sldId id="260" r:id="rId6"/>
    <p:sldId id="262" r:id="rId7"/>
    <p:sldId id="263" r:id="rId8"/>
    <p:sldId id="273" r:id="rId9"/>
    <p:sldId id="266" r:id="rId10"/>
    <p:sldId id="267" r:id="rId11"/>
    <p:sldId id="271" r:id="rId12"/>
    <p:sldId id="272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terinky Dumy" initials="MD" lastIdx="1" clrIdx="0">
    <p:extLst>
      <p:ext uri="{19B8F6BF-5375-455C-9EA6-DF929625EA0E}">
        <p15:presenceInfo xmlns:p15="http://schemas.microsoft.com/office/powerpoint/2012/main" xmlns="" userId="e3f830b84f92dcc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3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14" y="-63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98F64C-AAA9-4548-9457-063DB9FB8D49}" type="datetimeFigureOut">
              <a:rPr lang="cs-CZ" smtClean="0"/>
              <a:pPr/>
              <a:t>20.5.2015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16EC8C-F3EA-45B8-AB71-23C80924A9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5241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0633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464797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031664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819509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383557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90907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64821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16324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884108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714942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307676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25518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9487696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6382304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431277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7991726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6897073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61430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140751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gif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s://www.youtube.com/watch?v=1oR3pXcnsT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s://www.youtube.com/watch?v=OjPQSbdQdgc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p-160092/?no_redirect" TargetMode="External"/><Relationship Id="rId3" Type="http://schemas.openxmlformats.org/officeDocument/2006/relationships/hyperlink" Target="http://upload.wikimedia.org/wikipedia/commons/a/af/Turning_Torso_3.jpg" TargetMode="External"/><Relationship Id="rId7" Type="http://schemas.openxmlformats.org/officeDocument/2006/relationships/hyperlink" Target="http://fc03.deviantart.net/fs70/f/2014/091/6/7/princess_in_blue_poser_png_clipart__9__by_clipartcotttage-d7cl401.png" TargetMode="External"/><Relationship Id="rId2" Type="http://schemas.openxmlformats.org/officeDocument/2006/relationships/hyperlink" Target="http://upload.wikimedia.org/wikipedia/commons/2/2f/Nammatjknoydar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p-306448/?no_redirect" TargetMode="External"/><Relationship Id="rId5" Type="http://schemas.openxmlformats.org/officeDocument/2006/relationships/hyperlink" Target="http://upload.wikimedia.org/wikipedia/en/f/fc/Wray_Castle.jpg" TargetMode="External"/><Relationship Id="rId4" Type="http://schemas.openxmlformats.org/officeDocument/2006/relationships/hyperlink" Target="http://upload.wikimedia.org/wikipedia/commons/4/48/Hanover_House_(Clemson)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farm9.staticflickr.com/8214/8303952491_8164c1223f.jpg" TargetMode="External"/><Relationship Id="rId3" Type="http://schemas.openxmlformats.org/officeDocument/2006/relationships/hyperlink" Target="http://upload.wikimedia.org/wikipedia/commons/3/39/Supreme_pizza.png" TargetMode="External"/><Relationship Id="rId7" Type="http://schemas.openxmlformats.org/officeDocument/2006/relationships/hyperlink" Target="http://upload.wikimedia.org/wikipedia/commons/3/33/French_bread_DSC00865.JPG" TargetMode="External"/><Relationship Id="rId12" Type="http://schemas.openxmlformats.org/officeDocument/2006/relationships/hyperlink" Target="http://upload.wikimedia.org/wikipedia/commons/f/fc/Tarom.b737-700.yr-bgg.arp.jpg" TargetMode="External"/><Relationship Id="rId2" Type="http://schemas.openxmlformats.org/officeDocument/2006/relationships/hyperlink" Target="http://fc01.deviantart.net/fs71/f/2012/154/5/1/devil_chibi_by_buryna-d523ip0.pn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c2.staticflickr.com/4/3052/3083285845_f97d18a22e_z.jpg?zz=1" TargetMode="External"/><Relationship Id="rId11" Type="http://schemas.openxmlformats.org/officeDocument/2006/relationships/hyperlink" Target="http://upload.wikimedia.org/wikipedia/commons/7/7b/Donkey_1_arp_750px.jpg" TargetMode="External"/><Relationship Id="rId5" Type="http://schemas.openxmlformats.org/officeDocument/2006/relationships/hyperlink" Target="http://upload.wikimedia.org/wikipedia/commons/4/4d/Cheeseburger.jpg" TargetMode="External"/><Relationship Id="rId10" Type="http://schemas.openxmlformats.org/officeDocument/2006/relationships/hyperlink" Target="https://farm8.staticflickr.com/7056/6937142471_03a7e86bef_o.jpg" TargetMode="External"/><Relationship Id="rId4" Type="http://schemas.openxmlformats.org/officeDocument/2006/relationships/hyperlink" Target="http://pixabay.com/p-525005/?no_redirect" TargetMode="External"/><Relationship Id="rId9" Type="http://schemas.openxmlformats.org/officeDocument/2006/relationships/hyperlink" Target="http://upload.wikimedia.org/wikipedia/commons/0/03/American_quarter_horse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1/Women_activities_in_middle_ages.JPG" TargetMode="External"/><Relationship Id="rId7" Type="http://schemas.openxmlformats.org/officeDocument/2006/relationships/hyperlink" Target="http://upload.wikimedia.org/wikipedia/commons/3/30/Police_in_Glasgow.jpg" TargetMode="External"/><Relationship Id="rId2" Type="http://schemas.openxmlformats.org/officeDocument/2006/relationships/hyperlink" Target="http://s0.geograph.org.uk/geophotos/01/82/56/1825672_a4ebc402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1/1d/Flickr_-_The_U.S._Army_-_Freedom_Field.jpg" TargetMode="External"/><Relationship Id="rId5" Type="http://schemas.openxmlformats.org/officeDocument/2006/relationships/hyperlink" Target="http://upload.wikimedia.org/wikipedia/commons/4/44/Question_mark_(black_on_white).png" TargetMode="External"/><Relationship Id="rId4" Type="http://schemas.openxmlformats.org/officeDocument/2006/relationships/hyperlink" Target="http://fc04.deviantart.net/fs71/i/2014/043/2/0/fantasy_french_knights_by_taurus_chaoslord-d76652h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defTabSz="914400">
              <a:lnSpc>
                <a:spcPct val="90000"/>
              </a:lnSpc>
              <a:spcBef>
                <a:spcPts val="0"/>
              </a:spcBef>
            </a:pPr>
            <a:r>
              <a:rPr lang="cs-CZ" dirty="0">
                <a:solidFill>
                  <a:schemeClr val="tx1"/>
                </a:solidFill>
                <a:latin typeface="Lucida Calligraphy" panose="03010101010101010101" pitchFamily="66" charset="0"/>
              </a:rPr>
              <a:t>Jak se žilo v době hradů?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7522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Vyber - </a:t>
            </a:r>
            <a:r>
              <a:rPr lang="cs-CZ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co je hrad?</a:t>
            </a:r>
            <a:endParaRPr lang="cs-CZ" dirty="0">
              <a:solidFill>
                <a:schemeClr val="tx1"/>
              </a:solidFill>
              <a:latin typeface="Lucida Calligraphy" panose="03010101010101010101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95449" y="1399864"/>
            <a:ext cx="3341845" cy="250638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67408" y="4023360"/>
            <a:ext cx="3527920" cy="264594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6095" y="4139184"/>
            <a:ext cx="3558709" cy="26690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1574" y="1930400"/>
            <a:ext cx="2793978" cy="3725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49676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Kdo bydlel na hradě?</a:t>
            </a:r>
            <a:endParaRPr lang="cs-CZ" sz="4000" dirty="0">
              <a:solidFill>
                <a:schemeClr val="tx1"/>
              </a:solidFill>
              <a:latin typeface="Lucida Calligraphy" panose="03010101010101010101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4878" y="1604255"/>
            <a:ext cx="2496741" cy="3550921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5468" y="1487864"/>
            <a:ext cx="2631300" cy="28836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81118" y="3929414"/>
            <a:ext cx="3607310" cy="332635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66538" y="3595785"/>
            <a:ext cx="2081786" cy="311878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55043" y="1311874"/>
            <a:ext cx="3953039" cy="2972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09970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Dopravní prostředek?</a:t>
            </a:r>
            <a:endParaRPr lang="cs-CZ" sz="4400" dirty="0">
              <a:solidFill>
                <a:schemeClr val="tx1"/>
              </a:solidFill>
              <a:latin typeface="Lucida Calligraphy" panose="03010101010101010101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4603" y="1719072"/>
            <a:ext cx="3281595" cy="218935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34528" y="1490663"/>
            <a:ext cx="3666198" cy="206095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6416" y="4197096"/>
            <a:ext cx="3316224" cy="2487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39616" y="1512664"/>
            <a:ext cx="3275584" cy="24566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5027" y="4174541"/>
            <a:ext cx="3543300" cy="2532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1426591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Co by si dal král na večeři?</a:t>
            </a:r>
            <a:endParaRPr lang="cs-CZ" sz="4400" dirty="0">
              <a:solidFill>
                <a:schemeClr val="tx1"/>
              </a:solidFill>
              <a:latin typeface="Lucida Calligraphy" panose="03010101010101010101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75668" y="1395829"/>
            <a:ext cx="3056853" cy="229264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80588" y="850672"/>
            <a:ext cx="2972500" cy="261983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344" y="1930400"/>
            <a:ext cx="3430752" cy="159539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928" y="4022344"/>
            <a:ext cx="4565226" cy="21399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81865" y="3969004"/>
            <a:ext cx="3369945" cy="224663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55754" y="3998722"/>
            <a:ext cx="3497686" cy="262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307517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Co lidé poslouchali v době hradů?</a:t>
            </a:r>
            <a:endParaRPr lang="cs-CZ" sz="4000" dirty="0">
              <a:solidFill>
                <a:schemeClr val="tx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https://www.youtube.com/watch?v=1oR3pXcnsTs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63308" y="1488590"/>
            <a:ext cx="4602978" cy="5224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376877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Jak se tancovalo?</a:t>
            </a:r>
            <a:endParaRPr lang="cs-CZ" sz="4400" dirty="0">
              <a:solidFill>
                <a:schemeClr val="tx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https://www.youtube.com/watch?v=OjPQSbdQdgc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79770" y="1496828"/>
            <a:ext cx="4588463" cy="5208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27692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Lucida Calligraphy" panose="03010101010101010101" pitchFamily="66" charset="0"/>
              </a:rPr>
              <a:t>Postav si s kamarády hrad!!!</a:t>
            </a:r>
            <a:endParaRPr lang="cs-CZ" dirty="0">
              <a:latin typeface="Lucida Calligraphy" panose="03010101010101010101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25160"/>
            <a:ext cx="8596668" cy="3880773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1. </a:t>
            </a:r>
            <a:r>
              <a:rPr lang="cs-CZ" sz="2400" dirty="0">
                <a:solidFill>
                  <a:schemeClr val="tx1"/>
                </a:solidFill>
                <a:latin typeface="Lucida Calligraphy" panose="03010101010101010101" pitchFamily="66" charset="0"/>
              </a:rPr>
              <a:t>Domluv se s kamarádem a navrhněte plán vašeho hradu na </a:t>
            </a:r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papír.</a:t>
            </a:r>
          </a:p>
          <a:p>
            <a:r>
              <a:rPr lang="cs-CZ" sz="2400" dirty="0">
                <a:solidFill>
                  <a:schemeClr val="tx1"/>
                </a:solidFill>
                <a:latin typeface="Lucida Calligraphy" panose="03010101010101010101" pitchFamily="66" charset="0"/>
              </a:rPr>
              <a:t>2</a:t>
            </a:r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. Vyber si stavební materiál: dřevěné kostky, lego, </a:t>
            </a:r>
            <a:r>
              <a:rPr lang="cs-CZ" sz="2400" dirty="0" err="1" smtClean="0">
                <a:solidFill>
                  <a:schemeClr val="tx1"/>
                </a:solidFill>
                <a:latin typeface="Lucida Calligraphy" panose="03010101010101010101" pitchFamily="66" charset="0"/>
              </a:rPr>
              <a:t>cheva</a:t>
            </a:r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, molitanové kostky…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3. V průběhu práce doplňuj další prvky- vodní příkop, bránu, věže…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4. Po dokončení hradu pozvi ty a tvůj kamarád další kamarády na prohlídku.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Lucida Calligraphy" panose="03010101010101010101" pitchFamily="66" charset="0"/>
              </a:rPr>
              <a:t>5. Najdi ve třídě postavu hračky, které se budou hodit do hradu a dobrodružství může začít!</a:t>
            </a:r>
          </a:p>
        </p:txBody>
      </p:sp>
    </p:spTree>
    <p:extLst>
      <p:ext uri="{BB962C8B-B14F-4D97-AF65-F5344CB8AC3E}">
        <p14:creationId xmlns:p14="http://schemas.microsoft.com/office/powerpoint/2010/main" xmlns="" val="276630447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>
                <a:solidFill>
                  <a:schemeClr val="tx1"/>
                </a:solidFill>
              </a:rPr>
              <a:t>  Vzdělávací oblast: Dítě </a:t>
            </a:r>
            <a:r>
              <a:rPr lang="cs-CZ" smtClean="0">
                <a:solidFill>
                  <a:schemeClr val="tx1"/>
                </a:solidFill>
              </a:rPr>
              <a:t>a společnost </a:t>
            </a:r>
            <a:endParaRPr lang="cs-CZ" dirty="0">
              <a:solidFill>
                <a:schemeClr val="tx1"/>
              </a:solidFill>
            </a:endParaRPr>
          </a:p>
          <a:p>
            <a:pPr marL="45720" indent="0"/>
            <a:r>
              <a:rPr lang="cs-CZ" dirty="0" smtClean="0">
                <a:solidFill>
                  <a:schemeClr val="tx1"/>
                </a:solidFill>
              </a:rPr>
              <a:t>  Podoblast: Kultura</a:t>
            </a:r>
          </a:p>
          <a:p>
            <a:pPr marL="45720" indent="0"/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Téma: Středověk</a:t>
            </a:r>
          </a:p>
          <a:p>
            <a:pPr marL="45720" indent="0"/>
            <a:r>
              <a:rPr lang="cs-CZ" dirty="0" smtClean="0">
                <a:solidFill>
                  <a:schemeClr val="tx1"/>
                </a:solidFill>
              </a:rPr>
              <a:t>  Konkretizované výs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tupy: pedagogové hledají 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a doplňují prvky polytechnické výchovy a 	vzdělávání</a:t>
            </a:r>
          </a:p>
          <a:p>
            <a:pPr marL="45720" indent="0"/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51498" y="6492875"/>
            <a:ext cx="7543800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2210" y="5419943"/>
            <a:ext cx="4183621" cy="960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44437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682171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3584" y="783771"/>
            <a:ext cx="11014302" cy="5776685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 </a:t>
            </a:r>
            <a:r>
              <a:rPr lang="cs-CZ" u="sng" dirty="0">
                <a:hlinkClick r:id="rId2"/>
              </a:rPr>
              <a:t>http://upload.wikimedia.org/wikipedia/commons/2/2f/Nammatjknoydart.jpg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3"/>
              </a:rPr>
              <a:t>http://upload.wikimedia.org/wikipedia/commons/a/af/Turning_Torso_3.jpg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4"/>
              </a:rPr>
              <a:t>http://upload.wikimedia.org/wikipedia/commons/4/48/Hanover_House_(Clemson).JPG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5"/>
              </a:rPr>
              <a:t>http://upload.wikimedia.org/wikipedia/en/f/fc/Wray_Castle.jpg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6"/>
              </a:rPr>
              <a:t>http://pixabay.com/p-306448/?no_redirect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7"/>
              </a:rPr>
              <a:t>http://fc03.deviantart.net/fs70/f/2014/091/6/7/princess_in_blue_poser_png_clipart__9__by_clipartcotttage-d7cl401.png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8"/>
              </a:rPr>
              <a:t>http://pixabay.com/p-160092/?no_redirect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8"/>
              </a:rPr>
              <a:t>http://pixabay.com/p-160092/?no_redirect</a:t>
            </a:r>
            <a:endParaRPr lang="cs-CZ" dirty="0"/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7108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486" y="203200"/>
            <a:ext cx="8596668" cy="682171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486" y="885371"/>
            <a:ext cx="11045371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>
                <a:hlinkClick r:id="rId2"/>
              </a:rPr>
              <a:t>http://fc01.deviantart.net/fs71/f/2012/154/5/1/devil_chibi_by_buryna-d523ip0.png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3"/>
              </a:rPr>
              <a:t>http://upload.wikimedia.org/wikipedia/commons/3/39/Supreme_pizza.png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4"/>
              </a:rPr>
              <a:t>http://pixabay.com/p-525005/?no_redirect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5"/>
              </a:rPr>
              <a:t>http://upload.wikimedia.org/wikipedia/commons/4/4d/Cheeseburger.jpg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6"/>
              </a:rPr>
              <a:t>https://c2.staticflickr.com/4/3052/3083285845_f97d18a22e_z.jpg?zz=1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7"/>
              </a:rPr>
              <a:t>http://upload.wikimedia.org/wikipedia/commons/3/33/French_bread_DSC00865.JPG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8"/>
              </a:rPr>
              <a:t>https://farm9.staticflickr.com/8214/8303952491_8164c1223f.jpg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9"/>
              </a:rPr>
              <a:t>http://upload.wikimedia.org/wikipedia/commons/0/03/American_quarter_horse.jpg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10"/>
              </a:rPr>
              <a:t>https://farm8.staticflickr.com/7056/6937142471_03a7e86bef_o.jpg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11"/>
              </a:rPr>
              <a:t>http://upload.wikimedia.org/wikipedia/commons/7/7b/Donkey_1_arp_750px.jpg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12"/>
              </a:rPr>
              <a:t>http://upload.wikimedia.org/wikipedia/commons/f/fc/Tarom.b737-700.yr-bgg.arp.jpg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3737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4763" y="377371"/>
            <a:ext cx="8596668" cy="653143"/>
          </a:xfrm>
        </p:spPr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93487" y="1030514"/>
            <a:ext cx="107986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>
                <a:hlinkClick r:id="rId2"/>
              </a:rPr>
              <a:t>http://s0.geograph.org.uk/geophotos/01/82/56/1825672_a4ebc402.jpg</a:t>
            </a:r>
            <a:endParaRPr lang="cs-CZ"/>
          </a:p>
          <a:p>
            <a:r>
              <a:rPr lang="cs-CZ"/>
              <a:t> </a:t>
            </a:r>
          </a:p>
          <a:p>
            <a:r>
              <a:rPr lang="cs-CZ" u="sng">
                <a:hlinkClick r:id="rId3"/>
              </a:rPr>
              <a:t>http://upload.wikimedia.org/wikipedia/commons/a/a1/Women_activities_in_middle_ages.JPG</a:t>
            </a:r>
            <a:endParaRPr lang="cs-CZ"/>
          </a:p>
          <a:p>
            <a:r>
              <a:rPr lang="cs-CZ"/>
              <a:t> </a:t>
            </a:r>
          </a:p>
          <a:p>
            <a:r>
              <a:rPr lang="cs-CZ" u="sng">
                <a:hlinkClick r:id="rId4"/>
              </a:rPr>
              <a:t>http://fc04.deviantart.net/fs71/i/2014/043/2/0/fantasy_french_knights_by_taurus_chaoslord-d76652h.jpg</a:t>
            </a:r>
            <a:endParaRPr lang="cs-CZ"/>
          </a:p>
          <a:p>
            <a:r>
              <a:rPr lang="cs-CZ"/>
              <a:t> </a:t>
            </a:r>
          </a:p>
          <a:p>
            <a:r>
              <a:rPr lang="cs-CZ" u="sng">
                <a:hlinkClick r:id="rId5"/>
              </a:rPr>
              <a:t>http://upload.wikimedia.org/wikipedia/commons/4/44/Question_mark_(black_on_white).png</a:t>
            </a:r>
            <a:endParaRPr lang="cs-CZ"/>
          </a:p>
          <a:p>
            <a:r>
              <a:rPr lang="cs-CZ"/>
              <a:t> </a:t>
            </a:r>
          </a:p>
          <a:p>
            <a:r>
              <a:rPr lang="cs-CZ" u="sng">
                <a:hlinkClick r:id="rId6"/>
              </a:rPr>
              <a:t>http://upload.wikimedia.org/wikipedia/commons/1/1d/Flickr_-_The_U.S._Army_-_Freedom_Field.jpg</a:t>
            </a:r>
            <a:endParaRPr lang="cs-CZ"/>
          </a:p>
          <a:p>
            <a:r>
              <a:rPr lang="cs-CZ"/>
              <a:t> </a:t>
            </a:r>
          </a:p>
          <a:p>
            <a:r>
              <a:rPr lang="cs-CZ" u="sng">
                <a:hlinkClick r:id="rId7"/>
              </a:rPr>
              <a:t>http://upload.wikimedia.org/wikipedia/commons/3/30/Police_in_Glasgow.jpg</a:t>
            </a:r>
            <a:endParaRPr lang="cs-CZ"/>
          </a:p>
          <a:p>
            <a:r>
              <a:rPr lang="cs-CZ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1309408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1498" y="520243"/>
            <a:ext cx="8534400" cy="1507067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809628" y="6492875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2707" y="2349305"/>
            <a:ext cx="1014361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Je dobré si celou prezentaci předem </a:t>
            </a:r>
            <a:r>
              <a:rPr lang="cs-CZ" dirty="0" err="1" smtClean="0"/>
              <a:t>proklikat</a:t>
            </a:r>
            <a:r>
              <a:rPr lang="cs-CZ" dirty="0" smtClean="0"/>
              <a:t> a seznámit se s obsahem.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P. učitelka dětem vždy přečte zadání a poté s dětmi řeší zadaný úkol.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 Každý </a:t>
            </a:r>
            <a:r>
              <a:rPr lang="cs-CZ" dirty="0" err="1" smtClean="0"/>
              <a:t>slide</a:t>
            </a:r>
            <a:r>
              <a:rPr lang="cs-CZ" dirty="0" smtClean="0"/>
              <a:t> má </a:t>
            </a:r>
            <a:r>
              <a:rPr lang="cs-CZ" dirty="0" err="1" smtClean="0"/>
              <a:t>klikací</a:t>
            </a:r>
            <a:r>
              <a:rPr lang="cs-CZ" dirty="0" smtClean="0"/>
              <a:t> obrázky, které po kliknutí dětem dají zpětnou vazbu o správnosti či </a:t>
            </a:r>
          </a:p>
          <a:p>
            <a:pPr marL="285750" indent="-285750"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esprávnosti jejich odpovědi.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Poslední 2 </a:t>
            </a:r>
            <a:r>
              <a:rPr lang="cs-CZ" dirty="0" err="1" smtClean="0"/>
              <a:t>slidy</a:t>
            </a:r>
            <a:r>
              <a:rPr lang="cs-CZ" dirty="0" smtClean="0"/>
              <a:t> jsou odkazy na internetové stránky, kde je možné poslechnout si středověkou</a:t>
            </a:r>
          </a:p>
          <a:p>
            <a:pPr marL="285750" indent="-285750">
              <a:buFontTx/>
              <a:buChar char="-"/>
            </a:pPr>
            <a:r>
              <a:rPr lang="cs-CZ" dirty="0"/>
              <a:t>h</a:t>
            </a:r>
            <a:r>
              <a:rPr lang="cs-CZ" dirty="0" smtClean="0"/>
              <a:t>udbu a podívat se na středověký tanec.</a:t>
            </a:r>
          </a:p>
        </p:txBody>
      </p:sp>
      <p:pic>
        <p:nvPicPr>
          <p:cNvPr id="7" name="Obrázek 6" descr="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2210" y="5419943"/>
            <a:ext cx="4183621" cy="960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29391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337363"/>
            <a:ext cx="8534400" cy="1507067"/>
          </a:xfrm>
        </p:spPr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chemeClr val="tx1"/>
                </a:solidFill>
              </a:rPr>
              <a:t>Dotyková </a:t>
            </a:r>
            <a:r>
              <a:rPr lang="cs-CZ" dirty="0">
                <a:solidFill>
                  <a:schemeClr val="tx1"/>
                </a:solidFill>
              </a:rPr>
              <a:t>obrazovka, připojená k </a:t>
            </a:r>
            <a:r>
              <a:rPr lang="cs-CZ" dirty="0" smtClean="0">
                <a:solidFill>
                  <a:schemeClr val="tx1"/>
                </a:solidFill>
              </a:rPr>
              <a:t>PC</a:t>
            </a:r>
            <a:endParaRPr lang="cs-CZ" b="1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Stavební prvky- kostky, lego, atd..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74812" y="6492875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2210" y="5419943"/>
            <a:ext cx="4183621" cy="960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55678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387597" y="6492875"/>
            <a:ext cx="7543800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3" name="Obrázek 12" descr="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2210" y="5419943"/>
            <a:ext cx="4183621" cy="960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42203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Žluto-oranžová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</TotalTime>
  <Words>362</Words>
  <Application>Microsoft Office PowerPoint</Application>
  <PresentationFormat>Vlastní</PresentationFormat>
  <Paragraphs>108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Faseta</vt:lpstr>
      <vt:lpstr>Jak se žilo v době hradů?</vt:lpstr>
      <vt:lpstr>Vyber - co je hrad?</vt:lpstr>
      <vt:lpstr>Kdo bydlel na hradě?</vt:lpstr>
      <vt:lpstr>Dopravní prostředek?</vt:lpstr>
      <vt:lpstr>Co by si dal král na večeři?</vt:lpstr>
      <vt:lpstr>Co lidé poslouchali v době hradů?</vt:lpstr>
      <vt:lpstr>Jak se tancovalo?</vt:lpstr>
      <vt:lpstr>Postav si s kamarády hrad!!!</vt:lpstr>
      <vt:lpstr>Prvky polytechnické výchovy</vt:lpstr>
      <vt:lpstr>Použité zdroje</vt:lpstr>
      <vt:lpstr>Použité zdroje</vt:lpstr>
      <vt:lpstr>Použité zdroje</vt:lpstr>
      <vt:lpstr>Metodický postup </vt:lpstr>
      <vt:lpstr>Materiály, pomůcky 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se žilo v době hradů?</dc:title>
  <dc:creator>Materinky Dumy</dc:creator>
  <cp:lastModifiedBy>Dum</cp:lastModifiedBy>
  <cp:revision>10</cp:revision>
  <dcterms:created xsi:type="dcterms:W3CDTF">2015-04-21T19:01:59Z</dcterms:created>
  <dcterms:modified xsi:type="dcterms:W3CDTF">2015-05-20T17:44:03Z</dcterms:modified>
</cp:coreProperties>
</file>