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7" r:id="rId9"/>
    <p:sldId id="289" r:id="rId10"/>
    <p:sldId id="275" r:id="rId11"/>
    <p:sldId id="277" r:id="rId12"/>
    <p:sldId id="276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  <p14:sldId id="283"/>
            <p14:sldId id="284"/>
            <p14:sldId id="285"/>
          </p14:sldIdLst>
        </p14:section>
        <p14:section name="pracovní listy" id="{09A85994-037F-45EC-BC70-CBC36568EB5E}">
          <p14:sldIdLst>
            <p14:sldId id="287"/>
            <p14:sldId id="289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62" autoAdjust="0"/>
    <p:restoredTop sz="94660"/>
  </p:normalViewPr>
  <p:slideViewPr>
    <p:cSldViewPr snapToGrid="0">
      <p:cViewPr varScale="1">
        <p:scale>
          <a:sx n="72" d="100"/>
          <a:sy n="72" d="100"/>
        </p:scale>
        <p:origin x="204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14. 5. 2015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14. 5. 2015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5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3.png"/><Relationship Id="rId5" Type="http://schemas.openxmlformats.org/officeDocument/2006/relationships/image" Target="../media/image6.png"/><Relationship Id="rId10" Type="http://schemas.openxmlformats.org/officeDocument/2006/relationships/image" Target="../media/image1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png"/><Relationship Id="rId3" Type="http://schemas.openxmlformats.org/officeDocument/2006/relationships/image" Target="../media/image18.png"/><Relationship Id="rId7" Type="http://schemas.openxmlformats.org/officeDocument/2006/relationships/image" Target="../media/image6.png"/><Relationship Id="rId12" Type="http://schemas.openxmlformats.org/officeDocument/2006/relationships/image" Target="../media/image1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image" Target="../media/image13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11.pn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2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20.png"/><Relationship Id="rId5" Type="http://schemas.openxmlformats.org/officeDocument/2006/relationships/image" Target="../media/image6.png"/><Relationship Id="rId15" Type="http://schemas.openxmlformats.org/officeDocument/2006/relationships/image" Target="../media/image10.png"/><Relationship Id="rId10" Type="http://schemas.openxmlformats.org/officeDocument/2006/relationships/image" Target="../media/image19.png"/><Relationship Id="rId4" Type="http://schemas.openxmlformats.org/officeDocument/2006/relationships/image" Target="../media/image5.png"/><Relationship Id="rId9" Type="http://schemas.openxmlformats.org/officeDocument/2006/relationships/image" Target="../media/image13.png"/><Relationship Id="rId1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png"/><Relationship Id="rId5" Type="http://schemas.openxmlformats.org/officeDocument/2006/relationships/image" Target="../media/image16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Kdo, kde, co…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Domácí</a:t>
            </a:r>
            <a:r>
              <a:rPr lang="cs-CZ" sz="2400" b="1" i="0" dirty="0" smtClean="0"/>
              <a:t> mazlíčci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8786" y="4940459"/>
            <a:ext cx="3533960" cy="176698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8022" y="4608572"/>
            <a:ext cx="1429194" cy="143367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60792">
            <a:off x="9741798" y="328313"/>
            <a:ext cx="828932" cy="114335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588" y="95615"/>
            <a:ext cx="1243536" cy="12836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599" y="435194"/>
            <a:ext cx="1869312" cy="93465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772760">
            <a:off x="469202" y="286003"/>
            <a:ext cx="1377685" cy="11990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7" r="8346"/>
          <a:stretch/>
        </p:blipFill>
        <p:spPr>
          <a:xfrm>
            <a:off x="7695847" y="2191161"/>
            <a:ext cx="1427748" cy="339912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9006" y="281268"/>
            <a:ext cx="2416976" cy="12084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051" y="1875074"/>
            <a:ext cx="3402749" cy="307310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802" y="3474505"/>
            <a:ext cx="2075051" cy="276673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6787" y="5325409"/>
            <a:ext cx="2271430" cy="1199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0.16822 -0.2233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11" y="-1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9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0 L -0.57565 0.23472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89" y="1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8786" y="4940459"/>
            <a:ext cx="3533960" cy="176698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8022" y="4608572"/>
            <a:ext cx="1429194" cy="143367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60792">
            <a:off x="9741798" y="328313"/>
            <a:ext cx="828932" cy="114335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588" y="95615"/>
            <a:ext cx="1243536" cy="12836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599" y="435194"/>
            <a:ext cx="1869312" cy="93465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772760">
            <a:off x="469202" y="286003"/>
            <a:ext cx="1377685" cy="11990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7" r="8346"/>
          <a:stretch/>
        </p:blipFill>
        <p:spPr>
          <a:xfrm>
            <a:off x="7695847" y="2191161"/>
            <a:ext cx="1427748" cy="339912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9006" y="281268"/>
            <a:ext cx="2416976" cy="1208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8330" y="3655532"/>
            <a:ext cx="3466923" cy="173346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802" y="3474505"/>
            <a:ext cx="2075051" cy="276673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6787" y="5325409"/>
            <a:ext cx="2271430" cy="1199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264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3.33333E-6 L 0.37344 -0.270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72" y="-13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1.48148E-6 L -0.37891 0.23588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45" y="1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9006" y="281268"/>
            <a:ext cx="2416976" cy="1208488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8786" y="4940459"/>
            <a:ext cx="3533960" cy="176698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8022" y="4608572"/>
            <a:ext cx="1429194" cy="143367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60792">
            <a:off x="9741798" y="328313"/>
            <a:ext cx="828932" cy="114335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588" y="95615"/>
            <a:ext cx="1243536" cy="12836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599" y="435194"/>
            <a:ext cx="1869312" cy="93465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772760">
            <a:off x="469202" y="286003"/>
            <a:ext cx="1377685" cy="119901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7" r="8346"/>
          <a:stretch/>
        </p:blipFill>
        <p:spPr>
          <a:xfrm>
            <a:off x="7695847" y="2191161"/>
            <a:ext cx="1427748" cy="339912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084" y="1336002"/>
            <a:ext cx="2624894" cy="352187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802" y="3474505"/>
            <a:ext cx="2075051" cy="276673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6787" y="5325409"/>
            <a:ext cx="2271430" cy="1199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823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3.7037E-7 L -0.20547 0.0152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73" y="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4.81481E-6 L -0.00195 0.22893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11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4070767" y="1882498"/>
            <a:ext cx="3801290" cy="2726074"/>
            <a:chOff x="-919778" y="4389908"/>
            <a:chExt cx="7134491" cy="5663002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919778" y="4389908"/>
              <a:ext cx="7134491" cy="5663002"/>
            </a:xfrm>
            <a:prstGeom prst="rect">
              <a:avLst/>
            </a:prstGeom>
          </p:spPr>
        </p:pic>
        <p:pic>
          <p:nvPicPr>
            <p:cNvPr id="1030" name="Picture 6" descr="Leaf, Green, Plants, Leaves, Leafy, Vegetables, Foods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306568">
              <a:off x="984453" y="4671440"/>
              <a:ext cx="3286930" cy="3547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5" name="Obrázek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9006" y="281268"/>
            <a:ext cx="2416976" cy="1208488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8786" y="4940459"/>
            <a:ext cx="3533960" cy="176698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8022" y="4608572"/>
            <a:ext cx="1429194" cy="143367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60792">
            <a:off x="9741798" y="328313"/>
            <a:ext cx="828932" cy="114335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588" y="95615"/>
            <a:ext cx="1243536" cy="12836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599" y="435194"/>
            <a:ext cx="1869312" cy="93465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772760">
            <a:off x="469202" y="286003"/>
            <a:ext cx="1377685" cy="119901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802" y="3474505"/>
            <a:ext cx="2075051" cy="276673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6787" y="5325409"/>
            <a:ext cx="2271430" cy="119959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7" r="8346"/>
          <a:stretch/>
        </p:blipFill>
        <p:spPr>
          <a:xfrm>
            <a:off x="7695847" y="2191161"/>
            <a:ext cx="1427748" cy="3399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891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1.11111E-6 L -0.02396 -0.4685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8" y="-2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4.81481E-6 L 0.18828 0.21481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14" y="10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9006" y="281268"/>
            <a:ext cx="2416976" cy="1208488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8786" y="4940459"/>
            <a:ext cx="3533960" cy="176698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8022" y="4608572"/>
            <a:ext cx="1429194" cy="143367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60792">
            <a:off x="9741798" y="328313"/>
            <a:ext cx="828932" cy="114335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588" y="95615"/>
            <a:ext cx="1243536" cy="12836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599" y="435194"/>
            <a:ext cx="1869312" cy="93465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772760">
            <a:off x="469202" y="286003"/>
            <a:ext cx="1377685" cy="119901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802" y="3474505"/>
            <a:ext cx="2075051" cy="2766735"/>
          </a:xfrm>
          <a:prstGeom prst="rect">
            <a:avLst/>
          </a:prstGeom>
        </p:spPr>
      </p:pic>
      <p:grpSp>
        <p:nvGrpSpPr>
          <p:cNvPr id="8" name="Skupina 7"/>
          <p:cNvGrpSpPr/>
          <p:nvPr/>
        </p:nvGrpSpPr>
        <p:grpSpPr>
          <a:xfrm>
            <a:off x="4406455" y="1596742"/>
            <a:ext cx="4003266" cy="3520605"/>
            <a:chOff x="9419666" y="4396317"/>
            <a:chExt cx="2627371" cy="2310597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19666" y="4396317"/>
              <a:ext cx="2627371" cy="2114212"/>
            </a:xfrm>
            <a:prstGeom prst="rect">
              <a:avLst/>
            </a:prstGeom>
          </p:spPr>
        </p:pic>
        <p:pic>
          <p:nvPicPr>
            <p:cNvPr id="1026" name="Picture 2" descr="Greenery, Plants, Leaves, Leafy, Greens, Nature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586"/>
            <a:stretch/>
          </p:blipFill>
          <p:spPr bwMode="auto">
            <a:xfrm rot="21403812">
              <a:off x="10044885" y="5609674"/>
              <a:ext cx="818635" cy="1097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653616" y="5277288"/>
              <a:ext cx="557184" cy="1114368"/>
            </a:xfrm>
            <a:prstGeom prst="rect">
              <a:avLst/>
            </a:prstGeom>
          </p:spPr>
        </p:pic>
        <p:pic>
          <p:nvPicPr>
            <p:cNvPr id="29" name="Picture 2" descr="Greenery, Plants, Leaves, Leafy, Greens, Nature"/>
            <p:cNvPicPr>
              <a:picLocks noChangeAspect="1" noChangeArrowheads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700"/>
            <a:stretch/>
          </p:blipFill>
          <p:spPr bwMode="auto">
            <a:xfrm rot="21403812">
              <a:off x="10953433" y="5520143"/>
              <a:ext cx="472602" cy="1097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8" name="Obrázek 2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6787" y="5325409"/>
            <a:ext cx="2271430" cy="119959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7" r="8346"/>
          <a:stretch/>
        </p:blipFill>
        <p:spPr>
          <a:xfrm>
            <a:off x="7695847" y="2191161"/>
            <a:ext cx="1427748" cy="3399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608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4.07407E-6 L -0.31119 -0.369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60" y="-18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9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59259E-6 L -0.22071 0.21157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42" y="10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0486" y="2593559"/>
            <a:ext cx="2804454" cy="34851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1806" y="4463809"/>
            <a:ext cx="1738064" cy="2015147"/>
          </a:xfrm>
          <a:prstGeom prst="rect">
            <a:avLst/>
          </a:prstGeom>
        </p:spPr>
      </p:pic>
      <p:pic>
        <p:nvPicPr>
          <p:cNvPr id="2050" name="Picture 2" descr="Horse, Head, Portrait, Animal, Stallion, Mamma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1813" y="161699"/>
            <a:ext cx="2568867" cy="413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otato, Yam, Sweet, Shoot, Sprout, Food, Nutrit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837153">
            <a:off x="5999585" y="1007393"/>
            <a:ext cx="2711278" cy="1910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525" y="4118869"/>
            <a:ext cx="2482225" cy="227278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5408" y="3507392"/>
            <a:ext cx="2627066" cy="191283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525" y="544196"/>
            <a:ext cx="3355916" cy="3453032"/>
          </a:xfrm>
          <a:prstGeom prst="rect">
            <a:avLst/>
          </a:prstGeom>
        </p:spPr>
      </p:pic>
      <p:pic>
        <p:nvPicPr>
          <p:cNvPr id="2056" name="Picture 8" descr="Mouse, Mice, Animal, Rodent, Small, Mammal, Pet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864" y="373350"/>
            <a:ext cx="2389508" cy="23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418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609602" y="497303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/>
          <p:cNvSpPr/>
          <p:nvPr/>
        </p:nvSpPr>
        <p:spPr>
          <a:xfrm>
            <a:off x="4363455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/>
          <p:cNvSpPr/>
          <p:nvPr/>
        </p:nvSpPr>
        <p:spPr>
          <a:xfrm>
            <a:off x="8117308" y="497302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7093" y="968916"/>
            <a:ext cx="2589896" cy="2338999"/>
          </a:xfrm>
          <a:prstGeom prst="rect">
            <a:avLst/>
          </a:prstGeom>
        </p:spPr>
      </p:pic>
      <p:sp>
        <p:nvSpPr>
          <p:cNvPr id="23" name="Šestiúhelník 22"/>
          <p:cNvSpPr/>
          <p:nvPr/>
        </p:nvSpPr>
        <p:spPr>
          <a:xfrm>
            <a:off x="4370715" y="3525941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6341" y="4758761"/>
            <a:ext cx="1265919" cy="126988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7" r="8346"/>
          <a:stretch/>
        </p:blipFill>
        <p:spPr>
          <a:xfrm>
            <a:off x="9378965" y="1323948"/>
            <a:ext cx="904695" cy="2153864"/>
          </a:xfrm>
          <a:prstGeom prst="rect">
            <a:avLst/>
          </a:prstGeom>
        </p:spPr>
      </p:pic>
      <p:sp>
        <p:nvSpPr>
          <p:cNvPr id="31" name="Šestiúhelník 30"/>
          <p:cNvSpPr/>
          <p:nvPr/>
        </p:nvSpPr>
        <p:spPr>
          <a:xfrm>
            <a:off x="8102786" y="3525938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2860" y="3792961"/>
            <a:ext cx="1767246" cy="237114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4062" y="797502"/>
            <a:ext cx="1417064" cy="1889419"/>
          </a:xfrm>
          <a:prstGeom prst="rect">
            <a:avLst/>
          </a:prstGeom>
        </p:spPr>
      </p:pic>
      <p:sp>
        <p:nvSpPr>
          <p:cNvPr id="22" name="Šestiúhelník 21"/>
          <p:cNvSpPr/>
          <p:nvPr/>
        </p:nvSpPr>
        <p:spPr>
          <a:xfrm>
            <a:off x="624124" y="3525938"/>
            <a:ext cx="3513221" cy="3028639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755" y="5152759"/>
            <a:ext cx="2367581" cy="1183791"/>
          </a:xfrm>
          <a:prstGeom prst="rect">
            <a:avLst/>
          </a:prstGeom>
        </p:spPr>
      </p:pic>
      <p:sp>
        <p:nvSpPr>
          <p:cNvPr id="3" name="Kříž 2"/>
          <p:cNvSpPr/>
          <p:nvPr/>
        </p:nvSpPr>
        <p:spPr>
          <a:xfrm>
            <a:off x="687824" y="1843836"/>
            <a:ext cx="335569" cy="335569"/>
          </a:xfrm>
          <a:prstGeom prst="plus">
            <a:avLst>
              <a:gd name="adj" fmla="val 49510"/>
            </a:avLst>
          </a:prstGeom>
          <a:noFill/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říž 16"/>
          <p:cNvSpPr/>
          <p:nvPr/>
        </p:nvSpPr>
        <p:spPr>
          <a:xfrm>
            <a:off x="3730724" y="1843835"/>
            <a:ext cx="335569" cy="335569"/>
          </a:xfrm>
          <a:prstGeom prst="plus">
            <a:avLst>
              <a:gd name="adj" fmla="val 49510"/>
            </a:avLst>
          </a:prstGeom>
          <a:noFill/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46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3.7037E-7 L -0.20547 0.015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73" y="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3.33333E-6 L 0.37344 -0.270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72" y="-13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nůžky, provázek)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jednotlivých snímcích děti přiřazují k pelíšku (uprostřed snímku) správného domácího mazlíčka a k němu vybírají správnou svačinu. Vždy mají na výběr z pěti variant. Zároveň vyprávějí svoje zážitky s domácími mazlíčky, oblíbené si mohou vybarvit na vytištěném pracovním listu.</a:t>
            </a:r>
          </a:p>
          <a:p>
            <a:r>
              <a:rPr lang="cs-CZ" dirty="0" smtClean="0"/>
              <a:t>Pohyblivé obrázky (</a:t>
            </a:r>
            <a:r>
              <a:rPr lang="cs-CZ" dirty="0" err="1" smtClean="0"/>
              <a:t>thaumatropy</a:t>
            </a:r>
            <a:r>
              <a:rPr lang="cs-CZ" dirty="0" smtClean="0"/>
              <a:t>) si děti vystřihnou, slepí a v místech, kde jsou (u pejska) naznačeny křížky provléknou provázek a hurá do točení – obrázky na obou stranách se díky nedokonalosti lidského oka spojí v jeden</a:t>
            </a:r>
            <a:r>
              <a:rPr lang="cs-CZ" dirty="0" smtClean="0"/>
              <a:t>. Princip a další vzory pohyblivých obrázků jsou obsaženy v dalším materiálu – „Optické hříčky a iluze“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Uprostřed snímku je obrázek pelíšku, do kterého mají děti doplnit jeho obyvatele. Dále mají přiřadit správnou večeři. Z pěti nabízených možností je vždy jen jedna správná – ta se při dotyku/kliknutí přesune do středu snímku. Možnosti, které nejsou správnou dopovědí po dotyku/ kliknutí zmizí. </a:t>
            </a:r>
          </a:p>
          <a:p>
            <a:r>
              <a:rPr lang="cs-CZ" dirty="0" smtClean="0"/>
              <a:t>Pracovní listy (omalovánky, pohyblivé obrázky) jsou určené k tisku a žádné animace na nich nejsou.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 (PSYCHOLOGICKÁ)</a:t>
            </a:r>
            <a:endParaRPr lang="cs-CZ" dirty="0" smtClean="0"/>
          </a:p>
          <a:p>
            <a:r>
              <a:rPr lang="cs-CZ" dirty="0" smtClean="0"/>
              <a:t>Podoblasti </a:t>
            </a:r>
            <a:r>
              <a:rPr lang="cs-CZ" b="1" dirty="0" smtClean="0"/>
              <a:t>Poznávací schopnosti – tvořivost, vynalézavost, fantazie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spontánně vyprávět zážitky ze svého okolí, co dítě prožilo (ne)příjemného;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369</Words>
  <Application>Microsoft Office PowerPoint</Application>
  <PresentationFormat>Širokoúhlá obrazovka</PresentationFormat>
  <Paragraphs>42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Sheer Green 16x9</vt:lpstr>
      <vt:lpstr>Kdo, kde, co…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2015-05-14T10:52:50Z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