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21. 5. 2015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21. 5. 2015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8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Skládáme písmenka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</a:t>
            </a:r>
            <a:r>
              <a:rPr lang="cs-CZ" smtClean="0"/>
              <a:t>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6791" y="4850296"/>
            <a:ext cx="6293271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6367" y="234884"/>
            <a:ext cx="32977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D E L F Í N</a:t>
            </a:r>
            <a:endParaRPr lang="cs-CZ" sz="4800" kern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337905" y="5077361"/>
            <a:ext cx="9028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D</a:t>
            </a:r>
            <a:endParaRPr lang="cs-CZ" sz="8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58947" y="2690190"/>
            <a:ext cx="73449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E</a:t>
            </a:r>
            <a:endParaRPr lang="cs-CZ" sz="8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91010" y="3365160"/>
            <a:ext cx="6591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</a:t>
            </a:r>
            <a:endParaRPr lang="cs-CZ" sz="8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14052" y="4850296"/>
            <a:ext cx="6815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F</a:t>
            </a:r>
            <a:endParaRPr lang="cs-CZ" sz="8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06678" y="4492487"/>
            <a:ext cx="4716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Í</a:t>
            </a:r>
            <a:endParaRPr lang="cs-CZ" sz="8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37094" y="3602813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N</a:t>
            </a:r>
            <a:endParaRPr lang="cs-CZ" sz="8000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939" r="96115">
                        <a14:backgroundMark x1="45800" y1="7580" x2="88590" y2="52187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37094" y="-263934"/>
            <a:ext cx="6010175" cy="327064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79003" y="1142875"/>
            <a:ext cx="9028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D</a:t>
            </a:r>
            <a:endParaRPr lang="cs-CZ" sz="8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47439" y="1142875"/>
            <a:ext cx="73449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E</a:t>
            </a:r>
            <a:endParaRPr lang="cs-CZ" sz="8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47560" y="1142875"/>
            <a:ext cx="6591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</a:t>
            </a:r>
            <a:endParaRPr lang="cs-CZ" sz="8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72340" y="1142875"/>
            <a:ext cx="6815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F</a:t>
            </a:r>
            <a:endParaRPr lang="cs-CZ" sz="8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19562" y="1142875"/>
            <a:ext cx="4716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Í</a:t>
            </a:r>
            <a:endParaRPr lang="cs-CZ" sz="8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56791" y="1142875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N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val="1337899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88133" y="4850296"/>
            <a:ext cx="6461929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6367" y="234884"/>
            <a:ext cx="32977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D O R T</a:t>
            </a:r>
            <a:endParaRPr lang="cs-CZ" sz="4800" kern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337905" y="5077361"/>
            <a:ext cx="9028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D</a:t>
            </a:r>
            <a:endParaRPr lang="cs-CZ" sz="8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31769" y="4101632"/>
            <a:ext cx="104708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O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14052" y="4850296"/>
            <a:ext cx="77938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R</a:t>
            </a:r>
            <a:endParaRPr lang="cs-CZ" sz="8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587423" y="3258256"/>
            <a:ext cx="61587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86367" y="1082617"/>
            <a:ext cx="9028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D</a:t>
            </a:r>
            <a:endParaRPr lang="cs-CZ" sz="8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75424" y="1082617"/>
            <a:ext cx="104708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O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108752" y="1082617"/>
            <a:ext cx="77938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R</a:t>
            </a:r>
            <a:endParaRPr lang="cs-CZ" sz="8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74380" y="1082617"/>
            <a:ext cx="61587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T</a:t>
            </a: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84" b="91657" l="2474" r="97202">
                        <a14:foregroundMark x1="58151" y1="43536" x2="89051" y2="39724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55767" y="80550"/>
            <a:ext cx="4328059" cy="3177706"/>
          </a:xfrm>
          <a:prstGeom prst="rect">
            <a:avLst/>
          </a:prstGeom>
          <a:ln>
            <a:noFill/>
            <a:prstDash val="solid"/>
          </a:ln>
        </p:spPr>
      </p:pic>
    </p:spTree>
    <p:extLst>
      <p:ext uri="{BB962C8B-B14F-4D97-AF65-F5344CB8AC3E}">
        <p14:creationId xmlns:p14="http://schemas.microsoft.com/office/powerpoint/2010/main" val="693091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27382" y="4926252"/>
            <a:ext cx="6322680" cy="14745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6367" y="234884"/>
            <a:ext cx="45964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S N Ě H U L Á K</a:t>
            </a:r>
            <a:endParaRPr lang="cs-CZ" sz="4800" kern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337905" y="5077361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74171" y="5133773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Ě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691010" y="3365160"/>
            <a:ext cx="6591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</a:t>
            </a:r>
            <a:endParaRPr lang="cs-CZ" sz="8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14052" y="4850296"/>
            <a:ext cx="8418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706678" y="4492487"/>
            <a:ext cx="8819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H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137094" y="3602813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N</a:t>
            </a:r>
            <a:endParaRPr lang="cs-CZ" sz="8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94291" y="5386298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66976" y="4851706"/>
            <a:ext cx="8210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K</a:t>
            </a:r>
            <a:endParaRPr lang="cs-CZ" sz="8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52934" y="1039107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Á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585443" y="1039107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Ě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552279" y="1039107"/>
            <a:ext cx="6591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</a:t>
            </a:r>
            <a:endParaRPr lang="cs-CZ" sz="8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68882" y="1039107"/>
            <a:ext cx="8418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U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145409" y="1039107"/>
            <a:ext cx="8819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H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801056" y="1039107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N</a:t>
            </a:r>
            <a:endParaRPr lang="cs-CZ" sz="8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1090" y="1039107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S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837322" y="1039107"/>
            <a:ext cx="8210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K</a:t>
            </a:r>
            <a:endParaRPr lang="cs-CZ" sz="8000" b="1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5900" l="0" r="100000">
                        <a14:foregroundMark x1="27677" y1="79254" x2="27677" y2="79254"/>
                        <a14:backgroundMark x1="82222" y1="3202" x2="95278" y2="60640"/>
                        <a14:backgroundMark x1="35556" y1="32768" x2="36111" y2="42561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38457" y="-635"/>
            <a:ext cx="3431915" cy="504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67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96126" y="4977259"/>
            <a:ext cx="6253936" cy="142354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6367" y="234884"/>
            <a:ext cx="45964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Ž E L V A</a:t>
            </a:r>
            <a:endParaRPr lang="cs-CZ" sz="4800" kern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337905" y="5077361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A</a:t>
            </a:r>
            <a:endParaRPr lang="cs-CZ" sz="8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80352" y="4415641"/>
            <a:ext cx="9028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V</a:t>
            </a:r>
            <a:endParaRPr lang="cs-CZ" sz="8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91010" y="3365160"/>
            <a:ext cx="6591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</a:t>
            </a:r>
            <a:endParaRPr lang="cs-CZ" sz="8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90932" y="4977259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358012" y="4277673"/>
            <a:ext cx="6976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Ž</a:t>
            </a:r>
            <a:endParaRPr lang="cs-CZ" sz="8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21225" y="1142875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A</a:t>
            </a:r>
            <a:endParaRPr lang="cs-CZ" sz="8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47799" y="1142875"/>
            <a:ext cx="9028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V</a:t>
            </a:r>
            <a:endParaRPr lang="cs-CZ" sz="8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18029" y="1142875"/>
            <a:ext cx="6591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</a:t>
            </a:r>
            <a:endParaRPr lang="cs-CZ" sz="8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8948" y="1142875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E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60706" y="1142875"/>
            <a:ext cx="6976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Ž</a:t>
            </a:r>
            <a:endParaRPr lang="cs-CZ" sz="8000" b="1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8733">
                        <a14:backgroundMark x1="9828" y1="8060" x2="9828" y2="8060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83202" y="-145543"/>
            <a:ext cx="6100650" cy="3775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498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0" grpId="0"/>
      <p:bldP spid="11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24171" y="4850296"/>
            <a:ext cx="6225891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6367" y="234884"/>
            <a:ext cx="45964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Ž I D L E</a:t>
            </a:r>
            <a:endParaRPr lang="cs-CZ" sz="4800" kern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279777" y="3830767"/>
            <a:ext cx="9028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D</a:t>
            </a:r>
            <a:endParaRPr lang="cs-CZ" sz="8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91010" y="3365160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14052" y="4850296"/>
            <a:ext cx="6976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Ž</a:t>
            </a:r>
            <a:endParaRPr lang="cs-CZ" sz="8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06678" y="4492487"/>
            <a:ext cx="63671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</a:t>
            </a:r>
            <a:endParaRPr lang="cs-CZ" sz="8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6976" y="4851706"/>
            <a:ext cx="4716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I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108401" y="1142875"/>
            <a:ext cx="9028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D</a:t>
            </a:r>
            <a:endParaRPr lang="cs-CZ" sz="8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05705" y="1142875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E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81390" y="1142875"/>
            <a:ext cx="6976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Ž</a:t>
            </a:r>
            <a:endParaRPr lang="cs-CZ" sz="8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90102" y="1142875"/>
            <a:ext cx="63671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</a:t>
            </a:r>
            <a:endParaRPr lang="cs-CZ" sz="8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7907" y="1142875"/>
            <a:ext cx="4716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I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212" r="10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213993" y="-156460"/>
            <a:ext cx="3147611" cy="3917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276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04674" y="5019121"/>
            <a:ext cx="6045388" cy="13816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6367" y="234884"/>
            <a:ext cx="45964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S L U N C E</a:t>
            </a:r>
            <a:endParaRPr lang="cs-CZ" sz="4800" kern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337905" y="5077361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E</a:t>
            </a:r>
            <a:endParaRPr lang="cs-CZ" sz="8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91010" y="3365160"/>
            <a:ext cx="6591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</a:t>
            </a:r>
            <a:endParaRPr lang="cs-CZ" sz="8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14052" y="4850296"/>
            <a:ext cx="8418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137094" y="3602813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N</a:t>
            </a:r>
            <a:endParaRPr lang="cs-CZ" sz="8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78775" y="4472054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66976" y="4851706"/>
            <a:ext cx="98456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C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429275" y="1047652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E</a:t>
            </a:r>
            <a:endParaRPr lang="cs-CZ" sz="8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9726" y="1047652"/>
            <a:ext cx="6591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</a:t>
            </a:r>
            <a:endParaRPr lang="cs-CZ" sz="8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14142" y="1047652"/>
            <a:ext cx="84189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U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871300" y="1047652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N</a:t>
            </a:r>
            <a:endParaRPr lang="cs-CZ" sz="8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5999" y="1047652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S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629448" y="1047652"/>
            <a:ext cx="98456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C</a:t>
            </a: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53592" y1="50291" x2="57980" y2="46283"/>
                        <a14:foregroundMark x1="57980" y1="46089" x2="65577" y2="46283"/>
                        <a14:foregroundMark x1="65577" y1="46283" x2="72055" y2="49871"/>
                        <a14:foregroundMark x1="66814" y1="46477" x2="66254" y2="39722"/>
                        <a14:foregroundMark x1="66254" y1="39496" x2="64841" y2="38171"/>
                        <a14:foregroundMark x1="66991" y1="42081" x2="66431" y2="38171"/>
                        <a14:foregroundMark x1="64841" y1="38171" x2="58304" y2="38365"/>
                        <a14:foregroundMark x1="58157" y1="38365" x2="55948" y2="41532"/>
                        <a14:foregroundMark x1="55771" y1="41532" x2="55448" y2="46089"/>
                        <a14:foregroundMark x1="64841" y1="38559" x2="65931" y2="34777"/>
                        <a14:foregroundMark x1="66137" y1="39302" x2="68286" y2="36522"/>
                        <a14:foregroundMark x1="67167" y1="41952" x2="70082" y2="39108"/>
                        <a14:foregroundMark x1="60512" y1="38559" x2="63398" y2="40110"/>
                        <a14:foregroundMark x1="63398" y1="40110" x2="63722" y2="41758"/>
                        <a14:foregroundMark x1="63722" y1="41758" x2="63545" y2="45669"/>
                        <a14:foregroundMark x1="56125" y1="42081" x2="58157" y2="41758"/>
                        <a14:foregroundMark x1="58157" y1="41952" x2="58157" y2="43924"/>
                      </a14:backgroundRemoval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15463" y="-64169"/>
            <a:ext cx="4207569" cy="3834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04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44253" y="4926252"/>
            <a:ext cx="6205809" cy="14745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6367" y="234884"/>
            <a:ext cx="45964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D E Š T N Í K</a:t>
            </a:r>
            <a:endParaRPr lang="cs-CZ" sz="4800" kern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52914" y="5415841"/>
            <a:ext cx="4716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Í</a:t>
            </a:r>
            <a:endParaRPr lang="cs-CZ" sz="8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225818" y="5071523"/>
            <a:ext cx="8210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14052" y="4850296"/>
            <a:ext cx="9028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D</a:t>
            </a:r>
            <a:endParaRPr lang="cs-CZ" sz="8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05178" y="3866410"/>
            <a:ext cx="61587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T</a:t>
            </a:r>
            <a:endParaRPr lang="cs-CZ" sz="8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37094" y="3602813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Š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849651" y="3365159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E</a:t>
            </a:r>
            <a:endParaRPr lang="cs-CZ" sz="8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6976" y="4851706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N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314212" y="1017132"/>
            <a:ext cx="4716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Í</a:t>
            </a:r>
            <a:endParaRPr lang="cs-CZ" sz="8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22818" y="1017132"/>
            <a:ext cx="8210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K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30698" y="1017132"/>
            <a:ext cx="9028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D</a:t>
            </a:r>
            <a:endParaRPr lang="cs-CZ" sz="8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81447" y="1017132"/>
            <a:ext cx="61587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T</a:t>
            </a:r>
            <a:endParaRPr lang="cs-CZ" sz="8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25979" y="1017132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Š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970511" y="1017132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E</a:t>
            </a:r>
            <a:endParaRPr lang="cs-CZ" sz="8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34323" y="1017132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N</a:t>
            </a: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10419" r="100000">
                        <a14:foregroundMark x1="39948" y1="29832" x2="52062" y2="41807"/>
                        <a14:foregroundMark x1="32216" y1="34454" x2="32216" y2="34454"/>
                        <a14:foregroundMark x1="33505" y1="45378" x2="20876" y2="61345"/>
                        <a14:foregroundMark x1="27835" y1="36555" x2="19588" y2="67437"/>
                        <a14:foregroundMark x1="63918" y1="34874" x2="63918" y2="34874"/>
                        <a14:backgroundMark x1="51804" y1="5462" x2="98711" y2="12185"/>
                        <a14:backgroundMark x1="93299" y1="31513" x2="88144" y2="64916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09916" y="-325256"/>
            <a:ext cx="3696899" cy="453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827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64042" y="4850296"/>
            <a:ext cx="6286020" cy="155050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6367" y="234884"/>
            <a:ext cx="45964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Ž Á B A</a:t>
            </a:r>
            <a:endParaRPr lang="cs-CZ" sz="4800" kern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337905" y="5077361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654994" y="5475461"/>
            <a:ext cx="77938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B</a:t>
            </a:r>
            <a:endParaRPr lang="cs-CZ" sz="8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14052" y="4850296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A</a:t>
            </a:r>
            <a:endParaRPr lang="cs-CZ" sz="8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06678" y="4492487"/>
            <a:ext cx="6976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Ž</a:t>
            </a:r>
            <a:endParaRPr lang="cs-CZ" sz="8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8630" y="1098529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Á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664677" y="1098529"/>
            <a:ext cx="77938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B</a:t>
            </a:r>
            <a:endParaRPr lang="cs-CZ" sz="8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87218" y="1098529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A</a:t>
            </a:r>
            <a:endParaRPr lang="cs-CZ" sz="8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7843" y="1098529"/>
            <a:ext cx="69762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Ž</a:t>
            </a:r>
            <a:endParaRPr lang="cs-CZ" sz="8000" b="1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>
                        <a14:foregroundMark x1="26892" y1="34218" x2="25441" y2="31043"/>
                        <a14:foregroundMark x1="25441" y1="30758" x2="27549" y2="30758"/>
                        <a14:foregroundMark x1="27549" y1="30758" x2="27549" y2="33649"/>
                        <a14:foregroundMark x1="27549" y1="33649" x2="26097" y2="34218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74150" y="92300"/>
            <a:ext cx="5741068" cy="4186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112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96126" y="5032233"/>
            <a:ext cx="6253936" cy="136856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86367" y="234884"/>
            <a:ext cx="71220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kern="3000" dirty="0" smtClean="0"/>
              <a:t>Ž E H L I Č K A</a:t>
            </a:r>
            <a:endParaRPr lang="cs-CZ" sz="4800" kern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337905" y="5077361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A</a:t>
            </a:r>
            <a:endParaRPr lang="cs-CZ" sz="8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58947" y="2690190"/>
            <a:ext cx="4716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I</a:t>
            </a:r>
            <a:endParaRPr lang="cs-CZ" sz="8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91010" y="3365160"/>
            <a:ext cx="6591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</a:t>
            </a:r>
            <a:endParaRPr lang="cs-CZ" sz="8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14052" y="4850296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E</a:t>
            </a:r>
            <a:endParaRPr lang="cs-CZ" sz="8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06678" y="4492487"/>
            <a:ext cx="8819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H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137094" y="3602813"/>
            <a:ext cx="98456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Č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055742" y="2801221"/>
            <a:ext cx="6976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Ž</a:t>
            </a:r>
            <a:endParaRPr lang="cs-CZ" sz="8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66976" y="4851706"/>
            <a:ext cx="8210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K</a:t>
            </a:r>
            <a:endParaRPr lang="cs-CZ" sz="8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65433" y="1020752"/>
            <a:ext cx="94288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A</a:t>
            </a:r>
            <a:endParaRPr lang="cs-CZ" sz="8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13902" y="1020752"/>
            <a:ext cx="4716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I</a:t>
            </a:r>
            <a:endParaRPr lang="cs-CZ" sz="8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29979" y="1020752"/>
            <a:ext cx="6591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L</a:t>
            </a:r>
            <a:endParaRPr lang="cs-CZ" sz="8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0004" y="1020752"/>
            <a:ext cx="7184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E</a:t>
            </a:r>
            <a:endParaRPr lang="cs-CZ" sz="8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23238" y="1020752"/>
            <a:ext cx="8819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H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710274" y="1020752"/>
            <a:ext cx="98456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/>
              <a:t>Č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57609" y="1020752"/>
            <a:ext cx="6976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Ž</a:t>
            </a:r>
            <a:endParaRPr lang="cs-CZ" sz="8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19607" y="1020752"/>
            <a:ext cx="8210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K</a:t>
            </a:r>
            <a:endParaRPr lang="cs-CZ" sz="8000" b="1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8076">
                        <a14:foregroundMark x1="55257" y1="79657" x2="61592" y2="75858"/>
                        <a14:foregroundMark x1="69585" y1="38194" x2="71177" y2="45752"/>
                        <a14:foregroundMark x1="71177" y1="45752" x2="71177" y2="45752"/>
                        <a14:foregroundMark x1="70746" y1="45752" x2="70746" y2="53799"/>
                        <a14:foregroundMark x1="70746" y1="53799" x2="72206" y2="58824"/>
                        <a14:foregroundMark x1="52637" y1="24918" x2="52637" y2="26144"/>
                        <a14:foregroundMark x1="49983" y1="23652" x2="49784" y2="26879"/>
                        <a14:foregroundMark x1="47761" y1="23652" x2="47562" y2="26879"/>
                        <a14:foregroundMark x1="44279" y1="25694" x2="44909" y2="27165"/>
                        <a14:foregroundMark x1="61161" y1="50286" x2="62421" y2="56536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11134" y="-357565"/>
            <a:ext cx="4854660" cy="3942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252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Děti se snaží složit slovo podle předložených písmenek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Podpora </a:t>
            </a:r>
            <a:r>
              <a:rPr lang="cs-CZ" dirty="0" err="1" smtClean="0"/>
              <a:t>předčtenářské</a:t>
            </a:r>
            <a:r>
              <a:rPr lang="cs-CZ" dirty="0" smtClean="0"/>
              <a:t> gramotnosti</a:t>
            </a:r>
            <a:r>
              <a:rPr lang="cs-CZ" dirty="0" smtClean="0"/>
              <a:t> 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mají v levém rohu snímku předlohu slova souvisejícího s obrázkem. V pravém dolním rohu jsou nabídnuta písmenka.</a:t>
            </a:r>
          </a:p>
          <a:p>
            <a:r>
              <a:rPr lang="cs-CZ" dirty="0"/>
              <a:t>Z nabídnutých písmenek skládají slovo dle předlohy.</a:t>
            </a:r>
          </a:p>
          <a:p>
            <a:r>
              <a:rPr lang="cs-CZ" dirty="0"/>
              <a:t>Za pomoci animačních efektů a aktivační události se dětem nabízí zpětná vazba</a:t>
            </a:r>
          </a:p>
          <a:p>
            <a:r>
              <a:rPr lang="cs-CZ" dirty="0"/>
              <a:t>Materiál je vytvořen pro práci pro dotyková zařízení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Děti mají  nastříhaná písmenka a ve skupince se snaží složit slovo dle předlohy.</a:t>
            </a:r>
          </a:p>
          <a:p>
            <a:r>
              <a:rPr lang="cs-CZ" dirty="0"/>
              <a:t>Písmenka si mohou na kartičkách sami vystříhat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Rozlišovat některé obrazné symboly a porozumět jejich významu a funkci </a:t>
            </a:r>
          </a:p>
          <a:p>
            <a:r>
              <a:rPr lang="cs-CZ" dirty="0"/>
              <a:t>Rozpoznat některé grafické znaky s abstraktní podobou </a:t>
            </a:r>
          </a:p>
          <a:p>
            <a:r>
              <a:rPr lang="cs-CZ" dirty="0"/>
              <a:t>Sledování očima zleva doprava</a:t>
            </a:r>
          </a:p>
          <a:p>
            <a:r>
              <a:rPr lang="cs-CZ" dirty="0"/>
              <a:t>Postupovat a učit se podle pokynů a instrukcí </a:t>
            </a:r>
          </a:p>
          <a:p>
            <a:r>
              <a:rPr lang="pl-PL" dirty="0"/>
              <a:t>Prožívat radost ze zvládnutého a poznaného </a:t>
            </a:r>
          </a:p>
          <a:p>
            <a:r>
              <a:rPr lang="cs-CZ" dirty="0"/>
              <a:t>Projevovat zájem o poznávání písmen </a:t>
            </a:r>
          </a:p>
          <a:p>
            <a:r>
              <a:rPr lang="cs-CZ" dirty="0"/>
              <a:t>Ovládat koordinaci ruky a oka, zvládnout jemnou motoriku – stříhání písmen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463</Words>
  <Application>Microsoft Office PowerPoint</Application>
  <PresentationFormat>Širokoúhlá obrazovka</PresentationFormat>
  <Paragraphs>172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Arial</vt:lpstr>
      <vt:lpstr>Century Gothic</vt:lpstr>
      <vt:lpstr>Sheer Green 16x9</vt:lpstr>
      <vt:lpstr>Skládáme písmenka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2015-05-21T10:47:27Z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