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5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162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Najdi, co potřebuje miminko.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60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38534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702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5692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512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470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2354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9628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6162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10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11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potřebuje miminko</a:t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Sociabilita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Nnnnnnn</a:t>
            </a:r>
          </a:p>
        </p:txBody>
      </p:sp>
      <p:pic>
        <p:nvPicPr>
          <p:cNvPr id="2" name="Obrázek 1" descr="mimi - bavlna.jpg"/>
          <p:cNvPicPr>
            <a:picLocks noChangeAspect="1"/>
          </p:cNvPicPr>
          <p:nvPr/>
        </p:nvPicPr>
        <p:blipFill>
          <a:blip r:embed="rId3"/>
          <a:srcRect l="9329" t="14600" r="11627" b="11028"/>
          <a:stretch>
            <a:fillRect/>
          </a:stretch>
        </p:blipFill>
        <p:spPr>
          <a:xfrm>
            <a:off x="1298714" y="1314766"/>
            <a:ext cx="2365646" cy="3958417"/>
          </a:xfrm>
          <a:prstGeom prst="rect">
            <a:avLst/>
          </a:prstGeom>
        </p:spPr>
      </p:pic>
      <p:pic>
        <p:nvPicPr>
          <p:cNvPr id="3" name="Obrázek 2" descr="alkohol.jpg"/>
          <p:cNvPicPr>
            <a:picLocks noChangeAspect="1"/>
          </p:cNvPicPr>
          <p:nvPr/>
        </p:nvPicPr>
        <p:blipFill>
          <a:blip r:embed="rId4"/>
          <a:srcRect l="16698" t="-28" r="4733" b="7727"/>
          <a:stretch>
            <a:fillRect/>
          </a:stretch>
        </p:blipFill>
        <p:spPr>
          <a:xfrm>
            <a:off x="9841457" y="678205"/>
            <a:ext cx="1143193" cy="2397911"/>
          </a:xfrm>
          <a:prstGeom prst="rect">
            <a:avLst/>
          </a:prstGeom>
        </p:spPr>
      </p:pic>
      <p:pic>
        <p:nvPicPr>
          <p:cNvPr id="8" name="Obrázek 7" descr="nůžky.jpg"/>
          <p:cNvPicPr>
            <a:picLocks noChangeAspect="1"/>
          </p:cNvPicPr>
          <p:nvPr/>
        </p:nvPicPr>
        <p:blipFill>
          <a:blip r:embed="rId5"/>
          <a:srcRect l="-131" t="-38" r="20031" b="10380"/>
          <a:stretch>
            <a:fillRect/>
          </a:stretch>
        </p:blipFill>
        <p:spPr>
          <a:xfrm>
            <a:off x="7375599" y="711273"/>
            <a:ext cx="1261017" cy="2507789"/>
          </a:xfrm>
          <a:prstGeom prst="rect">
            <a:avLst/>
          </a:prstGeom>
        </p:spPr>
      </p:pic>
      <p:pic>
        <p:nvPicPr>
          <p:cNvPr id="9" name="Obrázek 8" descr="prstýnek.jpg"/>
          <p:cNvPicPr>
            <a:picLocks noChangeAspect="1"/>
          </p:cNvPicPr>
          <p:nvPr/>
        </p:nvPicPr>
        <p:blipFill>
          <a:blip r:embed="rId6"/>
          <a:srcRect t="9799" b="19080"/>
          <a:stretch>
            <a:fillRect/>
          </a:stretch>
        </p:blipFill>
        <p:spPr>
          <a:xfrm>
            <a:off x="7041939" y="3633348"/>
            <a:ext cx="1612939" cy="2033239"/>
          </a:xfrm>
          <a:prstGeom prst="rect">
            <a:avLst/>
          </a:prstGeom>
        </p:spPr>
      </p:pic>
      <p:pic>
        <p:nvPicPr>
          <p:cNvPr id="10" name="Obrázek 9" descr="dudlík.jpg"/>
          <p:cNvPicPr>
            <a:picLocks noChangeAspect="1"/>
          </p:cNvPicPr>
          <p:nvPr/>
        </p:nvPicPr>
        <p:blipFill>
          <a:blip r:embed="rId7"/>
          <a:srcRect l="-96" t="27338" r="15011" b="17266"/>
          <a:stretch>
            <a:fillRect/>
          </a:stretch>
        </p:blipFill>
        <p:spPr>
          <a:xfrm>
            <a:off x="9358482" y="3568229"/>
            <a:ext cx="1808320" cy="2088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-0.47201 -0.095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07" y="-479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nůžky.jpg"/>
          <p:cNvPicPr>
            <a:picLocks noChangeAspect="1"/>
          </p:cNvPicPr>
          <p:nvPr/>
        </p:nvPicPr>
        <p:blipFill>
          <a:blip r:embed="rId3"/>
          <a:srcRect l="-137" t="-41" r="21290" b="11245"/>
          <a:stretch>
            <a:fillRect/>
          </a:stretch>
        </p:blipFill>
        <p:spPr>
          <a:xfrm>
            <a:off x="9823514" y="429453"/>
            <a:ext cx="1315224" cy="2630448"/>
          </a:xfrm>
          <a:prstGeom prst="rect">
            <a:avLst/>
          </a:prstGeom>
        </p:spPr>
      </p:pic>
      <p:pic>
        <p:nvPicPr>
          <p:cNvPr id="2" name="Obrázek 1" descr="kočárek.jpg"/>
          <p:cNvPicPr>
            <a:picLocks noChangeAspect="1"/>
          </p:cNvPicPr>
          <p:nvPr/>
        </p:nvPicPr>
        <p:blipFill>
          <a:blip r:embed="rId4"/>
          <a:srcRect l="19538" r="14264"/>
          <a:stretch>
            <a:fillRect/>
          </a:stretch>
        </p:blipFill>
        <p:spPr>
          <a:xfrm>
            <a:off x="6885951" y="4161986"/>
            <a:ext cx="2242866" cy="1905305"/>
          </a:xfrm>
          <a:prstGeom prst="rect">
            <a:avLst/>
          </a:prstGeom>
        </p:spPr>
      </p:pic>
      <p:pic>
        <p:nvPicPr>
          <p:cNvPr id="3" name="Obrázek 2" descr="zápalka.jpg"/>
          <p:cNvPicPr>
            <a:picLocks noChangeAspect="1"/>
          </p:cNvPicPr>
          <p:nvPr/>
        </p:nvPicPr>
        <p:blipFill>
          <a:blip r:embed="rId5"/>
          <a:srcRect l="30621" t="-39" r="29877" b="10536"/>
          <a:stretch>
            <a:fillRect/>
          </a:stretch>
        </p:blipFill>
        <p:spPr>
          <a:xfrm>
            <a:off x="10355465" y="3323814"/>
            <a:ext cx="795630" cy="3244115"/>
          </a:xfrm>
          <a:prstGeom prst="rect">
            <a:avLst/>
          </a:prstGeom>
        </p:spPr>
      </p:pic>
      <p:pic>
        <p:nvPicPr>
          <p:cNvPr id="8" name="Obrázek 7" descr="tužka.jpg"/>
          <p:cNvPicPr>
            <a:picLocks noChangeAspect="1"/>
          </p:cNvPicPr>
          <p:nvPr/>
        </p:nvPicPr>
        <p:blipFill>
          <a:blip r:embed="rId6"/>
          <a:srcRect l="25988" t="8711" r="31407" b="9811"/>
          <a:stretch>
            <a:fillRect/>
          </a:stretch>
        </p:blipFill>
        <p:spPr>
          <a:xfrm>
            <a:off x="7740679" y="297065"/>
            <a:ext cx="1012360" cy="3423462"/>
          </a:xfrm>
          <a:prstGeom prst="rect">
            <a:avLst/>
          </a:prstGeom>
        </p:spPr>
      </p:pic>
      <p:pic>
        <p:nvPicPr>
          <p:cNvPr id="9" name="Obrázek 8" descr="mimi - bavlna.jpg"/>
          <p:cNvPicPr>
            <a:picLocks noChangeAspect="1"/>
          </p:cNvPicPr>
          <p:nvPr/>
        </p:nvPicPr>
        <p:blipFill>
          <a:blip r:embed="rId7"/>
          <a:srcRect l="9329" t="14600" r="11627" b="11028"/>
          <a:stretch>
            <a:fillRect/>
          </a:stretch>
        </p:blipFill>
        <p:spPr>
          <a:xfrm>
            <a:off x="1298714" y="1314766"/>
            <a:ext cx="2365646" cy="39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L -0.27018 -0.138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16" y="-69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rstýnek.jpg"/>
          <p:cNvPicPr>
            <a:picLocks noChangeAspect="1"/>
          </p:cNvPicPr>
          <p:nvPr/>
        </p:nvPicPr>
        <p:blipFill>
          <a:blip r:embed="rId3"/>
          <a:srcRect t="12174" b="20598"/>
          <a:stretch>
            <a:fillRect/>
          </a:stretch>
        </p:blipFill>
        <p:spPr>
          <a:xfrm>
            <a:off x="9433140" y="3740978"/>
            <a:ext cx="2014383" cy="2401306"/>
          </a:xfrm>
          <a:prstGeom prst="rect">
            <a:avLst/>
          </a:prstGeom>
        </p:spPr>
      </p:pic>
      <p:pic>
        <p:nvPicPr>
          <p:cNvPr id="2" name="Obrázek 1" descr="bryndák.jpg"/>
          <p:cNvPicPr>
            <a:picLocks noChangeAspect="1"/>
          </p:cNvPicPr>
          <p:nvPr/>
        </p:nvPicPr>
        <p:blipFill>
          <a:blip r:embed="rId4"/>
          <a:srcRect l="-80" t="11069" r="13007" b="14431"/>
          <a:stretch>
            <a:fillRect/>
          </a:stretch>
        </p:blipFill>
        <p:spPr>
          <a:xfrm>
            <a:off x="9543245" y="504777"/>
            <a:ext cx="1626103" cy="2483376"/>
          </a:xfrm>
          <a:prstGeom prst="rect">
            <a:avLst/>
          </a:prstGeom>
        </p:spPr>
      </p:pic>
      <p:pic>
        <p:nvPicPr>
          <p:cNvPr id="8" name="Obrázek 7" descr="zápalka.jpg"/>
          <p:cNvPicPr>
            <a:picLocks noChangeAspect="1"/>
          </p:cNvPicPr>
          <p:nvPr/>
        </p:nvPicPr>
        <p:blipFill>
          <a:blip r:embed="rId5"/>
          <a:srcRect l="32131" t="-43" r="34572" b="11414"/>
          <a:stretch>
            <a:fillRect/>
          </a:stretch>
        </p:blipFill>
        <p:spPr>
          <a:xfrm>
            <a:off x="7588910" y="164933"/>
            <a:ext cx="724085" cy="3416572"/>
          </a:xfrm>
          <a:prstGeom prst="rect">
            <a:avLst/>
          </a:prstGeom>
        </p:spPr>
      </p:pic>
      <p:pic>
        <p:nvPicPr>
          <p:cNvPr id="9" name="Obrázek 8" descr="alkohol.jpg"/>
          <p:cNvPicPr>
            <a:picLocks noChangeAspect="1"/>
          </p:cNvPicPr>
          <p:nvPr/>
        </p:nvPicPr>
        <p:blipFill>
          <a:blip r:embed="rId6"/>
          <a:srcRect l="18199" t="-32" r="7825" b="8650"/>
          <a:stretch>
            <a:fillRect/>
          </a:stretch>
        </p:blipFill>
        <p:spPr>
          <a:xfrm>
            <a:off x="7588910" y="3761674"/>
            <a:ext cx="1261249" cy="2778025"/>
          </a:xfrm>
          <a:prstGeom prst="rect">
            <a:avLst/>
          </a:prstGeom>
        </p:spPr>
      </p:pic>
      <p:pic>
        <p:nvPicPr>
          <p:cNvPr id="10" name="Obrázek 9" descr="mimi - bavlna.jpg"/>
          <p:cNvPicPr>
            <a:picLocks noChangeAspect="1"/>
          </p:cNvPicPr>
          <p:nvPr/>
        </p:nvPicPr>
        <p:blipFill>
          <a:blip r:embed="rId7"/>
          <a:srcRect l="9329" t="14600" r="11627" b="11028"/>
          <a:stretch>
            <a:fillRect/>
          </a:stretch>
        </p:blipFill>
        <p:spPr>
          <a:xfrm>
            <a:off x="1298714" y="1314766"/>
            <a:ext cx="2365646" cy="39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7037E-7 L -0.48073 0.310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36" y="1553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rstýnek.jpg"/>
          <p:cNvPicPr>
            <a:picLocks noChangeAspect="1"/>
          </p:cNvPicPr>
          <p:nvPr/>
        </p:nvPicPr>
        <p:blipFill>
          <a:blip r:embed="rId3"/>
          <a:srcRect t="9793" b="20736"/>
          <a:stretch>
            <a:fillRect/>
          </a:stretch>
        </p:blipFill>
        <p:spPr>
          <a:xfrm>
            <a:off x="9854045" y="3965921"/>
            <a:ext cx="1646392" cy="2027585"/>
          </a:xfrm>
          <a:prstGeom prst="rect">
            <a:avLst/>
          </a:prstGeom>
        </p:spPr>
      </p:pic>
      <p:pic>
        <p:nvPicPr>
          <p:cNvPr id="2" name="Obrázek 1" descr="chrastítko.jpg"/>
          <p:cNvPicPr>
            <a:picLocks noChangeAspect="1"/>
          </p:cNvPicPr>
          <p:nvPr/>
        </p:nvPicPr>
        <p:blipFill>
          <a:blip r:embed="rId4"/>
          <a:srcRect l="-62" r="10116"/>
          <a:stretch>
            <a:fillRect/>
          </a:stretch>
        </p:blipFill>
        <p:spPr>
          <a:xfrm>
            <a:off x="7559675" y="296434"/>
            <a:ext cx="1493490" cy="2951591"/>
          </a:xfrm>
          <a:prstGeom prst="rect">
            <a:avLst/>
          </a:prstGeom>
        </p:spPr>
      </p:pic>
      <p:pic>
        <p:nvPicPr>
          <p:cNvPr id="8" name="Obrázek 7" descr="tužka.jpg"/>
          <p:cNvPicPr>
            <a:picLocks noChangeAspect="1"/>
          </p:cNvPicPr>
          <p:nvPr/>
        </p:nvPicPr>
        <p:blipFill>
          <a:blip r:embed="rId5"/>
          <a:srcRect l="22948" t="6022" r="25140" b="8737"/>
          <a:stretch>
            <a:fillRect/>
          </a:stretch>
        </p:blipFill>
        <p:spPr>
          <a:xfrm>
            <a:off x="10123970" y="299036"/>
            <a:ext cx="1062191" cy="3098764"/>
          </a:xfrm>
          <a:prstGeom prst="rect">
            <a:avLst/>
          </a:prstGeom>
        </p:spPr>
      </p:pic>
      <p:pic>
        <p:nvPicPr>
          <p:cNvPr id="9" name="Obrázek 8" descr="nůžky.jpg"/>
          <p:cNvPicPr>
            <a:picLocks noChangeAspect="1"/>
          </p:cNvPicPr>
          <p:nvPr/>
        </p:nvPicPr>
        <p:blipFill>
          <a:blip r:embed="rId6"/>
          <a:srcRect l="-151" t="-38" r="23113" b="10380"/>
          <a:stretch>
            <a:fillRect/>
          </a:stretch>
        </p:blipFill>
        <p:spPr>
          <a:xfrm>
            <a:off x="7490618" y="3574436"/>
            <a:ext cx="1244406" cy="2567963"/>
          </a:xfrm>
          <a:prstGeom prst="rect">
            <a:avLst/>
          </a:prstGeom>
        </p:spPr>
      </p:pic>
      <p:pic>
        <p:nvPicPr>
          <p:cNvPr id="10" name="Obrázek 9" descr="mimi - bavlna.jpg"/>
          <p:cNvPicPr>
            <a:picLocks noChangeAspect="1"/>
          </p:cNvPicPr>
          <p:nvPr/>
        </p:nvPicPr>
        <p:blipFill>
          <a:blip r:embed="rId7"/>
          <a:srcRect l="9329" t="14600" r="11627" b="11028"/>
          <a:stretch>
            <a:fillRect/>
          </a:stretch>
        </p:blipFill>
        <p:spPr>
          <a:xfrm>
            <a:off x="1298714" y="1314766"/>
            <a:ext cx="2365646" cy="39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33333E-6 L -0.31693 0.262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46" y="1314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nůžky.jpg"/>
          <p:cNvPicPr>
            <a:picLocks noChangeAspect="1"/>
          </p:cNvPicPr>
          <p:nvPr/>
        </p:nvPicPr>
        <p:blipFill>
          <a:blip r:embed="rId3"/>
          <a:srcRect l="-131" t="-41" r="20031" b="11245"/>
          <a:stretch>
            <a:fillRect/>
          </a:stretch>
        </p:blipFill>
        <p:spPr>
          <a:xfrm>
            <a:off x="7689482" y="542216"/>
            <a:ext cx="1294470" cy="2549830"/>
          </a:xfrm>
          <a:prstGeom prst="rect">
            <a:avLst/>
          </a:prstGeom>
        </p:spPr>
      </p:pic>
      <p:pic>
        <p:nvPicPr>
          <p:cNvPr id="2" name="Obrázek 1" descr="lahvička.jpg"/>
          <p:cNvPicPr>
            <a:picLocks noChangeAspect="1"/>
          </p:cNvPicPr>
          <p:nvPr/>
        </p:nvPicPr>
        <p:blipFill>
          <a:blip r:embed="rId4"/>
          <a:srcRect l="18397" t="4248" r="14178" b="12126"/>
          <a:stretch>
            <a:fillRect/>
          </a:stretch>
        </p:blipFill>
        <p:spPr>
          <a:xfrm>
            <a:off x="9959140" y="452480"/>
            <a:ext cx="1221678" cy="2698792"/>
          </a:xfrm>
          <a:prstGeom prst="rect">
            <a:avLst/>
          </a:prstGeom>
        </p:spPr>
      </p:pic>
      <p:pic>
        <p:nvPicPr>
          <p:cNvPr id="8" name="Obrázek 7" descr="zápalka.jpg"/>
          <p:cNvPicPr>
            <a:picLocks noChangeAspect="1"/>
          </p:cNvPicPr>
          <p:nvPr/>
        </p:nvPicPr>
        <p:blipFill>
          <a:blip r:embed="rId5"/>
          <a:srcRect l="29457" t="-43" r="31858" b="11414"/>
          <a:stretch>
            <a:fillRect/>
          </a:stretch>
        </p:blipFill>
        <p:spPr>
          <a:xfrm>
            <a:off x="8034047" y="3692366"/>
            <a:ext cx="661398" cy="2698131"/>
          </a:xfrm>
          <a:prstGeom prst="rect">
            <a:avLst/>
          </a:prstGeom>
        </p:spPr>
      </p:pic>
      <p:pic>
        <p:nvPicPr>
          <p:cNvPr id="9" name="Obrázek 8" descr="tužka.jpg"/>
          <p:cNvPicPr>
            <a:picLocks noChangeAspect="1"/>
          </p:cNvPicPr>
          <p:nvPr/>
        </p:nvPicPr>
        <p:blipFill>
          <a:blip r:embed="rId6"/>
          <a:srcRect l="22471" t="5932" r="29311" b="9588"/>
          <a:stretch>
            <a:fillRect/>
          </a:stretch>
        </p:blipFill>
        <p:spPr>
          <a:xfrm>
            <a:off x="10232275" y="3790096"/>
            <a:ext cx="836922" cy="2615232"/>
          </a:xfrm>
          <a:prstGeom prst="rect">
            <a:avLst/>
          </a:prstGeom>
        </p:spPr>
      </p:pic>
      <p:pic>
        <p:nvPicPr>
          <p:cNvPr id="10" name="Obrázek 9" descr="mimi - bavlna.jpg"/>
          <p:cNvPicPr>
            <a:picLocks noChangeAspect="1"/>
          </p:cNvPicPr>
          <p:nvPr/>
        </p:nvPicPr>
        <p:blipFill>
          <a:blip r:embed="rId7"/>
          <a:srcRect l="9329" t="14600" r="11627" b="11028"/>
          <a:stretch>
            <a:fillRect/>
          </a:stretch>
        </p:blipFill>
        <p:spPr>
          <a:xfrm>
            <a:off x="1298714" y="1314766"/>
            <a:ext cx="2365646" cy="39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48148E-6 L -0.51094 0.284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47" y="1421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- vlastní ilustrace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sociabilita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seznámit děti s předměty, které jsou potřeba k péči o miminko.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Cílem je osvojení poznatků potřebných k péči o miminko, poznávání prostředí rodiny,  jejich členů a učit se respektovat jejich potřeby.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entury Gothic" charset="0"/>
              </a:rPr>
              <a:t>Děti mají za úkol vybrat správný obrázek podle zadaného úkolu </a:t>
            </a:r>
          </a:p>
          <a:p>
            <a:r>
              <a:rPr lang="cs-CZ" dirty="0">
                <a:latin typeface="Century Gothic" charset="0"/>
              </a:rPr>
              <a:t>Využíváme možnosti grafického zaznamenání na dotykové obrazovce </a:t>
            </a:r>
          </a:p>
          <a:p>
            <a:r>
              <a:rPr lang="cs-CZ" dirty="0">
                <a:latin typeface="Century Gothic" charset="0"/>
              </a:rPr>
              <a:t>Obrázky vyhledávat podle instrukcí </a:t>
            </a:r>
            <a:endParaRPr lang="cs-CZ" dirty="0" smtClean="0">
              <a:latin typeface="Century Gothic" charset="0"/>
            </a:endParaRPr>
          </a:p>
          <a:p>
            <a:r>
              <a:rPr lang="cs-CZ" dirty="0" smtClean="0">
                <a:latin typeface="Century Gothic" charset="0"/>
              </a:rPr>
              <a:t>Animační efekty nabízí zpětnou vazbu</a:t>
            </a:r>
            <a:endParaRPr lang="cs-CZ" dirty="0">
              <a:latin typeface="Century Gothic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mít poznatky z prostředí rodiny ve které žije, rozlišovat členy </a:t>
            </a:r>
            <a:r>
              <a:rPr lang="cs-CZ" dirty="0">
                <a:latin typeface="Century Gothic"/>
              </a:rPr>
              <a:t>rodiny a jejich funkce</a:t>
            </a:r>
          </a:p>
          <a:p>
            <a:r>
              <a:rPr lang="cs-CZ" dirty="0"/>
              <a:t>poznávat a učit se respektovat potřeby miminka</a:t>
            </a:r>
          </a:p>
          <a:p>
            <a:r>
              <a:rPr lang="cs-CZ" dirty="0"/>
              <a:t>vnímat, co druhý potřebuje v jednotlivých obdobích dětství</a:t>
            </a:r>
          </a:p>
          <a:p>
            <a:r>
              <a:rPr lang="cs-CZ" dirty="0"/>
              <a:t>využití praktických ukázek, obrázků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290</Words>
  <Application>Microsoft Office PowerPoint</Application>
  <PresentationFormat>Širokoúhlá obrazovka</PresentationFormat>
  <Paragraphs>64</Paragraphs>
  <Slides>12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Co potřebuje miminko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sociabilita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9</cp:revision>
  <dcterms:created xsi:type="dcterms:W3CDTF">2014-08-05T12:38:58Z</dcterms:created>
  <dcterms:modified xsi:type="dcterms:W3CDTF">2015-05-22T08:08:05Z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