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91" r:id="rId5"/>
    <p:sldId id="290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Doplň obrázky do říkadla.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Doplň obrázky do říkadla.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99989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Doplň obrázky do říkadla.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3931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75941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70835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99152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1699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3864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2494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13" Type="http://schemas.openxmlformats.org/officeDocument/2006/relationships/image" Target="NULL"/><Relationship Id="rId3" Type="http://schemas.openxmlformats.org/officeDocument/2006/relationships/image" Target="../media/image4.jpeg"/><Relationship Id="rId7" Type="http://schemas.openxmlformats.org/officeDocument/2006/relationships/image" Target="NULL"/><Relationship Id="rId12" Type="http://schemas.openxmlformats.org/officeDocument/2006/relationships/image" Target="NUL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NULL"/><Relationship Id="rId11" Type="http://schemas.microsoft.com/office/2007/relationships/hdphoto" Target="../media/hdphoto2.wdp"/><Relationship Id="rId5" Type="http://schemas.openxmlformats.org/officeDocument/2006/relationships/image" Target="NULL"/><Relationship Id="rId10" Type="http://schemas.openxmlformats.org/officeDocument/2006/relationships/image" Target="../media/image5.png"/><Relationship Id="rId4" Type="http://schemas.openxmlformats.org/officeDocument/2006/relationships/image" Target="NULL"/><Relationship Id="rId9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13" Type="http://schemas.openxmlformats.org/officeDocument/2006/relationships/image" Target="../media/image6.png"/><Relationship Id="rId3" Type="http://schemas.openxmlformats.org/officeDocument/2006/relationships/image" Target="../media/image4.jpeg"/><Relationship Id="rId7" Type="http://schemas.openxmlformats.org/officeDocument/2006/relationships/image" Target="NULL"/><Relationship Id="rId12" Type="http://schemas.openxmlformats.org/officeDocument/2006/relationships/image" Target="NUL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NULL"/><Relationship Id="rId11" Type="http://schemas.microsoft.com/office/2007/relationships/hdphoto" Target="../media/hdphoto2.wdp"/><Relationship Id="rId5" Type="http://schemas.openxmlformats.org/officeDocument/2006/relationships/image" Target="NULL"/><Relationship Id="rId10" Type="http://schemas.openxmlformats.org/officeDocument/2006/relationships/image" Target="../media/image5.png"/><Relationship Id="rId4" Type="http://schemas.openxmlformats.org/officeDocument/2006/relationships/image" Target="NULL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13" Type="http://schemas.openxmlformats.org/officeDocument/2006/relationships/image" Target="NULL"/><Relationship Id="rId3" Type="http://schemas.openxmlformats.org/officeDocument/2006/relationships/image" Target="../media/image4.jpeg"/><Relationship Id="rId7" Type="http://schemas.openxmlformats.org/officeDocument/2006/relationships/image" Target="NULL"/><Relationship Id="rId12" Type="http://schemas.openxmlformats.org/officeDocument/2006/relationships/image" Target="NUL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NULL"/><Relationship Id="rId11" Type="http://schemas.microsoft.com/office/2007/relationships/hdphoto" Target="../media/hdphoto2.wdp"/><Relationship Id="rId5" Type="http://schemas.openxmlformats.org/officeDocument/2006/relationships/image" Target="NULL"/><Relationship Id="rId10" Type="http://schemas.openxmlformats.org/officeDocument/2006/relationships/image" Target="../media/image5.png"/><Relationship Id="rId4" Type="http://schemas.openxmlformats.org/officeDocument/2006/relationships/image" Target="NULL"/><Relationship Id="rId9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 - doplň </a:t>
            </a: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slovo v říkadle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Gramatická správnost řeči, vyjadřování a správná výslovnost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538732" y="0"/>
            <a:ext cx="6507480" cy="6629400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cirkusu je ______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h</a:t>
            </a:r>
            <a:r>
              <a:rPr lang="cs-CZ" sz="3200" dirty="0" smtClean="0"/>
              <a:t>raje na trombon.</a:t>
            </a:r>
          </a:p>
          <a:p>
            <a:pPr algn="ctr"/>
            <a:endParaRPr lang="cs-CZ" sz="3200" dirty="0"/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V cirkusu při muzice,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t</a:t>
            </a:r>
            <a:r>
              <a:rPr lang="cs-CZ" sz="3200" dirty="0" smtClean="0"/>
              <a:t>ancovala________.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8138502" y="2681167"/>
            <a:ext cx="1709056" cy="1676400"/>
            <a:chOff x="5050089" y="2993570"/>
            <a:chExt cx="1709056" cy="1676400"/>
          </a:xfrm>
        </p:grpSpPr>
        <p:sp>
          <p:nvSpPr>
            <p:cNvPr id="9" name="Zaoblený obdélník 8"/>
            <p:cNvSpPr/>
            <p:nvPr/>
          </p:nvSpPr>
          <p:spPr>
            <a:xfrm>
              <a:off x="5050089" y="2993570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SKMBT_C20315051515460.jpg"/>
            <p:cNvPicPr>
              <a:picLocks noChangeAspect="1"/>
            </p:cNvPicPr>
            <p:nvPr/>
          </p:nvPicPr>
          <p:blipFill rotWithShape="1">
            <a:blip r:embed="rId4" cstate="print"/>
            <a:srcRect l="57172" t="45291" r="30935" b="35521"/>
            <a:stretch/>
          </p:blipFill>
          <p:spPr>
            <a:xfrm>
              <a:off x="5392105" y="3289054"/>
              <a:ext cx="990600" cy="990601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10034520" y="847423"/>
            <a:ext cx="1709056" cy="1676400"/>
            <a:chOff x="9196663" y="3172188"/>
            <a:chExt cx="1709056" cy="1676400"/>
          </a:xfrm>
        </p:grpSpPr>
        <p:sp>
          <p:nvSpPr>
            <p:cNvPr id="12" name="Zaoblený obdélník 11"/>
            <p:cNvSpPr/>
            <p:nvPr/>
          </p:nvSpPr>
          <p:spPr>
            <a:xfrm>
              <a:off x="9196663" y="3172188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 descr="SKMBT_C20315051515460.jpg"/>
            <p:cNvPicPr>
              <a:picLocks noChangeAspect="1"/>
            </p:cNvPicPr>
            <p:nvPr/>
          </p:nvPicPr>
          <p:blipFill rotWithShape="1">
            <a:blip r:embed="rId5" cstate="print"/>
            <a:srcRect l="74429" t="67961" r="9628" b="7793"/>
            <a:stretch/>
          </p:blipFill>
          <p:spPr>
            <a:xfrm>
              <a:off x="9339943" y="3341914"/>
              <a:ext cx="1328057" cy="1251858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8109370" y="4533694"/>
            <a:ext cx="1709056" cy="1676400"/>
            <a:chOff x="903515" y="3050608"/>
            <a:chExt cx="1709056" cy="1676400"/>
          </a:xfrm>
        </p:grpSpPr>
        <p:sp>
          <p:nvSpPr>
            <p:cNvPr id="15" name="Zaoblený obdélník 14"/>
            <p:cNvSpPr/>
            <p:nvPr/>
          </p:nvSpPr>
          <p:spPr>
            <a:xfrm>
              <a:off x="903515" y="3050608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 descr="SKMBT_C20315051515460.jpg"/>
            <p:cNvPicPr>
              <a:picLocks noChangeAspect="1"/>
            </p:cNvPicPr>
            <p:nvPr/>
          </p:nvPicPr>
          <p:blipFill rotWithShape="1">
            <a:blip r:embed="rId6" cstate="print"/>
            <a:srcRect l="27883" t="71857" r="56042" b="7269"/>
            <a:stretch/>
          </p:blipFill>
          <p:spPr>
            <a:xfrm>
              <a:off x="1055913" y="3222171"/>
              <a:ext cx="1338943" cy="1077686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10012748" y="4544581"/>
            <a:ext cx="1709056" cy="1676400"/>
            <a:chOff x="805543" y="816429"/>
            <a:chExt cx="1709056" cy="1676400"/>
          </a:xfrm>
        </p:grpSpPr>
        <p:sp>
          <p:nvSpPr>
            <p:cNvPr id="18" name="Zaoblený obdélník 17"/>
            <p:cNvSpPr/>
            <p:nvPr/>
          </p:nvSpPr>
          <p:spPr>
            <a:xfrm>
              <a:off x="805543" y="816429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 descr="SKMBT_C20315051515460.jpg"/>
            <p:cNvPicPr>
              <a:picLocks noChangeAspect="1"/>
            </p:cNvPicPr>
            <p:nvPr/>
          </p:nvPicPr>
          <p:blipFill rotWithShape="1">
            <a:blip r:embed="rId7" cstate="print"/>
            <a:srcRect l="27819" t="40800" r="57413" b="41911"/>
            <a:stretch/>
          </p:blipFill>
          <p:spPr>
            <a:xfrm>
              <a:off x="1066800" y="1197428"/>
              <a:ext cx="1230086" cy="892629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10075113" y="2698384"/>
            <a:ext cx="1709056" cy="1676400"/>
            <a:chOff x="5445351" y="544286"/>
            <a:chExt cx="1709056" cy="1676400"/>
          </a:xfrm>
        </p:grpSpPr>
        <p:sp>
          <p:nvSpPr>
            <p:cNvPr id="21" name="Zaoblený obdélník 20"/>
            <p:cNvSpPr/>
            <p:nvPr/>
          </p:nvSpPr>
          <p:spPr>
            <a:xfrm>
              <a:off x="5445351" y="544286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 descr="SKMBT_C20315051515460.jpg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4979" b="35003" l="44127" r="65351">
                          <a14:foregroundMark x1="50235" y1="20202" x2="56764" y2="21250"/>
                          <a14:foregroundMark x1="52587" y1="19778" x2="55595" y2="18931"/>
                          <a14:foregroundMark x1="52316" y1="11552" x2="50235" y2="18931"/>
                          <a14:foregroundMark x1="47741" y1="13669" x2="52459" y2="11129"/>
                          <a14:foregroundMark x1="51661" y1="27581" x2="51661" y2="20000"/>
                          <a14:foregroundMark x1="56764" y1="26109" x2="56892" y2="23367"/>
                          <a14:foregroundMark x1="56764" y1="26109" x2="56892" y2="26532"/>
                          <a14:foregroundMark x1="58589" y1="20403" x2="57947" y2="19153"/>
                          <a14:foregroundMark x1="58860" y1="20827" x2="59644" y2="20827"/>
                          <a14:foregroundMark x1="52844" y1="13246" x2="52459" y2="14516"/>
                          <a14:foregroundMark x1="50364" y1="14294" x2="50364" y2="14294"/>
                          <a14:backgroundMark x1="63949" y1="14294" x2="63949" y2="14294"/>
                        </a14:backgroundRemoval>
                      </a14:imgEffect>
                    </a14:imgLayer>
                  </a14:imgProps>
                </a:ext>
              </a:extLst>
            </a:blip>
            <a:srcRect l="46535" t="7614" r="39873" b="68983"/>
            <a:stretch/>
          </p:blipFill>
          <p:spPr>
            <a:xfrm>
              <a:off x="5671457" y="783771"/>
              <a:ext cx="1132115" cy="1208315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8076711" y="762509"/>
            <a:ext cx="1709056" cy="1676400"/>
            <a:chOff x="8008936" y="572725"/>
            <a:chExt cx="1709056" cy="1676400"/>
          </a:xfrm>
        </p:grpSpPr>
        <p:sp>
          <p:nvSpPr>
            <p:cNvPr id="27" name="Zaoblený obdélník 26"/>
            <p:cNvSpPr/>
            <p:nvPr/>
          </p:nvSpPr>
          <p:spPr>
            <a:xfrm>
              <a:off x="8008936" y="572725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 rotWithShape="1">
            <a:blip r:embed="rId10" cstate="print">
              <a:duotone>
                <a:prstClr val="black"/>
                <a:schemeClr val="bg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32485" b="76364" l="26091" r="81091">
                          <a14:foregroundMark x1="72136" y1="52364" x2="56773" y2="53030"/>
                          <a14:foregroundMark x1="52273" y1="42364" x2="44545" y2="42061"/>
                          <a14:foregroundMark x1="56682" y1="58727" x2="42364" y2="71091"/>
                          <a14:foregroundMark x1="37500" y1="42364" x2="41091" y2="44303"/>
                          <a14:foregroundMark x1="42955" y1="38727" x2="45455" y2="40970"/>
                          <a14:foregroundMark x1="35591" y1="46364" x2="39864" y2="48545"/>
                          <a14:foregroundMark x1="33227" y1="52061" x2="40000" y2="54121"/>
                          <a14:foregroundMark x1="41682" y1="57636" x2="35955" y2="59394"/>
                          <a14:foregroundMark x1="43091" y1="62364" x2="38318" y2="65879"/>
                          <a14:foregroundMark x1="43091" y1="44606" x2="40136" y2="52364"/>
                        </a14:backgroundRemoval>
                      </a14:imgEffect>
                      <a14:imgEffect>
                        <a14:artisticPhotocopy/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024" t="34603" r="23333" b="23016"/>
            <a:stretch/>
          </p:blipFill>
          <p:spPr>
            <a:xfrm rot="5400000">
              <a:off x="8225916" y="1051776"/>
              <a:ext cx="1275096" cy="816428"/>
            </a:xfrm>
            <a:prstGeom prst="rect">
              <a:avLst/>
            </a:prstGeom>
          </p:spPr>
        </p:pic>
      </p:grpSp>
      <p:pic>
        <p:nvPicPr>
          <p:cNvPr id="29" name="Obrázek 28" descr="SKMBT_C20315051515460.jpg"/>
          <p:cNvPicPr>
            <a:picLocks noChangeAspect="1"/>
          </p:cNvPicPr>
          <p:nvPr/>
        </p:nvPicPr>
        <p:blipFill rotWithShape="1">
          <a:blip r:embed="rId12" cstate="print"/>
          <a:srcRect l="23701" t="67430" r="53429" b="-1"/>
          <a:stretch/>
        </p:blipFill>
        <p:spPr>
          <a:xfrm>
            <a:off x="3938037" y="285581"/>
            <a:ext cx="1926772" cy="1700836"/>
          </a:xfrm>
          <a:prstGeom prst="rect">
            <a:avLst/>
          </a:prstGeom>
        </p:spPr>
      </p:pic>
      <p:pic>
        <p:nvPicPr>
          <p:cNvPr id="30" name="Obrázek 29" descr="SKMBT_C20315051515460.jpg"/>
          <p:cNvPicPr>
            <a:picLocks noChangeAspect="1"/>
          </p:cNvPicPr>
          <p:nvPr/>
        </p:nvPicPr>
        <p:blipFill rotWithShape="1">
          <a:blip r:embed="rId13" cstate="print"/>
          <a:srcRect l="52321" t="40653" r="25201" b="29407"/>
          <a:stretch/>
        </p:blipFill>
        <p:spPr>
          <a:xfrm>
            <a:off x="3938037" y="4272439"/>
            <a:ext cx="1872342" cy="1545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82012" y="108857"/>
            <a:ext cx="6507480" cy="6629400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Cirkusový ________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j</a:t>
            </a:r>
            <a:r>
              <a:rPr lang="cs-CZ" sz="3200" dirty="0" smtClean="0"/>
              <a:t>menuje se Vašek.</a:t>
            </a:r>
          </a:p>
          <a:p>
            <a:pPr algn="ctr"/>
            <a:endParaRPr lang="cs-CZ" sz="3200" dirty="0"/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Lvi, když se to naučí,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p</a:t>
            </a:r>
            <a:r>
              <a:rPr lang="cs-CZ" sz="3200" dirty="0" smtClean="0"/>
              <a:t>roskakují _________.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8138502" y="2611197"/>
            <a:ext cx="1709056" cy="1676400"/>
            <a:chOff x="5050089" y="2993570"/>
            <a:chExt cx="1709056" cy="1676400"/>
          </a:xfrm>
        </p:grpSpPr>
        <p:sp>
          <p:nvSpPr>
            <p:cNvPr id="9" name="Zaoblený obdélník 8"/>
            <p:cNvSpPr/>
            <p:nvPr/>
          </p:nvSpPr>
          <p:spPr>
            <a:xfrm>
              <a:off x="5050089" y="2993570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SKMBT_C20315051515460.jpg"/>
            <p:cNvPicPr>
              <a:picLocks noChangeAspect="1"/>
            </p:cNvPicPr>
            <p:nvPr/>
          </p:nvPicPr>
          <p:blipFill rotWithShape="1">
            <a:blip r:embed="rId4" cstate="print"/>
            <a:srcRect l="57172" t="45291" r="30935" b="35521"/>
            <a:stretch/>
          </p:blipFill>
          <p:spPr>
            <a:xfrm>
              <a:off x="5392105" y="3289054"/>
              <a:ext cx="990600" cy="990601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10034520" y="777453"/>
            <a:ext cx="1709056" cy="1676400"/>
            <a:chOff x="9196663" y="3172188"/>
            <a:chExt cx="1709056" cy="1676400"/>
          </a:xfrm>
        </p:grpSpPr>
        <p:sp>
          <p:nvSpPr>
            <p:cNvPr id="12" name="Zaoblený obdélník 11"/>
            <p:cNvSpPr/>
            <p:nvPr/>
          </p:nvSpPr>
          <p:spPr>
            <a:xfrm>
              <a:off x="9196663" y="3172188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 descr="SKMBT_C20315051515460.jpg"/>
            <p:cNvPicPr>
              <a:picLocks noChangeAspect="1"/>
            </p:cNvPicPr>
            <p:nvPr/>
          </p:nvPicPr>
          <p:blipFill rotWithShape="1">
            <a:blip r:embed="rId5" cstate="print"/>
            <a:srcRect l="74429" t="67961" r="9628" b="7793"/>
            <a:stretch/>
          </p:blipFill>
          <p:spPr>
            <a:xfrm>
              <a:off x="9339943" y="3341914"/>
              <a:ext cx="1328057" cy="1251858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8109370" y="4463724"/>
            <a:ext cx="1709056" cy="1676400"/>
            <a:chOff x="903515" y="3050608"/>
            <a:chExt cx="1709056" cy="1676400"/>
          </a:xfrm>
        </p:grpSpPr>
        <p:sp>
          <p:nvSpPr>
            <p:cNvPr id="15" name="Zaoblený obdélník 14"/>
            <p:cNvSpPr/>
            <p:nvPr/>
          </p:nvSpPr>
          <p:spPr>
            <a:xfrm>
              <a:off x="903515" y="3050608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 descr="SKMBT_C20315051515460.jpg"/>
            <p:cNvPicPr>
              <a:picLocks noChangeAspect="1"/>
            </p:cNvPicPr>
            <p:nvPr/>
          </p:nvPicPr>
          <p:blipFill rotWithShape="1">
            <a:blip r:embed="rId6" cstate="print"/>
            <a:srcRect l="27883" t="71857" r="56042" b="7269"/>
            <a:stretch/>
          </p:blipFill>
          <p:spPr>
            <a:xfrm>
              <a:off x="1055913" y="3222171"/>
              <a:ext cx="1338943" cy="1077686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10012748" y="4474611"/>
            <a:ext cx="1709056" cy="1676400"/>
            <a:chOff x="805543" y="816429"/>
            <a:chExt cx="1709056" cy="1676400"/>
          </a:xfrm>
        </p:grpSpPr>
        <p:sp>
          <p:nvSpPr>
            <p:cNvPr id="18" name="Zaoblený obdélník 17"/>
            <p:cNvSpPr/>
            <p:nvPr/>
          </p:nvSpPr>
          <p:spPr>
            <a:xfrm>
              <a:off x="805543" y="816429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 descr="SKMBT_C20315051515460.jpg"/>
            <p:cNvPicPr>
              <a:picLocks noChangeAspect="1"/>
            </p:cNvPicPr>
            <p:nvPr/>
          </p:nvPicPr>
          <p:blipFill rotWithShape="1">
            <a:blip r:embed="rId7" cstate="print"/>
            <a:srcRect l="27819" t="40800" r="57413" b="41911"/>
            <a:stretch/>
          </p:blipFill>
          <p:spPr>
            <a:xfrm>
              <a:off x="1066800" y="1197428"/>
              <a:ext cx="1230086" cy="892629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10075113" y="2628414"/>
            <a:ext cx="1709056" cy="1676400"/>
            <a:chOff x="5445351" y="544286"/>
            <a:chExt cx="1709056" cy="1676400"/>
          </a:xfrm>
        </p:grpSpPr>
        <p:sp>
          <p:nvSpPr>
            <p:cNvPr id="21" name="Zaoblený obdélník 20"/>
            <p:cNvSpPr/>
            <p:nvPr/>
          </p:nvSpPr>
          <p:spPr>
            <a:xfrm>
              <a:off x="5445351" y="544286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 descr="SKMBT_C20315051515460.jpg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4979" b="35003" l="44127" r="65351">
                          <a14:foregroundMark x1="50235" y1="20202" x2="56764" y2="21250"/>
                          <a14:foregroundMark x1="52587" y1="19778" x2="55595" y2="18931"/>
                          <a14:foregroundMark x1="52316" y1="11552" x2="50235" y2="18931"/>
                          <a14:foregroundMark x1="47741" y1="13669" x2="52459" y2="11129"/>
                          <a14:foregroundMark x1="51661" y1="27581" x2="51661" y2="20000"/>
                          <a14:foregroundMark x1="56764" y1="26109" x2="56892" y2="23367"/>
                          <a14:foregroundMark x1="56764" y1="26109" x2="56892" y2="26532"/>
                          <a14:foregroundMark x1="58589" y1="20403" x2="57947" y2="19153"/>
                          <a14:foregroundMark x1="58860" y1="20827" x2="59644" y2="20827"/>
                          <a14:foregroundMark x1="52844" y1="13246" x2="52459" y2="14516"/>
                          <a14:foregroundMark x1="50364" y1="14294" x2="50364" y2="14294"/>
                          <a14:backgroundMark x1="63949" y1="14294" x2="63949" y2="14294"/>
                        </a14:backgroundRemoval>
                      </a14:imgEffect>
                    </a14:imgLayer>
                  </a14:imgProps>
                </a:ext>
              </a:extLst>
            </a:blip>
            <a:srcRect l="46535" t="7614" r="39873" b="68983"/>
            <a:stretch/>
          </p:blipFill>
          <p:spPr>
            <a:xfrm>
              <a:off x="5671457" y="783771"/>
              <a:ext cx="1132115" cy="1208315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8076711" y="692539"/>
            <a:ext cx="1709056" cy="1676400"/>
            <a:chOff x="8008936" y="572725"/>
            <a:chExt cx="1709056" cy="1676400"/>
          </a:xfrm>
        </p:grpSpPr>
        <p:sp>
          <p:nvSpPr>
            <p:cNvPr id="24" name="Zaoblený obdélník 23"/>
            <p:cNvSpPr/>
            <p:nvPr/>
          </p:nvSpPr>
          <p:spPr>
            <a:xfrm>
              <a:off x="8008936" y="572725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10" cstate="print">
              <a:duotone>
                <a:prstClr val="black"/>
                <a:schemeClr val="bg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32485" b="76364" l="26091" r="81091">
                          <a14:foregroundMark x1="72136" y1="52364" x2="56773" y2="53030"/>
                          <a14:foregroundMark x1="52273" y1="42364" x2="44545" y2="42061"/>
                          <a14:foregroundMark x1="56682" y1="58727" x2="42364" y2="71091"/>
                          <a14:foregroundMark x1="37500" y1="42364" x2="41091" y2="44303"/>
                          <a14:foregroundMark x1="42955" y1="38727" x2="45455" y2="40970"/>
                          <a14:foregroundMark x1="35591" y1="46364" x2="39864" y2="48545"/>
                          <a14:foregroundMark x1="33227" y1="52061" x2="40000" y2="54121"/>
                          <a14:foregroundMark x1="41682" y1="57636" x2="35955" y2="59394"/>
                          <a14:foregroundMark x1="43091" y1="62364" x2="38318" y2="65879"/>
                          <a14:foregroundMark x1="43091" y1="44606" x2="40136" y2="52364"/>
                        </a14:backgroundRemoval>
                      </a14:imgEffect>
                      <a14:imgEffect>
                        <a14:artisticPhotocopy/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024" t="34603" r="23333" b="23016"/>
            <a:stretch/>
          </p:blipFill>
          <p:spPr>
            <a:xfrm rot="5400000">
              <a:off x="8225916" y="1051776"/>
              <a:ext cx="1275096" cy="816428"/>
            </a:xfrm>
            <a:prstGeom prst="rect">
              <a:avLst/>
            </a:prstGeom>
          </p:spPr>
        </p:pic>
      </p:grpSp>
      <p:pic>
        <p:nvPicPr>
          <p:cNvPr id="26" name="Obrázek 25" descr="SKMBT_C20315051515460.jpg"/>
          <p:cNvPicPr>
            <a:picLocks noChangeAspect="1"/>
          </p:cNvPicPr>
          <p:nvPr/>
        </p:nvPicPr>
        <p:blipFill rotWithShape="1">
          <a:blip r:embed="rId12" cstate="print"/>
          <a:srcRect l="73361" t="64267" r="5729" b="5583"/>
          <a:stretch/>
        </p:blipFill>
        <p:spPr>
          <a:xfrm>
            <a:off x="4041626" y="304184"/>
            <a:ext cx="1741714" cy="155665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3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2485" b="76364" l="26091" r="81091">
                        <a14:foregroundMark x1="72136" y1="52364" x2="56773" y2="53030"/>
                        <a14:foregroundMark x1="52273" y1="42364" x2="44545" y2="42061"/>
                        <a14:foregroundMark x1="56682" y1="58727" x2="42364" y2="71091"/>
                        <a14:foregroundMark x1="37500" y1="42364" x2="41091" y2="44303"/>
                        <a14:foregroundMark x1="42955" y1="38727" x2="45455" y2="40970"/>
                        <a14:foregroundMark x1="35591" y1="46364" x2="39864" y2="48545"/>
                        <a14:foregroundMark x1="33227" y1="52061" x2="40000" y2="54121"/>
                        <a14:foregroundMark x1="41682" y1="57636" x2="35955" y2="59394"/>
                        <a14:foregroundMark x1="43091" y1="62364" x2="38318" y2="65879"/>
                        <a14:foregroundMark x1="43091" y1="44606" x2="40136" y2="52364"/>
                      </a14:backgroundRemoval>
                    </a14:imgEffect>
                    <a14:imgEffect>
                      <a14:artisticPhotocopy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24" t="34603" r="23333" b="23016"/>
          <a:stretch/>
        </p:blipFill>
        <p:spPr>
          <a:xfrm rot="5620359">
            <a:off x="4446666" y="4678940"/>
            <a:ext cx="1111078" cy="8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3628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125908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982130" y="0"/>
            <a:ext cx="6507480" cy="6477000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Pan krotitel Vydra,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k</a:t>
            </a:r>
            <a:r>
              <a:rPr lang="cs-CZ" sz="3200" dirty="0" smtClean="0"/>
              <a:t>rotí, krotí _______.</a:t>
            </a:r>
          </a:p>
          <a:p>
            <a:pPr algn="ctr"/>
            <a:endParaRPr lang="cs-CZ" sz="3200" dirty="0"/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Klaunovi na malíček,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d</a:t>
            </a:r>
            <a:r>
              <a:rPr lang="cs-CZ" sz="3200" dirty="0" smtClean="0"/>
              <a:t>upnul bílý ________.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8500872" y="2774336"/>
            <a:ext cx="1709056" cy="1676400"/>
            <a:chOff x="5050089" y="2993570"/>
            <a:chExt cx="1709056" cy="1676400"/>
          </a:xfrm>
        </p:grpSpPr>
        <p:sp>
          <p:nvSpPr>
            <p:cNvPr id="9" name="Zaoblený obdélník 8"/>
            <p:cNvSpPr/>
            <p:nvPr/>
          </p:nvSpPr>
          <p:spPr>
            <a:xfrm>
              <a:off x="5050089" y="2993570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SKMBT_C20315051515460.jpg"/>
            <p:cNvPicPr>
              <a:picLocks noChangeAspect="1"/>
            </p:cNvPicPr>
            <p:nvPr/>
          </p:nvPicPr>
          <p:blipFill rotWithShape="1">
            <a:blip r:embed="rId4" cstate="print"/>
            <a:srcRect l="57172" t="45291" r="30935" b="35521"/>
            <a:stretch/>
          </p:blipFill>
          <p:spPr>
            <a:xfrm>
              <a:off x="5392105" y="3289054"/>
              <a:ext cx="990600" cy="990601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10396890" y="940592"/>
            <a:ext cx="1709056" cy="1676400"/>
            <a:chOff x="9196663" y="3172188"/>
            <a:chExt cx="1709056" cy="1676400"/>
          </a:xfrm>
        </p:grpSpPr>
        <p:sp>
          <p:nvSpPr>
            <p:cNvPr id="12" name="Zaoblený obdélník 11"/>
            <p:cNvSpPr/>
            <p:nvPr/>
          </p:nvSpPr>
          <p:spPr>
            <a:xfrm>
              <a:off x="9196663" y="3172188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 descr="SKMBT_C20315051515460.jpg"/>
            <p:cNvPicPr>
              <a:picLocks noChangeAspect="1"/>
            </p:cNvPicPr>
            <p:nvPr/>
          </p:nvPicPr>
          <p:blipFill rotWithShape="1">
            <a:blip r:embed="rId5" cstate="print"/>
            <a:srcRect l="74429" t="67961" r="9628" b="7793"/>
            <a:stretch/>
          </p:blipFill>
          <p:spPr>
            <a:xfrm>
              <a:off x="9339943" y="3341914"/>
              <a:ext cx="1328057" cy="1251858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8511067" y="4626863"/>
            <a:ext cx="1709056" cy="1676400"/>
            <a:chOff x="903515" y="3050608"/>
            <a:chExt cx="1709056" cy="1676400"/>
          </a:xfrm>
        </p:grpSpPr>
        <p:sp>
          <p:nvSpPr>
            <p:cNvPr id="15" name="Zaoblený obdélník 14"/>
            <p:cNvSpPr/>
            <p:nvPr/>
          </p:nvSpPr>
          <p:spPr>
            <a:xfrm>
              <a:off x="903515" y="3050608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 descr="SKMBT_C20315051515460.jpg"/>
            <p:cNvPicPr>
              <a:picLocks noChangeAspect="1"/>
            </p:cNvPicPr>
            <p:nvPr/>
          </p:nvPicPr>
          <p:blipFill rotWithShape="1">
            <a:blip r:embed="rId6" cstate="print"/>
            <a:srcRect l="27883" t="71857" r="56042" b="7269"/>
            <a:stretch/>
          </p:blipFill>
          <p:spPr>
            <a:xfrm>
              <a:off x="1055913" y="3222171"/>
              <a:ext cx="1338943" cy="1077686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10375118" y="4637750"/>
            <a:ext cx="1709056" cy="1676400"/>
            <a:chOff x="805543" y="816429"/>
            <a:chExt cx="1709056" cy="1676400"/>
          </a:xfrm>
        </p:grpSpPr>
        <p:sp>
          <p:nvSpPr>
            <p:cNvPr id="18" name="Zaoblený obdélník 17"/>
            <p:cNvSpPr/>
            <p:nvPr/>
          </p:nvSpPr>
          <p:spPr>
            <a:xfrm>
              <a:off x="805543" y="816429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 descr="SKMBT_C20315051515460.jpg"/>
            <p:cNvPicPr>
              <a:picLocks noChangeAspect="1"/>
            </p:cNvPicPr>
            <p:nvPr/>
          </p:nvPicPr>
          <p:blipFill rotWithShape="1">
            <a:blip r:embed="rId7" cstate="print"/>
            <a:srcRect l="27819" t="40800" r="57413" b="41911"/>
            <a:stretch/>
          </p:blipFill>
          <p:spPr>
            <a:xfrm>
              <a:off x="1066800" y="1197428"/>
              <a:ext cx="1230086" cy="892629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10437483" y="2791553"/>
            <a:ext cx="1709056" cy="1676400"/>
            <a:chOff x="5445351" y="544286"/>
            <a:chExt cx="1709056" cy="1676400"/>
          </a:xfrm>
        </p:grpSpPr>
        <p:sp>
          <p:nvSpPr>
            <p:cNvPr id="21" name="Zaoblený obdélník 20"/>
            <p:cNvSpPr/>
            <p:nvPr/>
          </p:nvSpPr>
          <p:spPr>
            <a:xfrm>
              <a:off x="5445351" y="544286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 descr="SKMBT_C20315051515460.jpg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4979" b="35003" l="44127" r="65351">
                          <a14:foregroundMark x1="50235" y1="20202" x2="56764" y2="21250"/>
                          <a14:foregroundMark x1="52587" y1="19778" x2="55595" y2="18931"/>
                          <a14:foregroundMark x1="52316" y1="11552" x2="50235" y2="18931"/>
                          <a14:foregroundMark x1="47741" y1="13669" x2="52459" y2="11129"/>
                          <a14:foregroundMark x1="51661" y1="27581" x2="51661" y2="20000"/>
                          <a14:foregroundMark x1="56764" y1="26109" x2="56892" y2="23367"/>
                          <a14:foregroundMark x1="56764" y1="26109" x2="56892" y2="26532"/>
                          <a14:foregroundMark x1="58589" y1="20403" x2="57947" y2="19153"/>
                          <a14:foregroundMark x1="58860" y1="20827" x2="59644" y2="20827"/>
                          <a14:foregroundMark x1="52844" y1="13246" x2="52459" y2="14516"/>
                          <a14:foregroundMark x1="50364" y1="14294" x2="50364" y2="14294"/>
                          <a14:backgroundMark x1="63949" y1="14294" x2="63949" y2="14294"/>
                        </a14:backgroundRemoval>
                      </a14:imgEffect>
                    </a14:imgLayer>
                  </a14:imgProps>
                </a:ext>
              </a:extLst>
            </a:blip>
            <a:srcRect l="46535" t="7614" r="39873" b="68983"/>
            <a:stretch/>
          </p:blipFill>
          <p:spPr>
            <a:xfrm>
              <a:off x="5671457" y="783771"/>
              <a:ext cx="1132115" cy="1208315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8439081" y="855678"/>
            <a:ext cx="1709056" cy="1676400"/>
            <a:chOff x="8008936" y="572725"/>
            <a:chExt cx="1709056" cy="1676400"/>
          </a:xfrm>
        </p:grpSpPr>
        <p:sp>
          <p:nvSpPr>
            <p:cNvPr id="24" name="Zaoblený obdélník 23"/>
            <p:cNvSpPr/>
            <p:nvPr/>
          </p:nvSpPr>
          <p:spPr>
            <a:xfrm>
              <a:off x="8008936" y="572725"/>
              <a:ext cx="1709056" cy="1676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10" cstate="print">
              <a:duotone>
                <a:prstClr val="black"/>
                <a:schemeClr val="bg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32485" b="76364" l="26091" r="81091">
                          <a14:foregroundMark x1="72136" y1="52364" x2="56773" y2="53030"/>
                          <a14:foregroundMark x1="52273" y1="42364" x2="44545" y2="42061"/>
                          <a14:foregroundMark x1="56682" y1="58727" x2="42364" y2="71091"/>
                          <a14:foregroundMark x1="37500" y1="42364" x2="41091" y2="44303"/>
                          <a14:foregroundMark x1="42955" y1="38727" x2="45455" y2="40970"/>
                          <a14:foregroundMark x1="35591" y1="46364" x2="39864" y2="48545"/>
                          <a14:foregroundMark x1="33227" y1="52061" x2="40000" y2="54121"/>
                          <a14:foregroundMark x1="41682" y1="57636" x2="35955" y2="59394"/>
                          <a14:foregroundMark x1="43091" y1="62364" x2="38318" y2="65879"/>
                          <a14:foregroundMark x1="43091" y1="44606" x2="40136" y2="52364"/>
                        </a14:backgroundRemoval>
                      </a14:imgEffect>
                      <a14:imgEffect>
                        <a14:artisticPhotocopy/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024" t="34603" r="23333" b="23016"/>
            <a:stretch/>
          </p:blipFill>
          <p:spPr>
            <a:xfrm rot="5400000">
              <a:off x="8225916" y="1051776"/>
              <a:ext cx="1275096" cy="816428"/>
            </a:xfrm>
            <a:prstGeom prst="rect">
              <a:avLst/>
            </a:prstGeom>
          </p:spPr>
        </p:pic>
      </p:grpSp>
      <p:pic>
        <p:nvPicPr>
          <p:cNvPr id="26" name="Obrázek 25" descr="SKMBT_C20315051515460.jpg"/>
          <p:cNvPicPr>
            <a:picLocks noChangeAspect="1"/>
          </p:cNvPicPr>
          <p:nvPr/>
        </p:nvPicPr>
        <p:blipFill rotWithShape="1">
          <a:blip r:embed="rId12" cstate="print"/>
          <a:srcRect l="26109" t="35642" r="53242" b="32099"/>
          <a:stretch/>
        </p:blipFill>
        <p:spPr>
          <a:xfrm>
            <a:off x="4447023" y="1330724"/>
            <a:ext cx="1719942" cy="1665513"/>
          </a:xfrm>
          <a:prstGeom prst="rect">
            <a:avLst/>
          </a:prstGeom>
        </p:spPr>
      </p:pic>
      <p:pic>
        <p:nvPicPr>
          <p:cNvPr id="27" name="Obrázek 26" descr="SKMBT_C20315051515460.jpg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979" b="35003" l="44127" r="65351">
                        <a14:foregroundMark x1="50235" y1="20202" x2="56764" y2="21250"/>
                        <a14:foregroundMark x1="52587" y1="19778" x2="55595" y2="18931"/>
                        <a14:foregroundMark x1="52316" y1="11552" x2="50235" y2="18931"/>
                        <a14:foregroundMark x1="47741" y1="13669" x2="52459" y2="11129"/>
                        <a14:foregroundMark x1="51661" y1="27581" x2="51661" y2="20000"/>
                        <a14:foregroundMark x1="56764" y1="26109" x2="56892" y2="23367"/>
                        <a14:foregroundMark x1="56764" y1="26109" x2="56892" y2="26532"/>
                        <a14:foregroundMark x1="58589" y1="20403" x2="57947" y2="19153"/>
                        <a14:foregroundMark x1="58860" y1="20827" x2="59644" y2="20827"/>
                        <a14:foregroundMark x1="52844" y1="13246" x2="52459" y2="14516"/>
                        <a14:foregroundMark x1="50364" y1="14294" x2="50364" y2="14294"/>
                        <a14:backgroundMark x1="63949" y1="14294" x2="63949" y2="14294"/>
                      </a14:backgroundRemoval>
                    </a14:imgEffect>
                  </a14:imgLayer>
                </a14:imgProps>
              </a:ext>
            </a:extLst>
          </a:blip>
          <a:srcRect l="41474" t="1226" r="31996" b="61244"/>
          <a:stretch/>
        </p:blipFill>
        <p:spPr>
          <a:xfrm>
            <a:off x="4447023" y="4153209"/>
            <a:ext cx="2066870" cy="154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7051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r>
              <a:rPr lang="cs-CZ" dirty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Dítě má za úkol doplňovat slova, která se rýmují v </a:t>
            </a:r>
            <a:r>
              <a:rPr lang="cs-CZ" dirty="0" smtClean="0"/>
              <a:t>říkadle - utvořit </a:t>
            </a:r>
            <a:r>
              <a:rPr lang="cs-CZ" dirty="0"/>
              <a:t>jednoduchý rým </a:t>
            </a:r>
          </a:p>
          <a:p>
            <a:r>
              <a:rPr lang="cs-CZ" dirty="0"/>
              <a:t>vybrat obrázek ke slovu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Úkolem je rozvíjet řečové a jazykové dovednosti produktivní (výslovnost, mluvní projev a vyjadřování)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mají za úkol doplňovat obrázky zvířátek do </a:t>
            </a:r>
            <a:r>
              <a:rPr lang="cs-CZ" dirty="0" smtClean="0"/>
              <a:t>říkadla</a:t>
            </a:r>
          </a:p>
          <a:p>
            <a:r>
              <a:rPr lang="cs-CZ" dirty="0" smtClean="0"/>
              <a:t>Kliknutím na správný obrázek, se tento obrázek zařadí do rýmu, nesprávný se zprůhlední.</a:t>
            </a:r>
            <a:endParaRPr lang="cs-CZ" dirty="0"/>
          </a:p>
          <a:p>
            <a:r>
              <a:rPr lang="cs-CZ" dirty="0" smtClean="0"/>
              <a:t>Obrázky </a:t>
            </a:r>
            <a:r>
              <a:rPr lang="cs-CZ" dirty="0"/>
              <a:t>vybírat podle instrukcí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dítě si zkouší vytvořit jednoduchý rým</a:t>
            </a:r>
          </a:p>
          <a:p>
            <a:r>
              <a:rPr lang="cs-CZ" dirty="0"/>
              <a:t>rozvíjí si jazykový cit pro vhodné slovo, rozvoj řeči a jazyka</a:t>
            </a:r>
          </a:p>
          <a:p>
            <a:r>
              <a:rPr lang="cs-CZ" dirty="0"/>
              <a:t>poznávání zvířátek, vyprávění o cirkuse</a:t>
            </a:r>
          </a:p>
          <a:p>
            <a:r>
              <a:rPr lang="cs-CZ" dirty="0"/>
              <a:t>reprodukce říkadla, rozvoj mechanické paměti</a:t>
            </a:r>
          </a:p>
          <a:p>
            <a:r>
              <a:rPr lang="cs-CZ" dirty="0"/>
              <a:t>nápodoba zvířátek, pohybová hra "Na cirkusová zvířátka"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381</Words>
  <Application>Microsoft Office PowerPoint</Application>
  <PresentationFormat>Vlastní</PresentationFormat>
  <Paragraphs>94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Cirkus - doplň slovo v říkadle</vt:lpstr>
      <vt:lpstr>Snímek 2</vt:lpstr>
      <vt:lpstr>Snímek 3</vt:lpstr>
      <vt:lpstr>Snímek 4</vt:lpstr>
      <vt:lpstr>Použité odkazy</vt:lpstr>
      <vt:lpstr>Metodický pokyn Integrovaný blok: 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9</cp:revision>
  <dcterms:created xsi:type="dcterms:W3CDTF">2014-08-05T12:38:58Z</dcterms:created>
  <dcterms:modified xsi:type="dcterms:W3CDTF">2015-05-22T09:49:05Z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