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docProps/custom.xml" ContentType="application/vnd.openxmlformats-officedocument.custom-propertie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4" r:id="rId4"/>
    <p:sldId id="282" r:id="rId5"/>
    <p:sldId id="290" r:id="rId6"/>
    <p:sldId id="285" r:id="rId7"/>
    <p:sldId id="286" r:id="rId8"/>
    <p:sldId id="287" r:id="rId9"/>
    <p:sldId id="275" r:id="rId10"/>
    <p:sldId id="276" r:id="rId11"/>
    <p:sldId id="277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2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Vyber dva stejné dinosaury.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11111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Vyber dva stejné dinosaury podle druhu.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99243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Vyber mládě k mamince.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99243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Vyber dva stejné dinosaury podle hlavy.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6716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Vyber stejné dinosaury podle ocásků.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70826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Vyber stejné dinosaury podle ostnů.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7405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45210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64854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93327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63701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22411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8300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12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2.png"/><Relationship Id="rId5" Type="http://schemas.openxmlformats.org/officeDocument/2006/relationships/image" Target="../media/image14.png"/><Relationship Id="rId10" Type="http://schemas.openxmlformats.org/officeDocument/2006/relationships/image" Target="../media/image16.png"/><Relationship Id="rId4" Type="http://schemas.openxmlformats.org/officeDocument/2006/relationships/image" Target="../media/image8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Dinosauři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Základní matematické operace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5580" y="50943"/>
            <a:ext cx="2281239" cy="215912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12573" y="50943"/>
            <a:ext cx="2407934" cy="227904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91361" y="501558"/>
            <a:ext cx="2671590" cy="252858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7872" y="2161093"/>
            <a:ext cx="2505249" cy="237114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39821" y="2521864"/>
            <a:ext cx="2281239" cy="215912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7461" y="2212030"/>
            <a:ext cx="2407934" cy="227904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73071" y="1277767"/>
            <a:ext cx="2671590" cy="25285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62951" y="-140276"/>
            <a:ext cx="2505249" cy="2371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4.81481E-6 L -0.02982 0.6828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7" y="341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96296E-6 L 0.2405 0.33797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18" y="16898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85185E-6 L 0.28802 0.4333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01" y="21667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1.11111E-6 L 0.36393 0.6342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90" y="31713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1.48148E-6 L -0.37669 0.3243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41" y="16204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2.59259E-6 L -0.02265 0.5703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3" y="28519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4.81481E-6 L -0.48906 0.7060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53" y="35301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59259E-6 L 0.0125 0.35301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5" y="17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71150"/>
            <a:ext cx="2147322" cy="203237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78397" y="2084199"/>
            <a:ext cx="2147322" cy="203237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88739" y="2199162"/>
            <a:ext cx="3288541" cy="220159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41786" y="183707"/>
            <a:ext cx="3288541" cy="22015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41852" y="106274"/>
            <a:ext cx="1049911" cy="209288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55889" y="2006766"/>
            <a:ext cx="1049911" cy="209288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12321" y="1901702"/>
            <a:ext cx="2637939" cy="239737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93456" y="-103450"/>
            <a:ext cx="2637939" cy="239737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91763" y="183707"/>
            <a:ext cx="1926163" cy="182305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25556" y="2731629"/>
            <a:ext cx="1926163" cy="1823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85185E-6 L 0.02513 0.692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" y="3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1.48148E-6 L 0.39493 0.6780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40" y="33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4.44444E-6 L 0.01185 0.6837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6" y="34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2.22222E-6 L -0.2957 0.7055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92" y="3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2.22222E-6 L 0.09336 0.6238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61" y="31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1.48148E-6 L -0.16666 0.3826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33" y="19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3.33333E-6 L -0.47656 0.4115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28" y="20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1.11111E-6 L 0.1069 0.3967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39" y="19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0 L 0.04635 0.3423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8" y="17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33333E-6 L 0.79101 0.3534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544" y="17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409943" y="2059139"/>
            <a:ext cx="1320204" cy="12495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84090" y="950870"/>
            <a:ext cx="2147322" cy="203237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931412" y="626287"/>
            <a:ext cx="1498051" cy="100290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3397" y="460280"/>
            <a:ext cx="3288541" cy="22015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3999168" y="356709"/>
            <a:ext cx="425019" cy="84723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4559" y="1152784"/>
            <a:ext cx="1049911" cy="209288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11870" y="5254"/>
            <a:ext cx="2637939" cy="239737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610790" y="374534"/>
            <a:ext cx="1075861" cy="97774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59705" y="2250226"/>
            <a:ext cx="1926163" cy="182305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933193" y="541672"/>
            <a:ext cx="1180965" cy="111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01637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1.85185E-6 L 0.05364 0.506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82" y="25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4.07407E-6 L 0.46406 0.7398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203" y="36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3.33333E-6 L 0.42591 0.7094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89" y="35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7037E-6 L 0.02669 0.5074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28" y="25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2.59259E-6 L -0.31627 0.7849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20" y="39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3.7037E-6 L 0.48828 0.6439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14" y="32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44444E-6 L -0.27005 0.5729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03" y="28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85185E-6 L 0.17005 0.5775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03" y="28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3.7037E-7 L -0.02239 0.3988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0" y="19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23 -0.00347 L -0.40625 0.613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401" y="30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38883" y="97703"/>
            <a:ext cx="1783384" cy="216221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4639" y="561443"/>
            <a:ext cx="1783384" cy="216221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3837" y="97703"/>
            <a:ext cx="1697189" cy="205771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89842" y="-42590"/>
            <a:ext cx="1987300" cy="240944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04255" y="2000703"/>
            <a:ext cx="2369847" cy="175121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73226" y="203870"/>
            <a:ext cx="2427232" cy="179361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88483" y="1526316"/>
            <a:ext cx="1783384" cy="216221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16511" y="1606414"/>
            <a:ext cx="1783384" cy="216221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55661" y="133150"/>
            <a:ext cx="1697189" cy="205771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80883" y="1549105"/>
            <a:ext cx="1987300" cy="240944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19486" y="1937320"/>
            <a:ext cx="2369847" cy="175121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63447" y="2663492"/>
            <a:ext cx="2427232" cy="1793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1.85185E-6 L 0.80547 0.6833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273" y="34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3.33333E-6 L 0.18502 0.6101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45" y="3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4.44444E-6 L 0.42317 0.6664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59" y="33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3.33333E-6 L -0.22709 0.7111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54" y="35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7.40741E-7 L -0.58203 0.675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02" y="3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4.44444E-6 L 0.07279 0.7081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33" y="35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96296E-6 L -0.2638 0.4548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0" y="22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2.59259E-6 L 0.00455 0.44769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1" y="2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96296E-6 L 0.02527 0.3347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3" y="16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1.85185E-6 L -0.27317 0.44629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59" y="22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7037E-7 L 0.21497 0.4625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42" y="2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3.7037E-6 L 0.23021 0.46366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510" y="23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85114" y="59053"/>
            <a:ext cx="1468773" cy="236573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89796" y="10962"/>
            <a:ext cx="1714532" cy="27615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825" y="0"/>
            <a:ext cx="1901795" cy="236505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88395" y="-139919"/>
            <a:ext cx="2003785" cy="249188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18548" y="2096514"/>
            <a:ext cx="1901795" cy="236505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28865" y="1801646"/>
            <a:ext cx="1685480" cy="271478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088301" y="1862328"/>
            <a:ext cx="1685480" cy="271478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52552" y="-276945"/>
            <a:ext cx="2003785" cy="249188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08858" y="2036851"/>
            <a:ext cx="1468773" cy="236573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261820" y="1754852"/>
            <a:ext cx="1714532" cy="276157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13209" y="1922083"/>
            <a:ext cx="1901795" cy="236505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974978" y="-90732"/>
            <a:ext cx="1901795" cy="2365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3.7037E-6 L 0.40898 0.661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43" y="3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3.7037E-6 L 0.6681 0.6599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98" y="32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48148E-6 L 0.175 0.6587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50" y="32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7.40741E-7 L 0.20312 0.6685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56" y="3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2.59259E-6 L 0.20157 0.6398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78" y="31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22222E-6 L -0.8069 0.6115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352" y="30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7.40741E-7 L -0.12161 0.3363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81" y="1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44444E-6 L -0.34271 0.3643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18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4.07407E-6 L -0.06797 0.3648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98" y="18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4.44444E-6 L -0.12422 0.3643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11" y="18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2.22222E-6 L -0.047 0.3671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7" y="18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85185E-6 L -0.08333 0.36528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67" y="18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-204716" y="5016734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87851" y="263208"/>
            <a:ext cx="2301333" cy="217814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472333" y="458323"/>
            <a:ext cx="2301333" cy="217814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31034" y="458323"/>
            <a:ext cx="2519797" cy="238491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0815" y="1987781"/>
            <a:ext cx="2519797" cy="238491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45285" y="-15654"/>
            <a:ext cx="2468526" cy="233639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8608199" y="2144475"/>
            <a:ext cx="2468526" cy="233639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0548" y="2165682"/>
            <a:ext cx="2446120" cy="231518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6950831" y="8265"/>
            <a:ext cx="2446120" cy="2315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4.44444E-6 L -0.05247 0.6120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0" y="30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4.44444E-6 L 0.60651 0.6495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26" y="3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59259E-6 L 0.13659 0.3502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23" y="1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7.40741E-7 L -0.14245 0.583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22" y="2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7.40741E-7 L 0.07904 0.3414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45" y="1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59259E-6 L -0.09596 0.6578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05" y="3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2.22222E-6 L -0.6931 0.6564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661" y="32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1.85185E-6 L 0.00781 0.3488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1" y="17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cs-CZ" dirty="0"/>
          </a:p>
          <a:p>
            <a:r>
              <a:rPr lang="cs-CZ" dirty="0"/>
              <a:t>vlastní ilustrace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Prezentace má za úkol rozvíjet u dítěte základní matematické pojmy a </a:t>
            </a:r>
            <a:r>
              <a:rPr lang="cs-CZ" dirty="0" smtClean="0"/>
              <a:t>operace - porovnávání </a:t>
            </a:r>
            <a:r>
              <a:rPr lang="cs-CZ" dirty="0"/>
              <a:t>podle předem zadaného požadavku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>
                <a:latin typeface="Century Gothic" charset="0"/>
              </a:rPr>
              <a:t>Chápat základní číselné a matematické pojmy, elementární matematické souvislosti a podle potřeby je prakticky využívat (porovnávat, uspořádávat a třídit soubory předmětů podle určitého </a:t>
            </a:r>
            <a:r>
              <a:rPr lang="cs-CZ" dirty="0" smtClean="0">
                <a:latin typeface="Century Gothic" charset="0"/>
              </a:rPr>
              <a:t>pravidla)</a:t>
            </a:r>
            <a:endParaRPr lang="cs-CZ" dirty="0">
              <a:latin typeface="Century Gothic" charset="0"/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děti mají za úkol vybrat obrázky dle daného </a:t>
            </a:r>
            <a:r>
              <a:rPr lang="cs-CZ" dirty="0" smtClean="0"/>
              <a:t>kritéria – popsány v poznámkách </a:t>
            </a:r>
            <a:r>
              <a:rPr lang="cs-CZ" dirty="0" smtClean="0"/>
              <a:t>pod </a:t>
            </a:r>
            <a:r>
              <a:rPr lang="cs-CZ" dirty="0" smtClean="0"/>
              <a:t>snímkem</a:t>
            </a:r>
            <a:endParaRPr lang="cs-CZ" dirty="0"/>
          </a:p>
          <a:p>
            <a:r>
              <a:rPr lang="cs-CZ" dirty="0"/>
              <a:t>dinosaury porovnávat dle zadaných </a:t>
            </a:r>
            <a:r>
              <a:rPr lang="cs-CZ" dirty="0" smtClean="0"/>
              <a:t>kritérií</a:t>
            </a:r>
            <a:endParaRPr lang="cs-CZ" dirty="0" smtClean="0"/>
          </a:p>
          <a:p>
            <a:r>
              <a:rPr lang="cs-CZ" dirty="0" smtClean="0"/>
              <a:t>Kliknutím na vybraný obrázek se dětem nabízí zpětná vazba pomocí animačních efektů</a:t>
            </a:r>
            <a:endParaRPr lang="cs-CZ" dirty="0"/>
          </a:p>
          <a:p>
            <a:r>
              <a:rPr lang="cs-CZ" dirty="0" smtClean="0"/>
              <a:t>Můžeme využít také </a:t>
            </a:r>
            <a:r>
              <a:rPr lang="cs-CZ" dirty="0"/>
              <a:t>možností grafického zaznamenání na dotykové obrazovce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přemýšlet, uvažovat a své myšlenky i úvahy vyjádřit</a:t>
            </a:r>
          </a:p>
          <a:p>
            <a:r>
              <a:rPr lang="cs-CZ" dirty="0">
                <a:latin typeface="Century Gothic" charset="0"/>
              </a:rPr>
              <a:t>chápat základní číselné a matematické pojmy, elementární matematické souvislosti a podle potřeby je prakticky využívat (porovnávat, uspořádávat a třídit soubory předmětů podle určitého pravidla</a:t>
            </a:r>
          </a:p>
          <a:p>
            <a:r>
              <a:rPr lang="cs-CZ" dirty="0">
                <a:latin typeface="Century Gothic" charset="0"/>
              </a:rPr>
              <a:t>rozlišování daných kriterií</a:t>
            </a:r>
          </a:p>
          <a:p>
            <a:endParaRPr lang="cs-CZ" dirty="0">
              <a:latin typeface="Century Gothic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357</Words>
  <Application>Microsoft Office PowerPoint</Application>
  <PresentationFormat>Vlastní</PresentationFormat>
  <Paragraphs>70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Dinosauři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7</cp:revision>
  <dcterms:created xsi:type="dcterms:W3CDTF">2014-08-05T12:38:58Z</dcterms:created>
  <dcterms:modified xsi:type="dcterms:W3CDTF">2015-05-22T14:13:49Z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