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44"/>
  </p:notesMasterIdLst>
  <p:sldIdLst>
    <p:sldId id="346" r:id="rId2"/>
    <p:sldId id="348" r:id="rId3"/>
    <p:sldId id="347" r:id="rId4"/>
    <p:sldId id="257" r:id="rId5"/>
    <p:sldId id="306" r:id="rId6"/>
    <p:sldId id="258" r:id="rId7"/>
    <p:sldId id="268" r:id="rId8"/>
    <p:sldId id="271" r:id="rId9"/>
    <p:sldId id="294" r:id="rId10"/>
    <p:sldId id="313" r:id="rId11"/>
    <p:sldId id="345" r:id="rId12"/>
    <p:sldId id="315" r:id="rId13"/>
    <p:sldId id="323" r:id="rId14"/>
    <p:sldId id="322" r:id="rId15"/>
    <p:sldId id="321" r:id="rId16"/>
    <p:sldId id="329" r:id="rId17"/>
    <p:sldId id="330" r:id="rId18"/>
    <p:sldId id="331" r:id="rId19"/>
    <p:sldId id="332" r:id="rId20"/>
    <p:sldId id="324" r:id="rId21"/>
    <p:sldId id="326" r:id="rId22"/>
    <p:sldId id="325" r:id="rId23"/>
    <p:sldId id="263" r:id="rId24"/>
    <p:sldId id="262" r:id="rId25"/>
    <p:sldId id="343" r:id="rId26"/>
    <p:sldId id="276" r:id="rId27"/>
    <p:sldId id="277" r:id="rId28"/>
    <p:sldId id="282" r:id="rId29"/>
    <p:sldId id="307" r:id="rId30"/>
    <p:sldId id="308" r:id="rId31"/>
    <p:sldId id="283" r:id="rId32"/>
    <p:sldId id="286" r:id="rId33"/>
    <p:sldId id="287" r:id="rId34"/>
    <p:sldId id="337" r:id="rId35"/>
    <p:sldId id="261" r:id="rId36"/>
    <p:sldId id="270" r:id="rId37"/>
    <p:sldId id="295" r:id="rId38"/>
    <p:sldId id="275" r:id="rId39"/>
    <p:sldId id="284" r:id="rId40"/>
    <p:sldId id="309" r:id="rId41"/>
    <p:sldId id="269" r:id="rId42"/>
    <p:sldId id="349" r:id="rId43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800000"/>
    <a:srgbClr val="660033"/>
    <a:srgbClr val="003300"/>
    <a:srgbClr val="000066"/>
    <a:srgbClr val="FFCC00"/>
    <a:srgbClr val="008000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/>
  </p:normalViewPr>
  <p:slideViewPr>
    <p:cSldViewPr>
      <p:cViewPr varScale="1">
        <p:scale>
          <a:sx n="96" d="100"/>
          <a:sy n="96" d="100"/>
        </p:scale>
        <p:origin x="-3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F147A38-1D52-44BE-901E-98D396419857}" type="datetimeFigureOut">
              <a:rPr lang="cs-CZ"/>
              <a:pPr>
                <a:defRPr/>
              </a:pPr>
              <a:t>22.5.2015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9A96F5A-F3C5-48C1-9ACB-560116FB5C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EU_location_ITA.png" TargetMode="External"/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Italian_regions_provinces.svg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ollage_Rome.jpg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he-wolf_suckles_Romulus_and_Remus.jpg" TargetMode="External"/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Italien_Rom_pan1.JPG" TargetMode="External"/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Milan_Cathedral_from_Piazza_del_Duomo.jpg" TargetMode="External"/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TeatroAllaScala002.jpg" TargetMode="External"/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ViewofNaplesBay.jpg" TargetMode="External"/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Duomo_di_Napoli_(facciata).jpg" TargetMode="External"/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Naples-Castel_Nuovo.jpg" TargetMode="External"/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Torino.jpg" TargetMode="External"/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Venezia_veduta_aerea.jpg" TargetMode="External"/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anal_Grande_Panorama2.jpg" TargetMode="External"/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anmarco.jpg" TargetMode="External"/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Leaning_tower_of_pisa_2.jpg" TargetMode="External"/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Colosseo_-_panoramica_-_Scuba_Beer.jpg" TargetMode="External"/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Pantheon_Front.jpg" TargetMode="External"/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RomaCastelSantAngelo.jpg" TargetMode="External"/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Tavares.Forum.Romanum.redux.jpg" TargetMode="External"/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atellite_image_of_Italy_in_March_2003.jpg" TargetMode="External"/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EtnaAvi%C3%B3.JPG" TargetMode="External"/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http://commons.wikimedia.org/wiki/File:EU_location_ITA.png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E659C18-DED2-4E46-A135-783CCA362A2B}" type="slidenum">
              <a:rPr lang="cs-CZ"/>
              <a:pPr>
                <a:defRPr/>
              </a:pPr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http://commons.wikimedia.org/wiki/File:Italian_regions_provinces.svg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DAC2F77-42C5-4676-BD92-368D655DCC3C}" type="slidenum">
              <a:rPr lang="cs-CZ"/>
              <a:pPr>
                <a:defRPr/>
              </a:pPr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http://commons.wikimedia.org/wiki/File:Collage_Rome.jpg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27835CD-F028-4439-89E8-28B4D7461254}" type="slidenum">
              <a:rPr lang="cs-CZ"/>
              <a:pPr>
                <a:defRPr/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http://commons.wikimedia.org/wiki/File:She-wolf_suckles_Romulus_and_Remus.jpg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C5F1EAA-40D1-4E47-8539-5A4276D39BE9}" type="slidenum">
              <a:rPr lang="cs-CZ"/>
              <a:pPr>
                <a:defRPr/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http://commons.wikimedia.org/wiki/File:Italien_Rom_pan1.JPG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125506-D45E-446A-B544-C4AB3E6C2326}" type="slidenum">
              <a:rPr lang="cs-CZ"/>
              <a:pPr>
                <a:defRPr/>
              </a:pPr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http://commons.wikimedia.org/wiki/File:Milan_Cathedral_from_Piazza_del_Duomo.jpg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3F235B8-AF8D-4C2F-B15A-CF7D82F513CB}" type="slidenum">
              <a:rPr lang="cs-CZ"/>
              <a:pPr>
                <a:defRPr/>
              </a:pPr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http://commons.wikimedia.org/wiki/File:TeatroAllaScala002.jpg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0277C35-9059-4BF9-8ACE-C4CFDFA3589D}" type="slidenum">
              <a:rPr lang="cs-CZ"/>
              <a:pPr>
                <a:defRPr/>
              </a:pPr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>
                <a:hlinkClick r:id="rId3"/>
              </a:rPr>
              <a:t>http://commons.wikimedia.org/wiki/File:ViewofNaplesBay.jpg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E3D22C1-A43D-4B1A-BA1B-A60588FD7055}" type="slidenum">
              <a:rPr lang="cs-CZ" smtClean="0"/>
              <a:pPr>
                <a:defRPr/>
              </a:pPr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http://commons.wikimedia.org/wiki/File:Duomo_di_Napoli_(facciata).jpg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B00944E-B40E-42F7-BCE0-719513F5B965}" type="slidenum">
              <a:rPr lang="cs-CZ"/>
              <a:pPr>
                <a:defRPr/>
              </a:pPr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http://commons.wikimedia.org/wiki/File:Naples-Castel_Nuovo.jpg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62067DD-EDF8-421D-9E3E-B6AC4CE71F80}" type="slidenum">
              <a:rPr lang="cs-CZ"/>
              <a:pPr>
                <a:defRPr/>
              </a:pPr>
              <a:t>18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http://commons.wikimedia.org/wiki/File:Torino.jpg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DE99F99-312E-480A-9B22-CBC8068C4C9C}" type="slidenum">
              <a:rPr lang="cs-CZ"/>
              <a:pPr>
                <a:defRPr/>
              </a:pPr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http://commons.wikimedia.org/wiki/File:Venezia_veduta_aerea.jpg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CFDA51C-40BD-475D-95C5-EFEEF4429ACB}" type="slidenum">
              <a:rPr lang="cs-CZ"/>
              <a:pPr>
                <a:defRPr/>
              </a:pPr>
              <a:t>20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http://commons.wikimedia.org/wiki/File:Canal_Grande_Panorama2.jpg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BF640C-4D24-45BD-ADE4-CEA29CE58B14}" type="slidenum">
              <a:rPr lang="cs-CZ"/>
              <a:pPr>
                <a:defRPr/>
              </a:pPr>
              <a:t>21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http://commons.wikimedia.org/wiki/File:Sanmarco.jpg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DFAE58A-3FD2-4331-A6F7-68784917FAA3}" type="slidenum">
              <a:rPr lang="cs-CZ"/>
              <a:pPr>
                <a:defRPr/>
              </a:pPr>
              <a:t>22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http://commons.wikimedia.org/wiki/File:Leaning_tower_of_pisa_2.jpg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D03353-EB3F-41E6-AF72-7CA073B45209}" type="slidenum">
              <a:rPr lang="cs-CZ"/>
              <a:pPr>
                <a:defRPr/>
              </a:pPr>
              <a:t>26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http://commons.wikimedia.org/wiki/File:Colosseo_-_panoramica_-_Scuba_Beer.jpg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3317C5F-C78F-43F7-AEA3-9AAFD6DE846E}" type="slidenum">
              <a:rPr lang="cs-CZ"/>
              <a:pPr>
                <a:defRPr/>
              </a:pPr>
              <a:t>28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http://commons.wikimedia.org/wiki/File:Pantheon_Front.jpg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5C8F0A8-131D-472F-987D-B4B4503248F2}" type="slidenum">
              <a:rPr lang="cs-CZ"/>
              <a:pPr>
                <a:defRPr/>
              </a:pPr>
              <a:t>29</a:t>
            </a:fld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http://commons.wikimedia.org/wiki/File:RomaCastelSantAngelo.jpg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D12B69E-669B-497B-8031-47931984EC75}" type="slidenum">
              <a:rPr lang="cs-CZ"/>
              <a:pPr>
                <a:defRPr/>
              </a:pPr>
              <a:t>30</a:t>
            </a:fld>
            <a:endParaRPr lang="cs-CZ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http://commons.wikimedia.org/wiki/File:Tavares.Forum.Romanum.redux.jpg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97CB332-12D0-43C5-B9C7-F90D8D678E5E}" type="slidenum">
              <a:rPr lang="cs-CZ"/>
              <a:pPr>
                <a:defRPr/>
              </a:pPr>
              <a:t>31</a:t>
            </a:fld>
            <a:endParaRPr lang="cs-CZ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http://commons.wikimedia.org/wiki/File:Satellite_image_of_Italy_in_March_2003.jpg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7D703F8-B58A-4CD9-B48D-321D186BBFB1}" type="slidenum">
              <a:rPr lang="cs-CZ"/>
              <a:pPr>
                <a:defRPr/>
              </a:pPr>
              <a:t>36</a:t>
            </a:fld>
            <a:endParaRPr lang="cs-CZ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>
                <a:hlinkClick r:id="rId3"/>
              </a:rPr>
              <a:t>http://commons.wikimedia.org/wiki/File:EtnaAvi%C3%B3.JPG</a:t>
            </a:r>
            <a:endParaRPr 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26A9F13-93DE-4C2D-8338-3F7BC5BA2E36}" type="slidenum">
              <a:rPr lang="cs-CZ"/>
              <a:pPr>
                <a:defRPr/>
              </a:pPr>
              <a:t>38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5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8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0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8202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8203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12" name="Rectangle 12"/>
          <p:cNvSpPr>
            <a:spLocks noGrp="1" noChangeArrowheads="1"/>
          </p:cNvSpPr>
          <p:nvPr>
            <p:ph type="dt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Rectangle 13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3E7FF-51CE-447F-B123-3D286CB7A40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05B58A-4883-4360-800A-7D29AD63A58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F61965-BB2A-4E1C-B75A-9B985B7A13A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194A22-A9B5-46CD-A415-DD857FD54C2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3DD0DB-645B-4F52-8EAC-70F94B027B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DAE5D-9C17-4BB7-A5AC-5E8394A4DC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75CF03-39AC-40B7-9962-859FB904A6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D8CA2A-5AB7-4955-BAD0-519AEEA435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9D1C43-EF32-456A-8ED5-BDAC83D737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9A792C2-F053-4E29-9ADF-8B24D155D0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CB145-A27E-4E5F-8E73-EE20611022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304B84-A248-43A1-A4D0-CAB6637F1B2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30725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14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2E0A50-639E-40EC-9938-4058ACE876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7171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172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173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174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175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176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  <p:sp>
          <p:nvSpPr>
            <p:cNvPr id="7177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pPr>
                <a:defRPr/>
              </a:pPr>
              <a:endParaRPr lang="cs-CZ"/>
            </a:p>
          </p:txBody>
        </p:sp>
      </p:grpSp>
      <p:sp>
        <p:nvSpPr>
          <p:cNvPr id="7178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7179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7180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10199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181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10199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182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10199"/>
                  </a:outerShdw>
                </a:effectLst>
                <a:latin typeface="Arial" charset="0"/>
              </a:defRPr>
            </a:lvl1pPr>
          </a:lstStyle>
          <a:p>
            <a:pPr>
              <a:defRPr/>
            </a:pPr>
            <a:fld id="{D02046F2-8852-4006-B441-644FD7CCB20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16" r:id="rId1"/>
    <p:sldLayoutId id="2147483804" r:id="rId2"/>
    <p:sldLayoutId id="2147483805" r:id="rId3"/>
    <p:sldLayoutId id="2147483806" r:id="rId4"/>
    <p:sldLayoutId id="2147483807" r:id="rId5"/>
    <p:sldLayoutId id="2147483808" r:id="rId6"/>
    <p:sldLayoutId id="2147483809" r:id="rId7"/>
    <p:sldLayoutId id="2147483810" r:id="rId8"/>
    <p:sldLayoutId id="2147483811" r:id="rId9"/>
    <p:sldLayoutId id="2147483812" r:id="rId10"/>
    <p:sldLayoutId id="2147483813" r:id="rId11"/>
    <p:sldLayoutId id="2147483814" r:id="rId12"/>
    <p:sldLayoutId id="2147483815" r:id="rId13"/>
  </p:sldLayoutIdLst>
  <p:transition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EU_location_LIT.png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EU_location_LIT.pn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619250" y="2276475"/>
          <a:ext cx="5847812" cy="4136005"/>
        </p:xfrm>
        <a:graphic>
          <a:graphicData uri="http://schemas.openxmlformats.org/drawingml/2006/table">
            <a:tbl>
              <a:tblPr/>
              <a:tblGrid>
                <a:gridCol w="2520279"/>
                <a:gridCol w="3327533"/>
              </a:tblGrid>
              <a:tr h="65257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Název školy: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Základní škola a Mateřská škola Sepekov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Mgr. Miloš </a:t>
                      </a:r>
                      <a:r>
                        <a:rPr lang="cs-CZ" sz="1000" dirty="0" err="1">
                          <a:latin typeface="Calibri"/>
                          <a:ea typeface="Calibri"/>
                          <a:cs typeface="Times New Roman"/>
                        </a:rPr>
                        <a:t>Kluiber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 smtClean="0">
                          <a:latin typeface="Calibri"/>
                          <a:ea typeface="Calibri"/>
                          <a:cs typeface="Times New Roman"/>
                        </a:rPr>
                        <a:t>VY_32_INOVACE_263 _Itálie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Vzdělávací oblast: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Člověk a příroda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CZ.1.07/1.4.00/21.2046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Číslo a název klíčové aktivity: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III/2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Inovace a zkvalitnění výuky prostřednictvím ICT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57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>
                          <a:latin typeface="Calibri"/>
                          <a:ea typeface="Calibri"/>
                          <a:cs typeface="Times New Roman"/>
                        </a:rPr>
                        <a:t>Období vytvoření DUM: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dirty="0">
                          <a:latin typeface="Calibri"/>
                          <a:ea typeface="Calibri"/>
                          <a:cs typeface="Times New Roman"/>
                        </a:rPr>
                        <a:t>Září 2012</a:t>
                      </a:r>
                    </a:p>
                  </a:txBody>
                  <a:tcPr marL="60117" marR="601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cs-CZ">
              <a:latin typeface="Arial" pitchFamily="34" charset="0"/>
            </a:endParaRPr>
          </a:p>
        </p:txBody>
      </p:sp>
      <p:pic>
        <p:nvPicPr>
          <p:cNvPr id="3101" name="Obrázek 1" descr="Logolink_horizontal_zaklad_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260350"/>
            <a:ext cx="5753100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2"/>
          <p:cNvSpPr>
            <a:spLocks noGrp="1"/>
          </p:cNvSpPr>
          <p:nvPr/>
        </p:nvSpPr>
        <p:spPr bwMode="auto">
          <a:xfrm>
            <a:off x="457200" y="1166813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32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n"/>
              <a:defRPr sz="28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buChar char="n"/>
              <a:defRPr sz="24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itchFamily="2" charset="2"/>
              <a:buChar char="n"/>
              <a:defRPr sz="2000">
                <a:solidFill>
                  <a:schemeClr val="tx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</a:defRPr>
            </a:lvl9pPr>
          </a:lstStyle>
          <a:p>
            <a:pPr>
              <a:buFont typeface="Wingdings" pitchFamily="2" charset="2"/>
              <a:buNone/>
              <a:defRPr/>
            </a:pPr>
            <a:r>
              <a:rPr lang="cs-CZ" dirty="0" smtClean="0"/>
              <a:t>	Zdroj: </a:t>
            </a:r>
            <a:r>
              <a:rPr lang="cs-CZ" dirty="0" smtClean="0">
                <a:hlinkClick r:id="rId2"/>
              </a:rPr>
              <a:t>http://commons.wikimedia.org/wiki</a:t>
            </a:r>
            <a:r>
              <a:rPr lang="cs-CZ" dirty="0" smtClean="0"/>
              <a:t>,</a:t>
            </a:r>
            <a:br>
              <a:rPr lang="cs-CZ" dirty="0" smtClean="0"/>
            </a:br>
            <a:r>
              <a:rPr lang="cs-CZ" dirty="0" smtClean="0"/>
              <a:t>konkrétní adresa uvedena v poznámce </a:t>
            </a:r>
            <a:br>
              <a:rPr lang="cs-CZ" dirty="0" smtClean="0"/>
            </a:br>
            <a:r>
              <a:rPr lang="cs-CZ" dirty="0" smtClean="0"/>
              <a:t>u obrázku</a:t>
            </a:r>
            <a:endParaRPr lang="cs-CZ" dirty="0"/>
          </a:p>
        </p:txBody>
      </p:sp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Obrázek 1" descr="Logolink_horizontal_zaklad_RG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250" y="260350"/>
            <a:ext cx="5753100" cy="1414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1619250" y="2276475"/>
          <a:ext cx="5849620" cy="3584575"/>
        </p:xfrm>
        <a:graphic>
          <a:graphicData uri="http://schemas.openxmlformats.org/drawingml/2006/table">
            <a:tbl>
              <a:tblPr/>
              <a:tblGrid>
                <a:gridCol w="2520280"/>
                <a:gridCol w="3329340"/>
              </a:tblGrid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Výuková prezentace pro hodiny zeměpisu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Jazyk: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Český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Očekávaný výstup: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smtClean="0">
                          <a:latin typeface="Calibri"/>
                          <a:ea typeface="Calibri"/>
                          <a:cs typeface="Times New Roman"/>
                        </a:rPr>
                        <a:t>Názorná forma výuky, podpora při výkladu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VIII.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169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Druh učebního materiálu: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Prezentace </a:t>
                      </a:r>
                      <a:r>
                        <a:rPr lang="cs-CZ" sz="1100" dirty="0" err="1">
                          <a:latin typeface="Calibri"/>
                          <a:ea typeface="Calibri"/>
                          <a:cs typeface="Times New Roman"/>
                        </a:rPr>
                        <a:t>Power</a:t>
                      </a: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 Point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14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endParaRPr lang="cs-CZ" sz="1800">
              <a:effectLst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6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>
              <a:defRPr/>
            </a:pPr>
            <a:endParaRPr lang="cs-CZ" smtClean="0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endParaRPr lang="cs-CZ" smtClean="0"/>
          </a:p>
        </p:txBody>
      </p:sp>
      <p:pic>
        <p:nvPicPr>
          <p:cNvPr id="6148" name="Picture 6" descr="itali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901700" y="2346325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marL="838200" indent="-838200" algn="ctr">
              <a:defRPr/>
            </a:pPr>
            <a:r>
              <a:rPr lang="cs-CZ" sz="27500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Itálie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EU_location_ITA"/>
          <p:cNvPicPr>
            <a:picLocks noChangeAspect="1" noChangeArrowheads="1"/>
          </p:cNvPicPr>
          <p:nvPr/>
        </p:nvPicPr>
        <p:blipFill>
          <a:blip r:embed="rId3" cstate="print"/>
          <a:srcRect l="22476" t="49907" r="31361"/>
          <a:stretch>
            <a:fillRect/>
          </a:stretch>
        </p:blipFill>
        <p:spPr bwMode="auto">
          <a:xfrm>
            <a:off x="571500" y="142875"/>
            <a:ext cx="7997825" cy="651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z="8800" dirty="0" smtClean="0"/>
              <a:t>Itálie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179388" y="1412875"/>
            <a:ext cx="8208962" cy="5111750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smtClean="0"/>
              <a:t>Hlavní město : Řím (2 774 000 obyvatel) </a:t>
            </a:r>
          </a:p>
          <a:p>
            <a:pPr eaLnBrk="1" hangingPunct="1">
              <a:defRPr/>
            </a:pPr>
            <a:r>
              <a:rPr lang="cs-CZ" sz="2800" smtClean="0"/>
              <a:t>Státní zřízení : republika</a:t>
            </a:r>
          </a:p>
          <a:p>
            <a:pPr eaLnBrk="1" hangingPunct="1">
              <a:defRPr/>
            </a:pPr>
            <a:r>
              <a:rPr lang="cs-CZ" sz="2800" smtClean="0"/>
              <a:t>Hymna : Fratelli d´Italia</a:t>
            </a:r>
          </a:p>
          <a:p>
            <a:pPr eaLnBrk="1" hangingPunct="1">
              <a:defRPr/>
            </a:pPr>
            <a:r>
              <a:rPr lang="cs-CZ" sz="2800" smtClean="0"/>
              <a:t>Rozloha : 301 203 km²</a:t>
            </a:r>
          </a:p>
          <a:p>
            <a:pPr eaLnBrk="1" hangingPunct="1">
              <a:defRPr/>
            </a:pPr>
            <a:r>
              <a:rPr lang="cs-CZ" sz="2800" smtClean="0"/>
              <a:t>Počet obyvatel : 60 115 625 </a:t>
            </a:r>
          </a:p>
          <a:p>
            <a:pPr eaLnBrk="1" hangingPunct="1">
              <a:defRPr/>
            </a:pPr>
            <a:r>
              <a:rPr lang="cs-CZ" sz="2800" smtClean="0"/>
              <a:t>Hustota zalidnění :194 ob. / km² ( 55. na světě )</a:t>
            </a:r>
          </a:p>
          <a:p>
            <a:pPr eaLnBrk="1" hangingPunct="1">
              <a:defRPr/>
            </a:pPr>
            <a:r>
              <a:rPr lang="cs-CZ" sz="2800" smtClean="0"/>
              <a:t>Jazyk : italština (pří hranicích Německy a Francouzsky)</a:t>
            </a:r>
          </a:p>
          <a:p>
            <a:pPr eaLnBrk="1" hangingPunct="1">
              <a:defRPr/>
            </a:pPr>
            <a:r>
              <a:rPr lang="cs-CZ" sz="2800" smtClean="0"/>
              <a:t>Měna : euro</a:t>
            </a:r>
          </a:p>
          <a:p>
            <a:pPr eaLnBrk="1" hangingPunct="1">
              <a:defRPr/>
            </a:pPr>
            <a:r>
              <a:rPr lang="cs-CZ" sz="2800" smtClean="0"/>
              <a:t>Náboženství: katolické</a:t>
            </a:r>
          </a:p>
          <a:p>
            <a:pPr eaLnBrk="1" hangingPunct="1">
              <a:defRPr/>
            </a:pPr>
            <a:endParaRPr lang="cs-CZ" sz="280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cs-CZ" sz="2800" smtClean="0"/>
          </a:p>
          <a:p>
            <a:pPr eaLnBrk="1" hangingPunct="1">
              <a:defRPr/>
            </a:pPr>
            <a:endParaRPr lang="cs-CZ" sz="20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Státní hranice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0" y="1600200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endParaRPr lang="cs-CZ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mtClean="0"/>
              <a:t/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graphicFrame>
        <p:nvGraphicFramePr>
          <p:cNvPr id="25628" name="Group 28"/>
          <p:cNvGraphicFramePr>
            <a:graphicFrameLocks noGrp="1"/>
          </p:cNvGraphicFramePr>
          <p:nvPr>
            <p:ph type="tbl" idx="1"/>
          </p:nvPr>
        </p:nvGraphicFramePr>
        <p:xfrm>
          <a:off x="1403350" y="2708275"/>
          <a:ext cx="6562725" cy="3108960"/>
        </p:xfrm>
        <a:graphic>
          <a:graphicData uri="http://schemas.openxmlformats.org/drawingml/2006/table">
            <a:tbl>
              <a:tblPr/>
              <a:tblGrid>
                <a:gridCol w="3281363"/>
                <a:gridCol w="3281362"/>
              </a:tblGrid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Švýcarsko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         740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Francie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         488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Rakousko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         430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Slovinsko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         232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9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San Marino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         39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Vatikán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5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10199"/>
                            </a:outerShdw>
                          </a:effectLst>
                          <a:latin typeface="Arial" charset="0"/>
                        </a:rPr>
                        <a:t>         3,2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243" name="Text Box 29"/>
          <p:cNvSpPr txBox="1">
            <a:spLocks noChangeArrowheads="1"/>
          </p:cNvSpPr>
          <p:nvPr/>
        </p:nvSpPr>
        <p:spPr bwMode="auto">
          <a:xfrm>
            <a:off x="1763713" y="1916113"/>
            <a:ext cx="24479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 b="1">
                <a:effectLst/>
              </a:rPr>
              <a:t>         </a:t>
            </a:r>
            <a:r>
              <a:rPr lang="cs-CZ" sz="3200" b="1" u="sng">
                <a:effectLst/>
              </a:rPr>
              <a:t>Státy</a:t>
            </a:r>
          </a:p>
        </p:txBody>
      </p:sp>
      <p:sp>
        <p:nvSpPr>
          <p:cNvPr id="9244" name="Text Box 30"/>
          <p:cNvSpPr txBox="1">
            <a:spLocks noChangeArrowheads="1"/>
          </p:cNvSpPr>
          <p:nvPr/>
        </p:nvSpPr>
        <p:spPr bwMode="auto">
          <a:xfrm>
            <a:off x="5148263" y="1989138"/>
            <a:ext cx="26638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3200" b="1" u="sng">
                <a:effectLst/>
              </a:rPr>
              <a:t>Délka ( km. 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Politické rozdělení</a:t>
            </a:r>
          </a:p>
        </p:txBody>
      </p:sp>
      <p:sp>
        <p:nvSpPr>
          <p:cNvPr id="35989" name="Rectangle 149"/>
          <p:cNvSpPr>
            <a:spLocks noChangeArrowheads="1"/>
          </p:cNvSpPr>
          <p:nvPr/>
        </p:nvSpPr>
        <p:spPr bwMode="auto">
          <a:xfrm>
            <a:off x="0" y="246063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>
              <a:defRPr/>
            </a:pPr>
            <a:endParaRPr lang="cs-CZ"/>
          </a:p>
        </p:txBody>
      </p:sp>
      <p:sp>
        <p:nvSpPr>
          <p:cNvPr id="10244" name="Rectangle 522"/>
          <p:cNvSpPr>
            <a:spLocks noChangeArrowheads="1"/>
          </p:cNvSpPr>
          <p:nvPr/>
        </p:nvSpPr>
        <p:spPr bwMode="auto">
          <a:xfrm>
            <a:off x="4479925" y="5835650"/>
            <a:ext cx="18415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endParaRPr lang="cs-CZ" sz="900">
              <a:effectLst/>
            </a:endParaRPr>
          </a:p>
          <a:p>
            <a:pPr algn="ctr" eaLnBrk="0" hangingPunct="0"/>
            <a:r>
              <a:rPr lang="cs-CZ" sz="1800">
                <a:effectLst/>
              </a:rPr>
              <a:t/>
            </a:r>
            <a:br>
              <a:rPr lang="cs-CZ" sz="1800">
                <a:effectLst/>
              </a:rPr>
            </a:br>
            <a:endParaRPr lang="cs-CZ" sz="1800">
              <a:effectLst/>
            </a:endParaRPr>
          </a:p>
        </p:txBody>
      </p:sp>
      <p:sp>
        <p:nvSpPr>
          <p:cNvPr id="10245" name="Text Box 779"/>
          <p:cNvSpPr txBox="1">
            <a:spLocks noChangeArrowheads="1"/>
          </p:cNvSpPr>
          <p:nvPr/>
        </p:nvSpPr>
        <p:spPr bwMode="auto">
          <a:xfrm>
            <a:off x="250825" y="1484313"/>
            <a:ext cx="4968875" cy="4906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800" u="sng">
                <a:effectLst/>
              </a:rPr>
              <a:t>Abruzzo </a:t>
            </a:r>
            <a:r>
              <a:rPr lang="cs-CZ" sz="1800">
                <a:effectLst/>
              </a:rPr>
              <a:t>                              </a:t>
            </a:r>
            <a:r>
              <a:rPr lang="cs-CZ" sz="1800" u="sng">
                <a:effectLst/>
              </a:rPr>
              <a:t>Piedmont</a:t>
            </a:r>
          </a:p>
          <a:p>
            <a:pPr>
              <a:spcBef>
                <a:spcPct val="50000"/>
              </a:spcBef>
            </a:pPr>
            <a:r>
              <a:rPr lang="cs-CZ" sz="1800" u="sng">
                <a:effectLst/>
              </a:rPr>
              <a:t>Vallée d'Aoste</a:t>
            </a:r>
            <a:r>
              <a:rPr lang="cs-CZ" sz="1800">
                <a:effectLst/>
              </a:rPr>
              <a:t>                     </a:t>
            </a:r>
            <a:r>
              <a:rPr lang="cs-CZ" sz="1800" u="sng">
                <a:effectLst/>
              </a:rPr>
              <a:t>Sardinie</a:t>
            </a:r>
          </a:p>
          <a:p>
            <a:pPr>
              <a:spcBef>
                <a:spcPct val="50000"/>
              </a:spcBef>
            </a:pPr>
            <a:r>
              <a:rPr lang="cs-CZ" sz="1800" u="sng">
                <a:effectLst/>
              </a:rPr>
              <a:t>Apulia</a:t>
            </a:r>
            <a:r>
              <a:rPr lang="cs-CZ" sz="1800">
                <a:effectLst/>
              </a:rPr>
              <a:t>                                  </a:t>
            </a:r>
            <a:r>
              <a:rPr lang="cs-CZ" sz="1800" u="sng">
                <a:effectLst/>
              </a:rPr>
              <a:t>Sicílie</a:t>
            </a:r>
          </a:p>
          <a:p>
            <a:pPr>
              <a:spcBef>
                <a:spcPct val="50000"/>
              </a:spcBef>
            </a:pPr>
            <a:r>
              <a:rPr lang="cs-CZ" sz="1800" u="sng">
                <a:effectLst/>
              </a:rPr>
              <a:t>Basilicata </a:t>
            </a:r>
            <a:r>
              <a:rPr lang="cs-CZ" sz="1800">
                <a:effectLst/>
              </a:rPr>
              <a:t>                            Trentino-Alto Adige</a:t>
            </a:r>
            <a:endParaRPr lang="cs-CZ" sz="1800" u="sng">
              <a:effectLst/>
            </a:endParaRPr>
          </a:p>
          <a:p>
            <a:pPr>
              <a:spcBef>
                <a:spcPct val="50000"/>
              </a:spcBef>
            </a:pPr>
            <a:r>
              <a:rPr lang="cs-CZ" sz="1800" u="sng">
                <a:effectLst/>
              </a:rPr>
              <a:t>Calabria</a:t>
            </a:r>
            <a:r>
              <a:rPr lang="cs-CZ" sz="1800">
                <a:effectLst/>
              </a:rPr>
              <a:t>                               </a:t>
            </a:r>
            <a:r>
              <a:rPr lang="cs-CZ" sz="1800" u="sng">
                <a:effectLst/>
              </a:rPr>
              <a:t>Toskánsko        </a:t>
            </a:r>
          </a:p>
          <a:p>
            <a:pPr>
              <a:spcBef>
                <a:spcPct val="50000"/>
              </a:spcBef>
            </a:pPr>
            <a:r>
              <a:rPr lang="cs-CZ" sz="1800" u="sng">
                <a:effectLst/>
              </a:rPr>
              <a:t>Emilia-Romagna </a:t>
            </a:r>
            <a:r>
              <a:rPr lang="cs-CZ" sz="1800">
                <a:effectLst/>
              </a:rPr>
              <a:t>                 Umbria</a:t>
            </a:r>
          </a:p>
          <a:p>
            <a:pPr>
              <a:spcBef>
                <a:spcPct val="50000"/>
              </a:spcBef>
            </a:pPr>
            <a:r>
              <a:rPr lang="cs-CZ" sz="1800" u="sng">
                <a:effectLst/>
              </a:rPr>
              <a:t>Friuli-Venezia Giulia</a:t>
            </a:r>
            <a:r>
              <a:rPr lang="cs-CZ" sz="1800">
                <a:effectLst/>
              </a:rPr>
              <a:t>             </a:t>
            </a:r>
            <a:r>
              <a:rPr lang="cs-CZ" sz="1800" u="sng">
                <a:effectLst/>
              </a:rPr>
              <a:t>Veneto          </a:t>
            </a:r>
          </a:p>
          <a:p>
            <a:pPr>
              <a:spcBef>
                <a:spcPct val="50000"/>
              </a:spcBef>
            </a:pPr>
            <a:r>
              <a:rPr lang="cs-CZ" sz="1800" u="sng">
                <a:effectLst/>
              </a:rPr>
              <a:t>Latium </a:t>
            </a:r>
            <a:r>
              <a:rPr lang="cs-CZ" sz="1800">
                <a:effectLst/>
              </a:rPr>
              <a:t>                                 </a:t>
            </a:r>
            <a:r>
              <a:rPr lang="cs-CZ" sz="1800" u="sng">
                <a:effectLst/>
              </a:rPr>
              <a:t>Campania                                 </a:t>
            </a:r>
          </a:p>
          <a:p>
            <a:pPr>
              <a:spcBef>
                <a:spcPct val="50000"/>
              </a:spcBef>
            </a:pPr>
            <a:r>
              <a:rPr lang="cs-CZ" sz="1800" u="sng">
                <a:effectLst/>
              </a:rPr>
              <a:t>Liguria</a:t>
            </a:r>
          </a:p>
          <a:p>
            <a:pPr>
              <a:spcBef>
                <a:spcPct val="50000"/>
              </a:spcBef>
            </a:pPr>
            <a:r>
              <a:rPr lang="cs-CZ" sz="1800" u="sng">
                <a:effectLst/>
              </a:rPr>
              <a:t>Lombardie</a:t>
            </a:r>
          </a:p>
          <a:p>
            <a:pPr>
              <a:spcBef>
                <a:spcPct val="50000"/>
              </a:spcBef>
            </a:pPr>
            <a:r>
              <a:rPr lang="cs-CZ" sz="1800" u="sng">
                <a:effectLst/>
              </a:rPr>
              <a:t>Marche</a:t>
            </a:r>
          </a:p>
          <a:p>
            <a:pPr>
              <a:spcBef>
                <a:spcPct val="50000"/>
              </a:spcBef>
            </a:pPr>
            <a:r>
              <a:rPr lang="cs-CZ" sz="1800" u="sng">
                <a:effectLst/>
              </a:rPr>
              <a:t>Molise</a:t>
            </a:r>
          </a:p>
        </p:txBody>
      </p:sp>
      <p:sp>
        <p:nvSpPr>
          <p:cNvPr id="36620" name="Line 780"/>
          <p:cNvSpPr>
            <a:spLocks noChangeShapeType="1"/>
          </p:cNvSpPr>
          <p:nvPr/>
        </p:nvSpPr>
        <p:spPr bwMode="auto">
          <a:xfrm flipV="1">
            <a:off x="7380288" y="3068638"/>
            <a:ext cx="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 type="triangle" w="med" len="med"/>
          </a:ln>
          <a:effectLst/>
        </p:spPr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10247" name="Picture 786" descr="italy-map-80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94300" y="1557338"/>
            <a:ext cx="39497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Města</a:t>
            </a:r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412875"/>
            <a:ext cx="8229600" cy="5040313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800" smtClean="0"/>
              <a:t>Řím (</a:t>
            </a:r>
            <a:r>
              <a:rPr lang="cs-CZ" sz="2800" i="1" smtClean="0"/>
              <a:t>Roma</a:t>
            </a:r>
            <a:r>
              <a:rPr lang="cs-CZ" sz="2800" smtClean="0"/>
              <a:t>)               (2 774 000 obyvatel)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smtClean="0"/>
              <a:t>Milán (</a:t>
            </a:r>
            <a:r>
              <a:rPr lang="cs-CZ" sz="2800" i="1" smtClean="0"/>
              <a:t>Milano</a:t>
            </a:r>
            <a:r>
              <a:rPr lang="cs-CZ" sz="2800" smtClean="0"/>
              <a:t>)            (1 256 000 obyvatel)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smtClean="0"/>
              <a:t>Neapol (</a:t>
            </a:r>
            <a:r>
              <a:rPr lang="cs-CZ" sz="2800" i="1" smtClean="0"/>
              <a:t>Napoli</a:t>
            </a:r>
            <a:r>
              <a:rPr lang="cs-CZ" sz="2800" smtClean="0"/>
              <a:t>)          (1 004 000 obyvatel)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smtClean="0"/>
              <a:t>Turín (</a:t>
            </a:r>
            <a:r>
              <a:rPr lang="cs-CZ" sz="2800" i="1" smtClean="0"/>
              <a:t>Torino</a:t>
            </a:r>
            <a:r>
              <a:rPr lang="cs-CZ" sz="2800" smtClean="0"/>
              <a:t>)             (903 000 obyvatel)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smtClean="0"/>
              <a:t>Palermo                      (687 000 obyvatel)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smtClean="0"/>
              <a:t>Bologna                      (374 000 obyvatel)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smtClean="0"/>
              <a:t>Janov (</a:t>
            </a:r>
            <a:r>
              <a:rPr lang="cs-CZ" sz="2800" i="1" smtClean="0"/>
              <a:t>Genova</a:t>
            </a:r>
            <a:r>
              <a:rPr lang="cs-CZ" sz="2800" smtClean="0"/>
              <a:t>)          (610 000 obyvatel)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smtClean="0"/>
              <a:t>Florencie (</a:t>
            </a:r>
            <a:r>
              <a:rPr lang="cs-CZ" sz="2800" i="1" smtClean="0"/>
              <a:t>Firenze</a:t>
            </a:r>
            <a:r>
              <a:rPr lang="cs-CZ" sz="2800" smtClean="0"/>
              <a:t>)     (356 000 obyvatel)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smtClean="0"/>
              <a:t>Bari                             (317 000 obyvatel)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smtClean="0"/>
              <a:t>Catania                       (313 000 obyvatel)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smtClean="0"/>
              <a:t>Benátky (</a:t>
            </a:r>
            <a:r>
              <a:rPr lang="cs-CZ" sz="2800" i="1" smtClean="0"/>
              <a:t>Venezia</a:t>
            </a:r>
            <a:r>
              <a:rPr lang="cs-CZ" sz="2800" smtClean="0"/>
              <a:t>)      (272 000 obyvatel)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Řím</a:t>
            </a:r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4530725"/>
          </a:xfrm>
        </p:spPr>
        <p:txBody>
          <a:bodyPr/>
          <a:lstStyle/>
          <a:p>
            <a:pPr eaLnBrk="1" hangingPunct="1">
              <a:defRPr/>
            </a:pPr>
            <a:endParaRPr lang="cs-CZ" sz="2800" b="1" smtClean="0"/>
          </a:p>
          <a:p>
            <a:pPr eaLnBrk="1" hangingPunct="1">
              <a:defRPr/>
            </a:pPr>
            <a:r>
              <a:rPr lang="cs-CZ" sz="2800" b="1" smtClean="0"/>
              <a:t>HL. město Itálie</a:t>
            </a:r>
          </a:p>
          <a:p>
            <a:pPr eaLnBrk="1" hangingPunct="1">
              <a:defRPr/>
            </a:pPr>
            <a:r>
              <a:rPr lang="cs-CZ" sz="2800" b="1" smtClean="0"/>
              <a:t>Plocha: 1290 km²</a:t>
            </a:r>
          </a:p>
          <a:p>
            <a:pPr eaLnBrk="1" hangingPunct="1">
              <a:defRPr/>
            </a:pPr>
            <a:r>
              <a:rPr lang="cs-CZ" sz="2800" b="1" smtClean="0"/>
              <a:t>Obyvatel: 2,774 milionu</a:t>
            </a:r>
          </a:p>
        </p:txBody>
      </p:sp>
      <p:sp>
        <p:nvSpPr>
          <p:cNvPr id="108561" name="Text Box 17"/>
          <p:cNvSpPr txBox="1">
            <a:spLocks noChangeArrowheads="1"/>
          </p:cNvSpPr>
          <p:nvPr/>
        </p:nvSpPr>
        <p:spPr bwMode="auto">
          <a:xfrm>
            <a:off x="0" y="3068638"/>
            <a:ext cx="55451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b="1">
                <a:effectLst>
                  <a:outerShdw blurRad="38100" dist="38100" dir="2700000" algn="tl">
                    <a:srgbClr val="010199"/>
                  </a:outerShdw>
                </a:effectLst>
              </a:rPr>
              <a:t>            </a:t>
            </a:r>
            <a:endParaRPr lang="cs-CZ">
              <a:solidFill>
                <a:srgbClr val="8000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cs-CZ" dirty="0" smtClean="0"/>
              <a:t>Římské památky</a:t>
            </a:r>
            <a:endParaRPr lang="cs-CZ" dirty="0"/>
          </a:p>
        </p:txBody>
      </p:sp>
      <p:pic>
        <p:nvPicPr>
          <p:cNvPr id="13315" name="Zástupný symbol pro obsah 3" descr="Collage_Rom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739900" y="1600200"/>
            <a:ext cx="5664200" cy="4530725"/>
          </a:xfr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Historie Říma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4530725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Řím</a:t>
            </a:r>
            <a:r>
              <a:rPr lang="cs-CZ" sz="2800" smtClean="0"/>
              <a:t> (</a:t>
            </a:r>
            <a:r>
              <a:rPr lang="cs-CZ" sz="2800" i="1" smtClean="0"/>
              <a:t>Roma</a:t>
            </a:r>
            <a:r>
              <a:rPr lang="cs-CZ" sz="2800" smtClean="0"/>
              <a:t>) - nejstarší město Evropy, byl založen před více jak 2 700 lety.Po staletí byl hlavním městem Římské říše.</a:t>
            </a:r>
          </a:p>
          <a:p>
            <a:pPr eaLnBrk="1" hangingPunct="1">
              <a:defRPr/>
            </a:pPr>
            <a:r>
              <a:rPr lang="cs-CZ" sz="2800" smtClean="0"/>
              <a:t>Podle legendy byl založen bratry Romulem a Rémusem, kteří byly vychováni vlčící</a:t>
            </a:r>
          </a:p>
        </p:txBody>
      </p:sp>
      <p:pic>
        <p:nvPicPr>
          <p:cNvPr id="14340" name="Picture 5" descr="rim-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4075" y="3509963"/>
            <a:ext cx="4824413" cy="3151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3" name="Rectangle 5"/>
          <p:cNvSpPr>
            <a:spLocks noGrp="1" noChangeArrowheads="1"/>
          </p:cNvSpPr>
          <p:nvPr>
            <p:ph type="title"/>
          </p:nvPr>
        </p:nvSpPr>
        <p:spPr>
          <a:xfrm>
            <a:off x="468313" y="549275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z="3600" b="1" dirty="0" smtClean="0">
                <a:solidFill>
                  <a:srgbClr val="800000"/>
                </a:solidFill>
              </a:rPr>
              <a:t>Řím</a:t>
            </a:r>
            <a:r>
              <a:rPr lang="cs-CZ" sz="3600" dirty="0" smtClean="0">
                <a:solidFill>
                  <a:srgbClr val="800000"/>
                </a:solidFill>
              </a:rPr>
              <a:t/>
            </a:r>
            <a:br>
              <a:rPr lang="cs-CZ" sz="3600" dirty="0" smtClean="0">
                <a:solidFill>
                  <a:srgbClr val="800000"/>
                </a:solidFill>
              </a:rPr>
            </a:br>
            <a:endParaRPr lang="cs-CZ" sz="3600" dirty="0" smtClean="0">
              <a:solidFill>
                <a:srgbClr val="800000"/>
              </a:solidFill>
            </a:endParaRPr>
          </a:p>
        </p:txBody>
      </p:sp>
      <p:pic>
        <p:nvPicPr>
          <p:cNvPr id="15363" name="Picture 5" descr="File:Italien Rom pan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2714625"/>
            <a:ext cx="8440738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Milán</a:t>
            </a:r>
          </a:p>
        </p:txBody>
      </p:sp>
      <p:sp>
        <p:nvSpPr>
          <p:cNvPr id="1187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cs-CZ" smtClean="0"/>
          </a:p>
          <a:p>
            <a:pPr eaLnBrk="1" hangingPunct="1">
              <a:defRPr/>
            </a:pPr>
            <a:r>
              <a:rPr lang="cs-CZ" smtClean="0"/>
              <a:t>Rozloha:</a:t>
            </a:r>
          </a:p>
          <a:p>
            <a:pPr eaLnBrk="1" hangingPunct="1">
              <a:defRPr/>
            </a:pPr>
            <a:r>
              <a:rPr lang="cs-CZ" smtClean="0"/>
              <a:t>Obyvatelé:1,3 milionu</a:t>
            </a:r>
          </a:p>
        </p:txBody>
      </p:sp>
      <p:sp>
        <p:nvSpPr>
          <p:cNvPr id="118793" name="Oval 9"/>
          <p:cNvSpPr>
            <a:spLocks noChangeArrowheads="1"/>
          </p:cNvSpPr>
          <p:nvPr/>
        </p:nvSpPr>
        <p:spPr bwMode="auto">
          <a:xfrm>
            <a:off x="7164388" y="4365625"/>
            <a:ext cx="144462" cy="142875"/>
          </a:xfrm>
          <a:prstGeom prst="ellipse">
            <a:avLst/>
          </a:prstGeom>
          <a:solidFill>
            <a:srgbClr val="8000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cs-CZ"/>
          </a:p>
        </p:txBody>
      </p:sp>
      <p:pic>
        <p:nvPicPr>
          <p:cNvPr id="16389" name="Picture 10" descr="File:Milan Cathedral from Piazza del Duom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5" y="3429000"/>
            <a:ext cx="4857750" cy="323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5715000" y="2643188"/>
            <a:ext cx="3214688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dirty="0"/>
              <a:t>Milánská katedrála</a:t>
            </a:r>
            <a:r>
              <a:rPr lang="cs-CZ" u="sng" dirty="0"/>
              <a:t> </a:t>
            </a:r>
            <a:r>
              <a:rPr lang="cs-CZ" dirty="0"/>
              <a:t>Narození Panny Marie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Milán</a:t>
            </a:r>
          </a:p>
        </p:txBody>
      </p:sp>
      <p:sp>
        <p:nvSpPr>
          <p:cNvPr id="1177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39750" y="1268413"/>
            <a:ext cx="8229600" cy="4530725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dirty="0" smtClean="0"/>
              <a:t>druhé největší italské město, slavné jako město obchodu, bank a módy, jako sídlo opery </a:t>
            </a:r>
            <a:r>
              <a:rPr lang="cs-CZ" sz="2800" i="1" dirty="0" smtClean="0"/>
              <a:t>La </a:t>
            </a:r>
            <a:r>
              <a:rPr lang="cs-CZ" sz="2800" i="1" dirty="0" err="1" smtClean="0"/>
              <a:t>Scala</a:t>
            </a:r>
            <a:r>
              <a:rPr lang="cs-CZ" sz="2800" dirty="0" smtClean="0"/>
              <a:t> a fotbalového klubu AC Milan . Je zde také velká gotická</a:t>
            </a:r>
            <a:r>
              <a:rPr lang="cs-CZ" dirty="0" smtClean="0"/>
              <a:t> katedrála </a:t>
            </a:r>
          </a:p>
          <a:p>
            <a:pPr eaLnBrk="1" hangingPunct="1">
              <a:defRPr/>
            </a:pPr>
            <a:endParaRPr lang="cs-CZ" dirty="0" smtClean="0">
              <a:effectLst/>
            </a:endParaRPr>
          </a:p>
        </p:txBody>
      </p:sp>
      <p:pic>
        <p:nvPicPr>
          <p:cNvPr id="17412" name="Picture 7" descr="File:TeatroAllaScala0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88" y="3071813"/>
            <a:ext cx="4857750" cy="3643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 Box 12"/>
          <p:cNvSpPr txBox="1">
            <a:spLocks noChangeArrowheads="1"/>
          </p:cNvSpPr>
          <p:nvPr/>
        </p:nvSpPr>
        <p:spPr bwMode="auto">
          <a:xfrm>
            <a:off x="5857875" y="3643313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dirty="0">
                <a:effectLst>
                  <a:outerShdw blurRad="38100" dist="38100" dir="2700000" algn="tl">
                    <a:srgbClr val="010199"/>
                  </a:outerShdw>
                </a:effectLst>
              </a:rPr>
              <a:t>     </a:t>
            </a:r>
            <a:r>
              <a:rPr lang="cs-CZ" sz="2400" b="1" dirty="0">
                <a:effectLst/>
              </a:rPr>
              <a:t>Opera</a:t>
            </a:r>
            <a:r>
              <a:rPr lang="cs-CZ" sz="2400" b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 </a:t>
            </a:r>
            <a:r>
              <a:rPr lang="cs-CZ" sz="2400" b="1" i="1" dirty="0">
                <a:effectLst/>
              </a:rPr>
              <a:t>La</a:t>
            </a:r>
            <a:r>
              <a:rPr lang="cs-CZ" sz="2400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cs-CZ" sz="2400" b="1" i="1" dirty="0" err="1">
                <a:effectLst/>
              </a:rPr>
              <a:t>Scala</a:t>
            </a:r>
            <a:endParaRPr lang="cs-CZ" sz="2400" b="1" i="1" dirty="0">
              <a:effectLst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Neapol</a:t>
            </a:r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111442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Rozloha:117 km² </a:t>
            </a:r>
          </a:p>
          <a:p>
            <a:pPr eaLnBrk="1" hangingPunct="1">
              <a:defRPr/>
            </a:pPr>
            <a:r>
              <a:rPr lang="cs-CZ" dirty="0" smtClean="0"/>
              <a:t>Obyvatelé:963 522 </a:t>
            </a:r>
          </a:p>
        </p:txBody>
      </p:sp>
      <p:pic>
        <p:nvPicPr>
          <p:cNvPr id="18436" name="Picture 10" descr="File:ViewofNaplesBay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3" y="2786063"/>
            <a:ext cx="5143500" cy="385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TextovéPole 8"/>
          <p:cNvSpPr txBox="1"/>
          <p:nvPr/>
        </p:nvSpPr>
        <p:spPr>
          <a:xfrm>
            <a:off x="5715000" y="3000375"/>
            <a:ext cx="3429000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dirty="0"/>
              <a:t>Pohled na Neapolský záliv </a:t>
            </a:r>
            <a:br>
              <a:rPr lang="cs-CZ" dirty="0"/>
            </a:br>
            <a:r>
              <a:rPr lang="cs-CZ" dirty="0"/>
              <a:t>a Vesuv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Neapol</a:t>
            </a:r>
          </a:p>
        </p:txBody>
      </p:sp>
      <p:sp>
        <p:nvSpPr>
          <p:cNvPr id="134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1600200"/>
            <a:ext cx="8642350" cy="453072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lidmi považována za jedno z nejkrásnějších měst Itálie.  </a:t>
            </a:r>
            <a:br>
              <a:rPr lang="cs-CZ" dirty="0" smtClean="0"/>
            </a:br>
            <a:r>
              <a:rPr lang="cs-CZ" dirty="0" smtClean="0"/>
              <a:t>Historické jádro města</a:t>
            </a:r>
            <a:br>
              <a:rPr lang="cs-CZ" dirty="0" smtClean="0"/>
            </a:br>
            <a:r>
              <a:rPr lang="cs-CZ" dirty="0" smtClean="0"/>
              <a:t>je zapsáno do seznamu </a:t>
            </a:r>
            <a:br>
              <a:rPr lang="cs-CZ" dirty="0" smtClean="0"/>
            </a:br>
            <a:r>
              <a:rPr lang="cs-CZ" u="sng" dirty="0" smtClean="0"/>
              <a:t>UNESCO</a:t>
            </a:r>
            <a:r>
              <a:rPr lang="cs-CZ" dirty="0" smtClean="0"/>
              <a:t> </a:t>
            </a:r>
          </a:p>
        </p:txBody>
      </p:sp>
      <p:pic>
        <p:nvPicPr>
          <p:cNvPr id="19460" name="Picture 7" descr="File:Duomo di Napoli (facciata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25" y="2190750"/>
            <a:ext cx="3357563" cy="4476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2857500" y="5429250"/>
            <a:ext cx="1952625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dirty="0"/>
              <a:t>Neapolský dóm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9" descr="Castel-Nuovo-LAR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5178" name="Rectangle 10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chemeClr val="bg1"/>
                </a:solidFill>
              </a:rPr>
              <a:t>Castel Nuovo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Turín</a:t>
            </a:r>
          </a:p>
        </p:txBody>
      </p:sp>
      <p:sp>
        <p:nvSpPr>
          <p:cNvPr id="137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Rozloha:130 km² </a:t>
            </a:r>
          </a:p>
          <a:p>
            <a:pPr eaLnBrk="1" hangingPunct="1">
              <a:defRPr/>
            </a:pPr>
            <a:r>
              <a:rPr lang="cs-CZ" dirty="0" smtClean="0"/>
              <a:t>Obyvatelé:909 193 </a:t>
            </a:r>
          </a:p>
        </p:txBody>
      </p:sp>
      <p:pic>
        <p:nvPicPr>
          <p:cNvPr id="21508" name="Picture 9" descr="Soubor:Torino.jpg"/>
          <p:cNvPicPr>
            <a:picLocks noChangeAspect="1" noChangeArrowheads="1"/>
          </p:cNvPicPr>
          <p:nvPr/>
        </p:nvPicPr>
        <p:blipFill>
          <a:blip r:embed="rId3" cstate="print"/>
          <a:srcRect l="1526" t="10493"/>
          <a:stretch>
            <a:fillRect/>
          </a:stretch>
        </p:blipFill>
        <p:spPr bwMode="auto">
          <a:xfrm>
            <a:off x="1785938" y="2857500"/>
            <a:ext cx="5638800" cy="3843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Benatky-Venezia</a:t>
            </a:r>
          </a:p>
        </p:txBody>
      </p:sp>
      <p:sp>
        <p:nvSpPr>
          <p:cNvPr id="1218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/>
              <a:t>Rozloha:412 km² </a:t>
            </a:r>
          </a:p>
          <a:p>
            <a:pPr eaLnBrk="1" hangingPunct="1">
              <a:defRPr/>
            </a:pPr>
            <a:r>
              <a:rPr lang="cs-CZ" dirty="0" smtClean="0"/>
              <a:t>Obyvatelé:271 267 </a:t>
            </a:r>
          </a:p>
        </p:txBody>
      </p:sp>
      <p:pic>
        <p:nvPicPr>
          <p:cNvPr id="22532" name="Picture 5" descr="Soubor:Venezia veduta aere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25" y="2795588"/>
            <a:ext cx="5072063" cy="3805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476250"/>
            <a:ext cx="8229600" cy="4530725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smtClean="0"/>
              <a:t>jsou světoznámé pro své kanály. Jsou postaveny na souostroví 118 ostrovů vytvořených asi 150 kanály v mělké laguně. </a:t>
            </a:r>
            <a:r>
              <a:rPr lang="cs-CZ" sz="2800" smtClean="0">
                <a:effectLst/>
              </a:rPr>
              <a:t>kanály slouží funkci silnic a každá forma dopravy je na vodě nebo pěšky.</a:t>
            </a:r>
            <a:r>
              <a:rPr lang="cs-CZ" sz="2800" smtClean="0"/>
              <a:t> Lodím se říká </a:t>
            </a:r>
            <a:r>
              <a:rPr lang="cs-CZ" sz="2800" u="sng" smtClean="0"/>
              <a:t>Gondoly</a:t>
            </a:r>
          </a:p>
        </p:txBody>
      </p:sp>
      <p:sp>
        <p:nvSpPr>
          <p:cNvPr id="124937" name="Text Box 9"/>
          <p:cNvSpPr txBox="1">
            <a:spLocks noChangeArrowheads="1"/>
          </p:cNvSpPr>
          <p:nvPr/>
        </p:nvSpPr>
        <p:spPr bwMode="auto">
          <a:xfrm>
            <a:off x="3492500" y="0"/>
            <a:ext cx="2519363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3200" b="1">
                <a:effectLst>
                  <a:outerShdw blurRad="38100" dist="38100" dir="2700000" algn="tl">
                    <a:srgbClr val="010199"/>
                  </a:outerShdw>
                </a:effectLst>
              </a:rPr>
              <a:t>Benátky</a:t>
            </a:r>
          </a:p>
        </p:txBody>
      </p:sp>
      <p:pic>
        <p:nvPicPr>
          <p:cNvPr id="23556" name="Picture 6" descr="File:Canal Grande Panoram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625" y="3286125"/>
            <a:ext cx="8355013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6" name="Rectangle 6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Benátky</a:t>
            </a:r>
          </a:p>
        </p:txBody>
      </p:sp>
      <p:pic>
        <p:nvPicPr>
          <p:cNvPr id="24579" name="Picture 5" descr="File:Sanmarc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3" y="1143000"/>
            <a:ext cx="7620000" cy="552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684213" y="765175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l"/>
              <a:defRPr/>
            </a:pPr>
            <a:r>
              <a:rPr lang="cs-CZ" sz="1800">
                <a:effectLst>
                  <a:outerShdw blurRad="38100" dist="38100" dir="2700000" algn="tl">
                    <a:srgbClr val="010199"/>
                  </a:outerShdw>
                </a:effectLst>
              </a:rPr>
              <a:t> </a:t>
            </a: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V Itálii jsou významná ložiska mramoru, pyritu, kamenné a draselné soli, síry a rtuti.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l"/>
              <a:defRPr/>
            </a:pP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Italie je jedna z největších vývozců textilu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  <a:defRPr/>
            </a:pPr>
            <a:endParaRPr lang="cs-CZ" sz="2400">
              <a:effectLst>
                <a:outerShdw blurRad="38100" dist="38100" dir="2700000" algn="tl">
                  <a:srgbClr val="010199"/>
                </a:outerShdw>
              </a:effectLst>
            </a:endParaRP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l"/>
              <a:defRPr/>
            </a:pP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Itálie je známa strojírenstvím, především dopravním. Známá je společnost </a:t>
            </a:r>
            <a:r>
              <a:rPr lang="cs-CZ" sz="240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FIAT</a:t>
            </a: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 Holding (</a:t>
            </a:r>
            <a:r>
              <a:rPr lang="cs-CZ" sz="240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FIAT, Iveco, Ferrari, Lancia, Alfa Romeo, Maserati</a:t>
            </a: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) a společnosti vyrábějící zemědělské stroje a vlaky. Itálie je pátá na světě ve stavbě lodí (0,777 BRT v roce 1999).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None/>
              <a:defRPr/>
            </a:pPr>
            <a:endParaRPr lang="cs-CZ" sz="2400">
              <a:effectLst>
                <a:outerShdw blurRad="38100" dist="38100" dir="2700000" algn="tl">
                  <a:srgbClr val="010199"/>
                </a:outerShdw>
              </a:effectLst>
            </a:endParaRPr>
          </a:p>
        </p:txBody>
      </p:sp>
      <p:sp>
        <p:nvSpPr>
          <p:cNvPr id="16394" name="Rectangle 10"/>
          <p:cNvSpPr>
            <a:spLocks noChangeArrowheads="1"/>
          </p:cNvSpPr>
          <p:nvPr/>
        </p:nvSpPr>
        <p:spPr bwMode="auto">
          <a:xfrm>
            <a:off x="684213" y="-171450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cs-CZ" sz="3600">
                <a:solidFill>
                  <a:schemeClr val="tx2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Průmysl</a:t>
            </a:r>
          </a:p>
        </p:txBody>
      </p:sp>
      <p:pic>
        <p:nvPicPr>
          <p:cNvPr id="25604" name="Picture 12" descr="ferrari-612-p4-5-by-pininfarina-8667"/>
          <p:cNvPicPr>
            <a:picLocks noChangeAspect="1" noChangeArrowheads="1"/>
          </p:cNvPicPr>
          <p:nvPr/>
        </p:nvPicPr>
        <p:blipFill>
          <a:blip r:embed="rId2" cstate="print"/>
          <a:srcRect t="8743" b="7971"/>
          <a:stretch>
            <a:fillRect/>
          </a:stretch>
        </p:blipFill>
        <p:spPr bwMode="auto">
          <a:xfrm>
            <a:off x="684213" y="4121150"/>
            <a:ext cx="4381500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Picture 14" descr="maserati0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4102100"/>
            <a:ext cx="3673475" cy="275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1403350" y="6237288"/>
            <a:ext cx="32400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 sz="2800">
                <a:effectLst>
                  <a:outerShdw blurRad="38100" dist="38100" dir="2700000" algn="tl">
                    <a:srgbClr val="010199"/>
                  </a:outerShdw>
                </a:effectLst>
              </a:rPr>
              <a:t>         </a:t>
            </a:r>
            <a:r>
              <a:rPr lang="cs-CZ" sz="280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Ferrari</a:t>
            </a:r>
          </a:p>
        </p:txBody>
      </p:sp>
      <p:sp>
        <p:nvSpPr>
          <p:cNvPr id="16400" name="Text Box 16"/>
          <p:cNvSpPr txBox="1">
            <a:spLocks noChangeArrowheads="1"/>
          </p:cNvSpPr>
          <p:nvPr/>
        </p:nvSpPr>
        <p:spPr bwMode="auto">
          <a:xfrm>
            <a:off x="6011863" y="6338888"/>
            <a:ext cx="1871662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>
                <a:effectLst>
                  <a:outerShdw blurRad="38100" dist="38100" dir="2700000" algn="tl">
                    <a:srgbClr val="010199"/>
                  </a:outerShdw>
                </a:effectLst>
              </a:rPr>
              <a:t>   </a:t>
            </a:r>
            <a:r>
              <a:rPr lang="cs-CZ" sz="2800">
                <a:effectLst>
                  <a:outerShdw blurRad="38100" dist="38100" dir="2700000" algn="tl">
                    <a:srgbClr val="010199"/>
                  </a:outerShdw>
                </a:effectLst>
              </a:rPr>
              <a:t>Maserati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Zemědělství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8229600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400" b="1" u="sng" smtClean="0"/>
              <a:t>Pěstují se tyto </a:t>
            </a:r>
            <a:r>
              <a:rPr lang="cs-CZ" sz="2800" b="1" u="sng" smtClean="0"/>
              <a:t>plodiny</a:t>
            </a:r>
            <a:r>
              <a:rPr lang="cs-CZ" sz="2800" smtClean="0"/>
              <a:t>:obilí, rýže, brambory, citrusy, tabák, vinná réva a zelenina. 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280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b="1" u="sng" smtClean="0"/>
              <a:t>Chovají se tato zvířata</a:t>
            </a:r>
            <a:r>
              <a:rPr lang="cs-CZ" sz="2000" smtClean="0"/>
              <a:t>: </a:t>
            </a:r>
            <a:r>
              <a:rPr lang="cs-CZ" sz="2800" smtClean="0"/>
              <a:t>skot,drůbež,osli, prasata.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800" smtClean="0"/>
              <a:t>       Významnými zemědělskými oblastmi jsou   Pádská nížina,  Apulie, Toskánsko, Sicílie a Kampánie.</a:t>
            </a:r>
          </a:p>
        </p:txBody>
      </p:sp>
      <p:sp>
        <p:nvSpPr>
          <p:cNvPr id="14345" name="AutoShape 9" descr="800px-Close_up_grapes"/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>
              <a:defRPr/>
            </a:pPr>
            <a:endParaRPr lang="cs-CZ"/>
          </a:p>
        </p:txBody>
      </p:sp>
      <p:pic>
        <p:nvPicPr>
          <p:cNvPr id="26629" name="Picture 12" descr="800px-Close_up_grap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3697288"/>
            <a:ext cx="4143375" cy="290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Přístavy</a:t>
            </a:r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5256212"/>
          </a:xfrm>
        </p:spPr>
        <p:txBody>
          <a:bodyPr/>
          <a:lstStyle/>
          <a:p>
            <a:pPr eaLnBrk="1" hangingPunct="1">
              <a:defRPr/>
            </a:pPr>
            <a:r>
              <a:rPr lang="cs-CZ" b="1" dirty="0" smtClean="0"/>
              <a:t>Janov </a:t>
            </a:r>
            <a:r>
              <a:rPr lang="cs-CZ" dirty="0" smtClean="0"/>
              <a:t>(</a:t>
            </a:r>
            <a:r>
              <a:rPr lang="cs-CZ" dirty="0" err="1" smtClean="0"/>
              <a:t>Genova</a:t>
            </a:r>
            <a:r>
              <a:rPr lang="cs-CZ" dirty="0" smtClean="0"/>
              <a:t>)-je </a:t>
            </a:r>
            <a:r>
              <a:rPr lang="cs-CZ" dirty="0" err="1" smtClean="0"/>
              <a:t>nejduležitější</a:t>
            </a:r>
            <a:r>
              <a:rPr lang="cs-CZ" dirty="0" smtClean="0"/>
              <a:t> Italský přístav. Jeden z největších ve Středozemním moři a v Evropě. </a:t>
            </a:r>
          </a:p>
          <a:p>
            <a:pPr eaLnBrk="1" hangingPunct="1">
              <a:defRPr/>
            </a:pPr>
            <a:r>
              <a:rPr lang="cs-CZ" dirty="0" smtClean="0"/>
              <a:t>Livorno</a:t>
            </a:r>
          </a:p>
          <a:p>
            <a:pPr eaLnBrk="1" hangingPunct="1">
              <a:defRPr/>
            </a:pPr>
            <a:r>
              <a:rPr lang="cs-CZ" dirty="0" smtClean="0"/>
              <a:t>Neapol</a:t>
            </a:r>
          </a:p>
          <a:p>
            <a:pPr eaLnBrk="1" hangingPunct="1">
              <a:defRPr/>
            </a:pPr>
            <a:r>
              <a:rPr lang="cs-CZ" dirty="0" err="1" smtClean="0"/>
              <a:t>Taranto</a:t>
            </a:r>
            <a:endParaRPr lang="cs-CZ" dirty="0" smtClean="0"/>
          </a:p>
          <a:p>
            <a:pPr eaLnBrk="1" hangingPunct="1">
              <a:defRPr/>
            </a:pPr>
            <a:r>
              <a:rPr lang="cs-CZ" dirty="0" smtClean="0"/>
              <a:t>Bari</a:t>
            </a:r>
          </a:p>
          <a:p>
            <a:pPr eaLnBrk="1" hangingPunct="1">
              <a:defRPr/>
            </a:pPr>
            <a:r>
              <a:rPr lang="cs-CZ" dirty="0" err="1" smtClean="0"/>
              <a:t>Ancona</a:t>
            </a:r>
            <a:endParaRPr lang="cs-CZ" dirty="0" smtClean="0"/>
          </a:p>
          <a:p>
            <a:pPr eaLnBrk="1" hangingPunct="1">
              <a:defRPr/>
            </a:pPr>
            <a:r>
              <a:rPr lang="cs-CZ" dirty="0" smtClean="0"/>
              <a:t>Terst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Cestovní ruch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196975"/>
            <a:ext cx="8229600" cy="45307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2400" smtClean="0"/>
              <a:t>Itálie je turisty nejnavštěvovanější stát světa. Turisty sem lákají antické a středověké renesanční památky , pláže , hory. Lákadly jsou i lázně a různé filmové a hudební festivaly (Benátky, San Remo). V Itálii se nachází nejvíce kulturních památek zapsaných na seznamu </a:t>
            </a:r>
            <a:r>
              <a:rPr lang="cs-CZ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UNESCO</a:t>
            </a:r>
            <a:r>
              <a:rPr lang="cs-CZ" sz="2400" smtClean="0"/>
              <a:t> (43).</a:t>
            </a:r>
          </a:p>
        </p:txBody>
      </p:sp>
      <p:pic>
        <p:nvPicPr>
          <p:cNvPr id="28676" name="Picture 5" descr="plaz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275" y="3141663"/>
            <a:ext cx="4968875" cy="318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7" name="Picture 8" descr="image00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71550" y="3141663"/>
            <a:ext cx="2794000" cy="3716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Památky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36295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	Vzhledem k bohaté historii je Itálie státem s největším počtem památek (43) zapsaných na seznamu UNESCO.  </a:t>
            </a:r>
            <a:r>
              <a:rPr lang="cs-CZ" sz="2400" dirty="0" smtClean="0"/>
              <a:t>Z dob starověké římské říše se v dnešní Itálii </a:t>
            </a:r>
            <a:r>
              <a:rPr lang="cs-CZ" sz="2400" dirty="0" smtClean="0"/>
              <a:t>dochovaly </a:t>
            </a:r>
            <a:r>
              <a:rPr lang="cs-CZ" sz="2400" dirty="0" smtClean="0"/>
              <a:t>např. </a:t>
            </a:r>
            <a:r>
              <a:rPr lang="cs-CZ" sz="2400" dirty="0" smtClean="0"/>
              <a:t>tyto památky: Koloseum, Šikmá věž, Konstantinův vítězný oblouk, </a:t>
            </a:r>
            <a:r>
              <a:rPr lang="cs-CZ" sz="2400" dirty="0" err="1" smtClean="0"/>
              <a:t>Forum</a:t>
            </a:r>
            <a:r>
              <a:rPr lang="cs-CZ" sz="2400" dirty="0" smtClean="0"/>
              <a:t> </a:t>
            </a:r>
            <a:r>
              <a:rPr lang="cs-CZ" sz="2400" dirty="0" err="1" smtClean="0"/>
              <a:t>Romanum</a:t>
            </a:r>
            <a:r>
              <a:rPr lang="cs-CZ" sz="2400" dirty="0" smtClean="0"/>
              <a:t>, Benátky (</a:t>
            </a:r>
            <a:r>
              <a:rPr lang="cs-CZ" sz="2400" dirty="0" err="1" smtClean="0"/>
              <a:t>Venezia</a:t>
            </a:r>
            <a:r>
              <a:rPr lang="cs-CZ" sz="2400" dirty="0" smtClean="0"/>
              <a:t>) .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29600" cy="1139825"/>
          </a:xfrm>
        </p:spPr>
        <p:txBody>
          <a:bodyPr/>
          <a:lstStyle/>
          <a:p>
            <a:pPr eaLnBrk="1" hangingPunct="1"/>
            <a:r>
              <a:rPr lang="cs-CZ" b="1" smtClean="0">
                <a:solidFill>
                  <a:schemeClr val="tx1"/>
                </a:solidFill>
                <a:effectLst/>
              </a:rPr>
              <a:t>Koloseum-Řím</a:t>
            </a:r>
          </a:p>
        </p:txBody>
      </p:sp>
      <p:pic>
        <p:nvPicPr>
          <p:cNvPr id="30723" name="Picture 5" descr="File:Colosseo - panoramica - Scuba Be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800" y="2289175"/>
            <a:ext cx="8624888" cy="299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600" smtClean="0">
                <a:solidFill>
                  <a:schemeClr val="tx1"/>
                </a:solidFill>
                <a:effectLst/>
              </a:rPr>
              <a:t>Panteon – </a:t>
            </a:r>
            <a:r>
              <a:rPr lang="cs-CZ" sz="3600" b="1" smtClean="0">
                <a:solidFill>
                  <a:schemeClr val="tx1"/>
                </a:solidFill>
                <a:effectLst/>
              </a:rPr>
              <a:t>chrám bohů v Římě</a:t>
            </a:r>
          </a:p>
        </p:txBody>
      </p:sp>
      <p:pic>
        <p:nvPicPr>
          <p:cNvPr id="31747" name="Picture 5" descr="File:Pantheon Fron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5" y="1285875"/>
            <a:ext cx="7620000" cy="543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>
                <a:solidFill>
                  <a:schemeClr val="tx1"/>
                </a:solidFill>
                <a:effectLst/>
              </a:rPr>
              <a:t>Andělský hrad-Řím</a:t>
            </a:r>
          </a:p>
        </p:txBody>
      </p:sp>
      <p:pic>
        <p:nvPicPr>
          <p:cNvPr id="32771" name="Picture 5" descr="File:RomaCastelSantAngel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5" y="1571625"/>
            <a:ext cx="7620000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Tavar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251950" cy="692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2" name="Rectangle 6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>
                <a:solidFill>
                  <a:schemeClr val="bg1"/>
                </a:solidFill>
              </a:rPr>
              <a:t>Forum Romanum-Řím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15888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Kultura</a:t>
            </a:r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341438"/>
            <a:ext cx="8229600" cy="4530725"/>
          </a:xfrm>
        </p:spPr>
        <p:txBody>
          <a:bodyPr/>
          <a:lstStyle/>
          <a:p>
            <a:pPr eaLnBrk="1" hangingPunct="1">
              <a:defRPr/>
            </a:pPr>
            <a:r>
              <a:rPr lang="cs-CZ" sz="2400" dirty="0" smtClean="0"/>
              <a:t>Itálie byla klíčové místo pro mnoho </a:t>
            </a:r>
            <a:r>
              <a:rPr lang="cs-CZ" sz="2400" dirty="0" smtClean="0"/>
              <a:t>uměleckých </a:t>
            </a:r>
            <a:r>
              <a:rPr lang="cs-CZ" sz="2400" dirty="0" smtClean="0"/>
              <a:t>a </a:t>
            </a:r>
            <a:r>
              <a:rPr lang="cs-CZ" sz="2400" dirty="0" smtClean="0"/>
              <a:t>rozumových osobností, </a:t>
            </a:r>
            <a:r>
              <a:rPr lang="cs-CZ" sz="2400" dirty="0" smtClean="0"/>
              <a:t>jména </a:t>
            </a:r>
            <a:r>
              <a:rPr lang="cs-CZ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Michelangelo</a:t>
            </a:r>
            <a:r>
              <a:rPr lang="cs-CZ" sz="2400" dirty="0" smtClean="0"/>
              <a:t>, </a:t>
            </a:r>
            <a:r>
              <a:rPr lang="cs-CZ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Leonardo</a:t>
            </a: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cs-CZ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da</a:t>
            </a:r>
            <a:r>
              <a:rPr lang="cs-CZ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cs-CZ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Vinciho</a:t>
            </a:r>
            <a:r>
              <a:rPr lang="cs-CZ" sz="2400" dirty="0" smtClean="0"/>
              <a:t>, </a:t>
            </a:r>
            <a:r>
              <a:rPr lang="cs-CZ" sz="2400" dirty="0" err="1" smtClean="0"/>
              <a:t>Donatello</a:t>
            </a:r>
            <a:r>
              <a:rPr lang="cs-CZ" sz="2400" dirty="0" smtClean="0"/>
              <a:t>, Botticelli, </a:t>
            </a:r>
            <a:r>
              <a:rPr lang="cs-CZ" sz="2400" dirty="0" err="1" smtClean="0"/>
              <a:t>Fra</a:t>
            </a:r>
            <a:r>
              <a:rPr lang="cs-CZ" sz="2400" dirty="0" smtClean="0"/>
              <a:t> </a:t>
            </a:r>
            <a:r>
              <a:rPr lang="cs-CZ" sz="2400" dirty="0" err="1" smtClean="0"/>
              <a:t>Angelico</a:t>
            </a:r>
            <a:r>
              <a:rPr lang="cs-CZ" sz="2400" dirty="0" smtClean="0"/>
              <a:t>, </a:t>
            </a:r>
            <a:r>
              <a:rPr lang="cs-CZ" sz="2400" dirty="0" err="1" smtClean="0"/>
              <a:t>Tintoretto</a:t>
            </a:r>
            <a:r>
              <a:rPr lang="cs-CZ" sz="2400" dirty="0" smtClean="0"/>
              <a:t>, </a:t>
            </a:r>
            <a:r>
              <a:rPr lang="cs-CZ" sz="2400" dirty="0" err="1" smtClean="0"/>
              <a:t>Caravaggio</a:t>
            </a:r>
            <a:r>
              <a:rPr lang="cs-CZ" sz="2400" dirty="0" smtClean="0"/>
              <a:t>, </a:t>
            </a:r>
            <a:r>
              <a:rPr lang="cs-CZ" sz="2400" dirty="0" err="1" smtClean="0"/>
              <a:t>Bernini</a:t>
            </a:r>
            <a:r>
              <a:rPr lang="cs-CZ" sz="2400" dirty="0" smtClean="0"/>
              <a:t>, </a:t>
            </a:r>
            <a:r>
              <a:rPr lang="cs-CZ" sz="2400" dirty="0" err="1" smtClean="0"/>
              <a:t>Titian</a:t>
            </a:r>
            <a:r>
              <a:rPr lang="cs-CZ" sz="2400" dirty="0" smtClean="0"/>
              <a:t> a </a:t>
            </a:r>
            <a:r>
              <a:rPr lang="cs-CZ" sz="2400" dirty="0" err="1" smtClean="0"/>
              <a:t>Raphael</a:t>
            </a:r>
            <a:r>
              <a:rPr lang="cs-CZ" sz="2400" dirty="0" smtClean="0"/>
              <a:t> patří </a:t>
            </a:r>
            <a:r>
              <a:rPr lang="cs-CZ" sz="2400" dirty="0" smtClean="0"/>
              <a:t>mezi mnoho </a:t>
            </a:r>
            <a:r>
              <a:rPr lang="cs-CZ" sz="2400" dirty="0" smtClean="0"/>
              <a:t>jiných. Dále </a:t>
            </a:r>
            <a:r>
              <a:rPr lang="cs-CZ" sz="2400" dirty="0" smtClean="0"/>
              <a:t>umění, italské příspěvky k oblastem </a:t>
            </a:r>
            <a:r>
              <a:rPr lang="cs-CZ" sz="2400" dirty="0" smtClean="0"/>
              <a:t>literatury; </a:t>
            </a:r>
            <a:r>
              <a:rPr lang="cs-CZ" sz="2400" dirty="0" smtClean="0"/>
              <a:t>věda a hudba nemohou být </a:t>
            </a:r>
            <a:r>
              <a:rPr lang="cs-CZ" sz="2400" dirty="0" smtClean="0"/>
              <a:t>přehlédnuté. </a:t>
            </a:r>
            <a:endParaRPr lang="cs-CZ" sz="2400" dirty="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dirty="0" smtClean="0"/>
              <a:t>                                         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88913"/>
            <a:ext cx="8785225" cy="6480175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  <a:defRPr/>
            </a:pPr>
            <a:r>
              <a:rPr lang="cs-CZ" u="sng" smtClean="0"/>
              <a:t>Věda</a:t>
            </a:r>
          </a:p>
          <a:p>
            <a:pPr eaLnBrk="1" hangingPunct="1">
              <a:defRPr/>
            </a:pPr>
            <a:r>
              <a:rPr lang="cs-CZ" sz="2400" smtClean="0"/>
              <a:t>Ve věda najdeme </a:t>
            </a:r>
            <a:r>
              <a:rPr lang="cs-CZ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Galileo Galilei</a:t>
            </a:r>
            <a:r>
              <a:rPr lang="cs-CZ" sz="2400" smtClean="0"/>
              <a:t>, jehož pokrok k vědecké revoluci je značný a </a:t>
            </a:r>
            <a:r>
              <a:rPr lang="cs-CZ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Leonarda da Vinciho</a:t>
            </a:r>
            <a:r>
              <a:rPr lang="cs-CZ" sz="2400" smtClean="0"/>
              <a:t>, kvintesenční renesanční člověk.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800" smtClean="0"/>
              <a:t>                                      </a:t>
            </a:r>
            <a:r>
              <a:rPr lang="cs-CZ" u="sng" smtClean="0"/>
              <a:t>Hudba</a:t>
            </a:r>
            <a:r>
              <a:rPr lang="cs-CZ" sz="4000" u="sng" smtClean="0"/>
              <a:t> </a:t>
            </a:r>
            <a:r>
              <a:rPr lang="cs-CZ" sz="2800" smtClean="0"/>
              <a:t>                                                                                                       </a:t>
            </a:r>
          </a:p>
          <a:p>
            <a:pPr eaLnBrk="1" hangingPunct="1">
              <a:buFont typeface="Wingdings" pitchFamily="2" charset="2"/>
              <a:buNone/>
              <a:defRPr/>
            </a:pPr>
            <a:endParaRPr lang="cs-CZ" sz="2800" smtClean="0"/>
          </a:p>
          <a:p>
            <a:pPr eaLnBrk="1" hangingPunct="1">
              <a:defRPr/>
            </a:pPr>
            <a:r>
              <a:rPr lang="cs-CZ" sz="2800" smtClean="0"/>
              <a:t> </a:t>
            </a:r>
            <a:r>
              <a:rPr lang="cs-CZ" sz="2400" smtClean="0"/>
              <a:t>Někteří renesanční skladatele - </a:t>
            </a:r>
            <a:r>
              <a:rPr lang="cs-CZ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Palestrina a Monteverdi</a:t>
            </a:r>
            <a:endParaRPr lang="cs-CZ" sz="240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400" smtClean="0"/>
              <a:t>     barokní skladatelé - </a:t>
            </a:r>
            <a:r>
              <a:rPr lang="cs-CZ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Corelli a Vivaldi</a:t>
            </a:r>
            <a:r>
              <a:rPr lang="cs-CZ" sz="240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400" smtClean="0"/>
              <a:t>     klasičtí skladatelé - </a:t>
            </a:r>
            <a:r>
              <a:rPr lang="cs-CZ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Paganini a Rossini</a:t>
            </a:r>
            <a:r>
              <a:rPr lang="cs-CZ" sz="2400" smtClean="0"/>
              <a:t>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400" smtClean="0"/>
              <a:t>     romantičtí skladatelé - </a:t>
            </a:r>
            <a:r>
              <a:rPr lang="cs-CZ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Verdi a Puccini</a:t>
            </a:r>
            <a:endParaRPr lang="cs-CZ" sz="2400" smtClean="0"/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400" smtClean="0"/>
              <a:t>     Moderní italští - </a:t>
            </a:r>
            <a:r>
              <a:rPr lang="cs-CZ" sz="2400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Berio a Nono</a:t>
            </a:r>
            <a:r>
              <a:rPr lang="cs-CZ" sz="2400" smtClean="0"/>
              <a:t> se ukázali významnými ve vývoji experimentální a elektronické</a:t>
            </a:r>
            <a:r>
              <a:rPr lang="cs-CZ" sz="2800" smtClean="0"/>
              <a:t> hudby.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Kuchyně</a:t>
            </a:r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981075"/>
            <a:ext cx="8229600" cy="4530725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Italové jí ryby,maso,zeleninu a hlavně těstoviny.</a:t>
            </a:r>
            <a:endParaRPr lang="cs-CZ" u="sng" smtClean="0"/>
          </a:p>
          <a:p>
            <a:pPr eaLnBrk="1" hangingPunct="1">
              <a:defRPr/>
            </a:pPr>
            <a:r>
              <a:rPr lang="cs-CZ" u="sng" smtClean="0"/>
              <a:t>Pizza</a:t>
            </a:r>
            <a:r>
              <a:rPr lang="cs-CZ" smtClean="0"/>
              <a:t> je jedním z pokrmů, které italskou kuchyni proslavily po celém světě. </a:t>
            </a:r>
          </a:p>
          <a:p>
            <a:pPr eaLnBrk="1" hangingPunct="1">
              <a:defRPr/>
            </a:pPr>
            <a:r>
              <a:rPr lang="cs-CZ" smtClean="0"/>
              <a:t>Národní pokrm jsou </a:t>
            </a:r>
            <a:r>
              <a:rPr lang="cs-CZ" u="sng" smtClean="0"/>
              <a:t>špagety</a:t>
            </a:r>
          </a:p>
        </p:txBody>
      </p:sp>
      <p:pic>
        <p:nvPicPr>
          <p:cNvPr id="36868" name="Picture 5" descr="Soubor:Spaghetti sample by yaraaa in Lond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3438" y="3775075"/>
            <a:ext cx="4105275" cy="308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869" name="Picture 7" descr="lago-pizz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850" y="3752850"/>
            <a:ext cx="4171950" cy="310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Podnebí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28625" y="1928813"/>
            <a:ext cx="8229600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sz="2000" dirty="0" smtClean="0"/>
              <a:t>     </a:t>
            </a:r>
            <a:r>
              <a:rPr lang="cs-CZ" sz="2400" dirty="0" smtClean="0"/>
              <a:t>Alpy leží v mírném pásmu s rozdíly mezi vrcholy hor a údolími.    Pádská nížina má chladný vnitrozemský charakter. Zbytek území leží v subtropickém středomořském pásmu s typickým horkým suchým létem a mírnou zimou bohatou na srážky.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Povrch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180975" y="1557338"/>
            <a:ext cx="4608513" cy="4530725"/>
          </a:xfrm>
        </p:spPr>
        <p:txBody>
          <a:bodyPr/>
          <a:lstStyle/>
          <a:p>
            <a:pPr eaLnBrk="1" hangingPunct="1">
              <a:buFont typeface="Wingdings" pitchFamily="2" charset="2"/>
              <a:buNone/>
              <a:defRPr/>
            </a:pPr>
            <a:r>
              <a:rPr lang="cs-CZ" sz="2000" smtClean="0"/>
              <a:t>                     </a:t>
            </a:r>
            <a:r>
              <a:rPr lang="cs-CZ" sz="2000" b="1" u="sng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Pohoří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000" smtClean="0"/>
              <a:t>    </a:t>
            </a:r>
            <a:r>
              <a:rPr lang="cs-CZ" sz="2400" smtClean="0"/>
              <a:t>Na severu Itálie se nachází pohoří Alpy.Pod</a:t>
            </a:r>
            <a:r>
              <a:rPr lang="cs-CZ" sz="2400" smtClean="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cs-CZ" sz="2400" smtClean="0"/>
              <a:t>Alpami se nachází pohoří Dolomity. Od města Genova prochází až na jih Itálie pohoří Apeniny</a:t>
            </a:r>
            <a:endParaRPr lang="cs-CZ" sz="2400" smtClean="0">
              <a:solidFill>
                <a:schemeClr val="folHlink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000" smtClean="0"/>
              <a:t>                 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000" smtClean="0"/>
              <a:t>                      </a:t>
            </a:r>
            <a:r>
              <a:rPr lang="cs-CZ" sz="2000" b="1" u="sng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Nížiny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sz="2000" smtClean="0">
                <a:solidFill>
                  <a:srgbClr val="FF33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</a:t>
            </a:r>
            <a:r>
              <a:rPr lang="cs-CZ" sz="2400" smtClean="0"/>
              <a:t>V Itálii se nachází pouze jedna velká nížina a to na severu Pádská nížina</a:t>
            </a:r>
            <a:endParaRPr lang="cs-CZ" sz="2400" smtClean="0">
              <a:solidFill>
                <a:srgbClr val="FF33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eaLnBrk="1" hangingPunct="1">
              <a:buFont typeface="Wingdings" pitchFamily="2" charset="2"/>
              <a:buNone/>
              <a:defRPr/>
            </a:pPr>
            <a:endParaRPr lang="cs-CZ" sz="2400" smtClean="0"/>
          </a:p>
        </p:txBody>
      </p:sp>
      <p:pic>
        <p:nvPicPr>
          <p:cNvPr id="38916" name="Picture 6" descr="File:Satellite image of Italy in March 20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29188" y="1463675"/>
            <a:ext cx="3857625" cy="482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Ostrovy a souostroví</a:t>
            </a:r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2400" b="1" smtClean="0"/>
              <a:t>ostrovy</a:t>
            </a:r>
            <a:r>
              <a:rPr lang="cs-CZ" sz="2000" smtClean="0"/>
              <a:t>: Sicílie, Sardinie, Elba</a:t>
            </a:r>
          </a:p>
          <a:p>
            <a:pPr eaLnBrk="1" hangingPunct="1">
              <a:defRPr/>
            </a:pPr>
            <a:r>
              <a:rPr lang="cs-CZ" sz="2400" b="1" smtClean="0"/>
              <a:t>souostroví</a:t>
            </a:r>
            <a:r>
              <a:rPr lang="cs-CZ" sz="2000" smtClean="0"/>
              <a:t>: Toskánské souostroví, Kampánské souostroví, Eolské ostrovy ,Tremitské ostrovy (</a:t>
            </a:r>
            <a:r>
              <a:rPr lang="cs-CZ" sz="2000" i="1" smtClean="0"/>
              <a:t>Isole Tremiti</a:t>
            </a:r>
            <a:r>
              <a:rPr lang="cs-CZ" sz="2000" smtClean="0"/>
              <a:t>), </a:t>
            </a:r>
            <a:r>
              <a:rPr lang="cs-CZ" sz="2000" i="1" smtClean="0"/>
              <a:t>Isole Pelagie</a:t>
            </a:r>
            <a:r>
              <a:rPr lang="cs-CZ" sz="2000" smtClean="0"/>
              <a:t>, </a:t>
            </a:r>
            <a:r>
              <a:rPr lang="cs-CZ" sz="2000" i="1" smtClean="0"/>
              <a:t>Isole Egadi</a:t>
            </a:r>
            <a:endParaRPr lang="cs-CZ" sz="2000" smtClean="0"/>
          </a:p>
          <a:p>
            <a:pPr eaLnBrk="1" hangingPunct="1">
              <a:defRPr/>
            </a:pPr>
            <a:endParaRPr lang="cs-CZ" sz="200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0" name="Rectangle 10"/>
          <p:cNvSpPr>
            <a:spLocks noGrp="1" noChangeArrowheads="1"/>
          </p:cNvSpPr>
          <p:nvPr>
            <p:ph type="title"/>
          </p:nvPr>
        </p:nvSpPr>
        <p:spPr>
          <a:xfrm>
            <a:off x="468313" y="0"/>
            <a:ext cx="8229600" cy="1139825"/>
          </a:xfrm>
        </p:spPr>
        <p:txBody>
          <a:bodyPr/>
          <a:lstStyle/>
          <a:p>
            <a:pPr eaLnBrk="1" hangingPunct="1">
              <a:defRPr/>
            </a:pPr>
            <a:r>
              <a:rPr lang="cs-CZ" smtClean="0"/>
              <a:t>Sopky</a:t>
            </a:r>
          </a:p>
        </p:txBody>
      </p:sp>
      <p:sp>
        <p:nvSpPr>
          <p:cNvPr id="40971" name="Rectangle 11"/>
          <p:cNvSpPr>
            <a:spLocks noGrp="1" noChangeArrowheads="1"/>
          </p:cNvSpPr>
          <p:nvPr>
            <p:ph type="body" idx="1"/>
          </p:nvPr>
        </p:nvSpPr>
        <p:spPr>
          <a:xfrm>
            <a:off x="468313" y="836613"/>
            <a:ext cx="8229600" cy="5183187"/>
          </a:xfrm>
        </p:spPr>
        <p:txBody>
          <a:bodyPr/>
          <a:lstStyle/>
          <a:p>
            <a:pPr eaLnBrk="1" hangingPunct="1">
              <a:defRPr/>
            </a:pPr>
            <a:r>
              <a:rPr lang="cs-CZ" b="1" dirty="0" smtClean="0"/>
              <a:t>Etna</a:t>
            </a:r>
          </a:p>
          <a:p>
            <a:pPr eaLnBrk="1" hangingPunct="1">
              <a:defRPr/>
            </a:pPr>
            <a:r>
              <a:rPr lang="cs-CZ" b="1" dirty="0" smtClean="0"/>
              <a:t>Vesuv</a:t>
            </a:r>
          </a:p>
          <a:p>
            <a:pPr eaLnBrk="1" hangingPunct="1">
              <a:buFont typeface="Wingdings" pitchFamily="2" charset="2"/>
              <a:buNone/>
              <a:defRPr/>
            </a:pPr>
            <a:r>
              <a:rPr lang="cs-CZ" dirty="0" smtClean="0"/>
              <a:t>                          Další sopky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err="1" smtClean="0"/>
              <a:t>Stromboli</a:t>
            </a:r>
            <a:r>
              <a:rPr lang="cs-CZ" sz="2800" dirty="0" smtClean="0"/>
              <a:t>- nejaktivnější v Evropě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err="1" smtClean="0"/>
              <a:t>Panarea</a:t>
            </a:r>
            <a:endParaRPr lang="cs-CZ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smtClean="0"/>
              <a:t>Salina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err="1" smtClean="0"/>
              <a:t>Alicudi</a:t>
            </a:r>
            <a:r>
              <a:rPr lang="cs-CZ" sz="2800" dirty="0" smtClean="0"/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800" dirty="0" err="1" smtClean="0"/>
              <a:t>Filicudi</a:t>
            </a:r>
            <a:r>
              <a:rPr lang="cs-CZ" sz="2800" dirty="0" smtClean="0"/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2800" dirty="0" smtClean="0"/>
          </a:p>
          <a:p>
            <a:pPr eaLnBrk="1" hangingPunct="1">
              <a:buFont typeface="Wingdings" pitchFamily="2" charset="2"/>
              <a:buNone/>
              <a:defRPr/>
            </a:pPr>
            <a:endParaRPr lang="cs-CZ" sz="2800" dirty="0" smtClean="0"/>
          </a:p>
        </p:txBody>
      </p:sp>
      <p:sp>
        <p:nvSpPr>
          <p:cNvPr id="40973" name="Text Box 13"/>
          <p:cNvSpPr txBox="1">
            <a:spLocks noChangeArrowheads="1"/>
          </p:cNvSpPr>
          <p:nvPr/>
        </p:nvSpPr>
        <p:spPr bwMode="auto">
          <a:xfrm>
            <a:off x="5148263" y="3141663"/>
            <a:ext cx="30241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cs-CZ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</a:t>
            </a:r>
            <a:r>
              <a:rPr lang="cs-CZ" sz="2800" b="1">
                <a:solidFill>
                  <a:schemeClr val="bg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Strommboli</a:t>
            </a:r>
            <a:endParaRPr lang="cs-CZ" sz="2800" b="1">
              <a:effectLst>
                <a:outerShdw blurRad="38100" dist="38100" dir="2700000" algn="tl">
                  <a:srgbClr val="010199"/>
                </a:outerShdw>
              </a:effectLst>
            </a:endParaRPr>
          </a:p>
        </p:txBody>
      </p:sp>
      <p:pic>
        <p:nvPicPr>
          <p:cNvPr id="40965" name="Picture 7" descr="File:EtnaAvió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0" y="3049588"/>
            <a:ext cx="4786313" cy="359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6143625" y="6000750"/>
            <a:ext cx="712788" cy="4000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cs-CZ" dirty="0"/>
              <a:t>Etna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cs-CZ" sz="1800" dirty="0" smtClean="0"/>
              <a:t>Na východě Jaderské moře, na jihu Jónské moře a Středozemní moře a na západě Tyrhénské a </a:t>
            </a:r>
            <a:r>
              <a:rPr lang="cs-CZ" sz="1800" dirty="0" err="1" smtClean="0"/>
              <a:t>Ligurskémoře</a:t>
            </a:r>
            <a:r>
              <a:rPr lang="cs-CZ" sz="1800" dirty="0" smtClean="0"/>
              <a:t>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      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     Jaderské a Jónské moře od sebe odděluje město </a:t>
            </a:r>
            <a:r>
              <a:rPr lang="cs-CZ" sz="1800" dirty="0" err="1" smtClean="0"/>
              <a:t>Santa</a:t>
            </a:r>
            <a:r>
              <a:rPr lang="cs-CZ" sz="1800" dirty="0" smtClean="0"/>
              <a:t> Maria </a:t>
            </a:r>
            <a:r>
              <a:rPr lang="cs-CZ" sz="1800" dirty="0" err="1" smtClean="0"/>
              <a:t>di</a:t>
            </a:r>
            <a:r>
              <a:rPr lang="cs-CZ" sz="1800" dirty="0" smtClean="0"/>
              <a:t> </a:t>
            </a:r>
            <a:r>
              <a:rPr lang="cs-CZ" sz="1800" dirty="0" err="1" smtClean="0"/>
              <a:t>Leuca</a:t>
            </a:r>
            <a:r>
              <a:rPr lang="cs-CZ" sz="1800" dirty="0" smtClean="0"/>
              <a:t> v kraji </a:t>
            </a:r>
            <a:r>
              <a:rPr lang="cs-CZ" sz="1800" dirty="0" err="1" smtClean="0"/>
              <a:t>Salento</a:t>
            </a:r>
            <a:r>
              <a:rPr lang="cs-CZ" sz="1800" dirty="0" smtClean="0"/>
              <a:t> (v samém podpatku "italské boty").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1800" dirty="0" smtClean="0"/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/>
              <a:t>    </a:t>
            </a:r>
            <a:r>
              <a:rPr lang="cs-CZ" sz="4000" dirty="0" smtClean="0">
                <a:effectLst/>
              </a:rPr>
              <a:t>Zálivy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1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smtClean="0"/>
              <a:t>Janovský záliv, </a:t>
            </a:r>
            <a:r>
              <a:rPr lang="cs-CZ" sz="1800" dirty="0" err="1" smtClean="0"/>
              <a:t>Gaetský</a:t>
            </a:r>
            <a:r>
              <a:rPr lang="cs-CZ" sz="1800" dirty="0" smtClean="0"/>
              <a:t> záliv, Salernský záliv, </a:t>
            </a:r>
            <a:r>
              <a:rPr lang="cs-CZ" sz="1800" dirty="0" err="1" smtClean="0"/>
              <a:t>Tarenský</a:t>
            </a:r>
            <a:r>
              <a:rPr lang="cs-CZ" sz="1800" dirty="0" smtClean="0"/>
              <a:t> záliv. Benátský záliv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     </a:t>
            </a:r>
            <a:r>
              <a:rPr lang="cs-CZ" sz="4000" dirty="0" smtClean="0">
                <a:effectLst/>
              </a:rPr>
              <a:t>Průlivy</a:t>
            </a:r>
          </a:p>
          <a:p>
            <a:pPr eaLnBrk="1" hangingPunct="1">
              <a:lnSpc>
                <a:spcPct val="80000"/>
              </a:lnSpc>
              <a:defRPr/>
            </a:pPr>
            <a:endParaRPr lang="cs-CZ" sz="1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cs-CZ" sz="1800" dirty="0" err="1" smtClean="0"/>
              <a:t>Messinský</a:t>
            </a:r>
            <a:r>
              <a:rPr lang="cs-CZ" sz="1800" dirty="0" smtClean="0"/>
              <a:t> průliv, </a:t>
            </a:r>
            <a:r>
              <a:rPr lang="cs-CZ" sz="1800" dirty="0" err="1" smtClean="0"/>
              <a:t>Otrantský</a:t>
            </a:r>
            <a:r>
              <a:rPr lang="cs-CZ" sz="1800" dirty="0" smtClean="0"/>
              <a:t> průliv, </a:t>
            </a:r>
            <a:r>
              <a:rPr lang="cs-CZ" sz="1800" dirty="0" err="1" smtClean="0"/>
              <a:t>Bonifácký</a:t>
            </a:r>
            <a:r>
              <a:rPr lang="cs-CZ" sz="1800" dirty="0" smtClean="0"/>
              <a:t> průliv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1800" dirty="0" smtClean="0"/>
              <a:t>                                                </a:t>
            </a:r>
          </a:p>
        </p:txBody>
      </p:sp>
      <p:sp>
        <p:nvSpPr>
          <p:cNvPr id="41987" name="Text Box 4"/>
          <p:cNvSpPr txBox="1">
            <a:spLocks noChangeArrowheads="1"/>
          </p:cNvSpPr>
          <p:nvPr/>
        </p:nvSpPr>
        <p:spPr bwMode="auto">
          <a:xfrm>
            <a:off x="611188" y="476250"/>
            <a:ext cx="29527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>
                <a:effectLst/>
              </a:rPr>
              <a:t>   </a:t>
            </a:r>
            <a:r>
              <a:rPr lang="cs-CZ" sz="4400">
                <a:effectLst/>
              </a:rPr>
              <a:t>Moře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mtClean="0"/>
              <a:t>Řeky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Pád</a:t>
            </a:r>
            <a:r>
              <a:rPr lang="cs-CZ" smtClean="0"/>
              <a:t>  s délkou 652 km.</a:t>
            </a:r>
          </a:p>
          <a:p>
            <a:pPr eaLnBrk="1" hangingPunct="1">
              <a:defRPr/>
            </a:pPr>
            <a:r>
              <a:rPr lang="cs-CZ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Adige</a:t>
            </a:r>
          </a:p>
          <a:p>
            <a:pPr eaLnBrk="1" hangingPunct="1">
              <a:defRPr/>
            </a:pPr>
            <a:r>
              <a:rPr lang="cs-CZ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Trentino-Alto</a:t>
            </a:r>
            <a:r>
              <a:rPr lang="cs-CZ" b="1" smtClean="0"/>
              <a:t> </a:t>
            </a:r>
            <a:r>
              <a:rPr lang="cs-CZ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Adige</a:t>
            </a:r>
          </a:p>
          <a:p>
            <a:pPr eaLnBrk="1" hangingPunct="1">
              <a:defRPr/>
            </a:pPr>
            <a:r>
              <a:rPr lang="cs-CZ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Tibera</a:t>
            </a:r>
          </a:p>
          <a:p>
            <a:pPr eaLnBrk="1" hangingPunct="1">
              <a:defRPr/>
            </a:pPr>
            <a:r>
              <a:rPr lang="cs-CZ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Arno</a:t>
            </a:r>
          </a:p>
          <a:p>
            <a:pPr eaLnBrk="1" hangingPunct="1">
              <a:defRPr/>
            </a:pPr>
            <a:r>
              <a:rPr lang="cs-CZ" b="1" smtClean="0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Piave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7" name="Rectangle 5"/>
          <p:cNvSpPr>
            <a:spLocks noChangeArrowheads="1"/>
          </p:cNvSpPr>
          <p:nvPr/>
        </p:nvSpPr>
        <p:spPr bwMode="auto">
          <a:xfrm>
            <a:off x="0" y="1125538"/>
            <a:ext cx="903605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l"/>
              <a:defRPr/>
            </a:pPr>
            <a:r>
              <a:rPr lang="cs-CZ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Gardské jezero</a:t>
            </a: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– největší Italské jezero         370     64      345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l"/>
              <a:defRPr/>
            </a:pPr>
            <a:r>
              <a:rPr lang="cs-CZ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Lago Maggiore</a:t>
            </a:r>
            <a:r>
              <a:rPr lang="cs-CZ" sz="240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</a:t>
            </a: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210     194    372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l"/>
              <a:defRPr/>
            </a:pPr>
            <a:r>
              <a:rPr lang="cs-CZ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Komské jezero                                              </a:t>
            </a:r>
            <a:r>
              <a:rPr lang="cs-CZ" sz="240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146     198    410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l"/>
              <a:defRPr/>
            </a:pPr>
            <a:r>
              <a:rPr lang="cs-CZ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Trasimenské jezero                                      </a:t>
            </a: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 124     257        7</a:t>
            </a:r>
            <a:endParaRPr lang="cs-CZ" sz="2400">
              <a:solidFill>
                <a:schemeClr val="folHlink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l"/>
              <a:defRPr/>
            </a:pPr>
            <a:r>
              <a:rPr lang="cs-CZ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Bolsena</a:t>
            </a: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                                                           114     305    151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l"/>
              <a:defRPr/>
            </a:pPr>
            <a:r>
              <a:rPr lang="cs-CZ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Iseo</a:t>
            </a:r>
            <a:r>
              <a:rPr lang="cs-CZ" sz="240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 </a:t>
            </a: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65,3   186    251</a:t>
            </a:r>
            <a:endParaRPr lang="cs-CZ" sz="2400">
              <a:solidFill>
                <a:schemeClr val="folHlink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l"/>
              <a:defRPr/>
            </a:pPr>
            <a:r>
              <a:rPr lang="cs-CZ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Bracciano                                                       </a:t>
            </a: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 56,7   160    165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l"/>
              <a:defRPr/>
            </a:pPr>
            <a:r>
              <a:rPr lang="cs-CZ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Luganské jezero</a:t>
            </a:r>
            <a:r>
              <a:rPr lang="cs-CZ" sz="240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</a:t>
            </a: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48,7    271    288</a:t>
            </a:r>
            <a:endParaRPr lang="cs-CZ" sz="2400">
              <a:solidFill>
                <a:schemeClr val="folHlink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l"/>
              <a:defRPr/>
            </a:pPr>
            <a:r>
              <a:rPr lang="cs-CZ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Orta</a:t>
            </a:r>
            <a:r>
              <a:rPr lang="cs-CZ" sz="240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</a:t>
            </a: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18,2    290    144</a:t>
            </a:r>
            <a:endParaRPr lang="cs-CZ" sz="2400">
              <a:solidFill>
                <a:schemeClr val="folHlink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l"/>
              <a:defRPr/>
            </a:pPr>
            <a:r>
              <a:rPr lang="cs-CZ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Varese</a:t>
            </a:r>
            <a:r>
              <a:rPr lang="cs-CZ" sz="2400" b="1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</a:t>
            </a: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14,9     238     26</a:t>
            </a:r>
            <a:endParaRPr lang="cs-CZ" sz="2400">
              <a:solidFill>
                <a:schemeClr val="folHlink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l"/>
              <a:defRPr/>
            </a:pPr>
            <a:r>
              <a:rPr lang="cs-CZ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Vico</a:t>
            </a:r>
            <a:r>
              <a:rPr lang="cs-CZ" sz="240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</a:t>
            </a: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12,1    510    48,5</a:t>
            </a:r>
            <a:endParaRPr lang="cs-CZ" sz="2400">
              <a:solidFill>
                <a:schemeClr val="folHlink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hlink"/>
              </a:buClr>
              <a:buSzPct val="75000"/>
              <a:buFont typeface="Wingdings" pitchFamily="2" charset="2"/>
              <a:buChar char="l"/>
              <a:defRPr/>
            </a:pPr>
            <a:r>
              <a:rPr lang="cs-CZ" sz="2400" b="1">
                <a:solidFill>
                  <a:srgbClr val="FFFF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Idro                                                                 </a:t>
            </a:r>
            <a:r>
              <a:rPr lang="cs-CZ" sz="2400">
                <a:solidFill>
                  <a:schemeClr val="folHlink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cs-CZ" sz="2400">
                <a:effectLst>
                  <a:outerShdw blurRad="38100" dist="38100" dir="2700000" algn="tl">
                    <a:srgbClr val="010199"/>
                  </a:outerShdw>
                </a:effectLst>
              </a:rPr>
              <a:t>10,9    368    122</a:t>
            </a:r>
          </a:p>
        </p:txBody>
      </p:sp>
      <p:sp>
        <p:nvSpPr>
          <p:cNvPr id="33798" name="Rectangle 6"/>
          <p:cNvSpPr>
            <a:spLocks noChangeArrowheads="1"/>
          </p:cNvSpPr>
          <p:nvPr/>
        </p:nvSpPr>
        <p:spPr bwMode="auto">
          <a:xfrm>
            <a:off x="468313" y="0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defRPr/>
            </a:pPr>
            <a:r>
              <a:rPr lang="cs-CZ" sz="4400">
                <a:effectLst>
                  <a:outerShdw blurRad="38100" dist="38100" dir="2700000" algn="tl">
                    <a:srgbClr val="010199"/>
                  </a:outerShdw>
                </a:effectLst>
              </a:rPr>
              <a:t>Jezera</a:t>
            </a:r>
          </a:p>
        </p:txBody>
      </p:sp>
      <p:sp>
        <p:nvSpPr>
          <p:cNvPr id="44036" name="Text Box 8"/>
          <p:cNvSpPr txBox="1">
            <a:spLocks noChangeArrowheads="1"/>
          </p:cNvSpPr>
          <p:nvPr/>
        </p:nvSpPr>
        <p:spPr bwMode="auto">
          <a:xfrm>
            <a:off x="6300788" y="476250"/>
            <a:ext cx="2843212" cy="611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cs-CZ" sz="1600">
                <a:effectLst/>
              </a:rPr>
              <a:t> rozloha     poloha     hloubka        </a:t>
            </a:r>
            <a:r>
              <a:rPr lang="cs-CZ" sz="1800">
                <a:effectLst/>
              </a:rPr>
              <a:t>(km² )     </a:t>
            </a:r>
            <a:r>
              <a:rPr lang="cs-CZ" sz="1600">
                <a:effectLst/>
              </a:rPr>
              <a:t>(m. n. m.)       (m.)    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Zástupný symbol pro obsah 2"/>
          <p:cNvSpPr>
            <a:spLocks noGrp="1"/>
          </p:cNvSpPr>
          <p:nvPr/>
        </p:nvSpPr>
        <p:spPr bwMode="auto">
          <a:xfrm>
            <a:off x="457200" y="1166813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defRPr/>
            </a:pPr>
            <a:r>
              <a:rPr lang="cs-CZ" dirty="0">
                <a:effectLst/>
              </a:rPr>
              <a:t>Zdroj: </a:t>
            </a:r>
            <a:r>
              <a:rPr lang="cs-CZ" dirty="0">
                <a:effectLst/>
                <a:hlinkClick r:id="rId2"/>
              </a:rPr>
              <a:t>http://commons.wikimedia.org/wiki</a:t>
            </a:r>
            <a:r>
              <a:rPr lang="cs-CZ" dirty="0">
                <a:effectLst/>
              </a:rPr>
              <a:t>,</a:t>
            </a:r>
            <a:br>
              <a:rPr lang="cs-CZ" dirty="0">
                <a:effectLst/>
              </a:rPr>
            </a:br>
            <a:r>
              <a:rPr lang="cs-CZ" dirty="0">
                <a:effectLst/>
              </a:rPr>
              <a:t>konkrétní adresa uvedena v poznámce </a:t>
            </a:r>
            <a:br>
              <a:rPr lang="cs-CZ" dirty="0">
                <a:effectLst/>
              </a:rPr>
            </a:br>
            <a:r>
              <a:rPr lang="cs-CZ" dirty="0">
                <a:effectLst/>
              </a:rPr>
              <a:t>u obrázku</a:t>
            </a:r>
          </a:p>
          <a:p>
            <a:pPr>
              <a:defRPr/>
            </a:pPr>
            <a:endParaRPr lang="cs-CZ" dirty="0">
              <a:effectLst/>
            </a:endParaRPr>
          </a:p>
          <a:p>
            <a:pPr>
              <a:defRPr/>
            </a:pPr>
            <a:r>
              <a:rPr lang="cs-CZ" dirty="0"/>
              <a:t>HÜBELOVÁ, Dana; CHALUPA, Petr. </a:t>
            </a:r>
            <a:r>
              <a:rPr lang="cs-CZ" i="1" dirty="0"/>
              <a:t>Evropa</a:t>
            </a:r>
            <a:r>
              <a:rPr lang="cs-CZ" dirty="0"/>
              <a:t>. </a:t>
            </a:r>
            <a:r>
              <a:rPr lang="cs-CZ"/>
              <a:t>Brno: Nová škola, 2009, ISBN 80-7289-101-4.</a:t>
            </a:r>
            <a:endParaRPr lang="cs-CZ">
              <a:effectLst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Oběžná dráha">
  <a:themeElements>
    <a:clrScheme name="Oběžná dráha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Oběžná dráh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cs-CZ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charset="0"/>
          </a:defRPr>
        </a:defPPr>
      </a:lstStyle>
    </a:lnDef>
  </a:objectDefaults>
  <a:extraClrSchemeLst>
    <a:extraClrScheme>
      <a:clrScheme name="Oběžná dráh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ěžná dráh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ěžná dráh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ěžná dráh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ěžná dráh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ěžná dráh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ěžná dráh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běžná dráh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běžná dráh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Orbit</Template>
  <TotalTime>1750</TotalTime>
  <Words>816</Words>
  <Application>Microsoft Office PowerPoint</Application>
  <PresentationFormat>Předvádění na obrazovce (4:3)</PresentationFormat>
  <Paragraphs>287</Paragraphs>
  <Slides>42</Slides>
  <Notes>21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42</vt:i4>
      </vt:variant>
    </vt:vector>
  </HeadingPairs>
  <TitlesOfParts>
    <vt:vector size="47" baseType="lpstr">
      <vt:lpstr>Arial</vt:lpstr>
      <vt:lpstr>Wingdings</vt:lpstr>
      <vt:lpstr>Calibri</vt:lpstr>
      <vt:lpstr>Times New Roman</vt:lpstr>
      <vt:lpstr>Oběžná dráha</vt:lpstr>
      <vt:lpstr>Snímek 1</vt:lpstr>
      <vt:lpstr>Snímek 2</vt:lpstr>
      <vt:lpstr>Snímek 3</vt:lpstr>
      <vt:lpstr>Snímek 4</vt:lpstr>
      <vt:lpstr>Snímek 5</vt:lpstr>
      <vt:lpstr>Itálie</vt:lpstr>
      <vt:lpstr>Státní hranice</vt:lpstr>
      <vt:lpstr>Politické rozdělení</vt:lpstr>
      <vt:lpstr>Města</vt:lpstr>
      <vt:lpstr>Řím</vt:lpstr>
      <vt:lpstr>Římské památky</vt:lpstr>
      <vt:lpstr>Historie Říma</vt:lpstr>
      <vt:lpstr>Řím </vt:lpstr>
      <vt:lpstr>Milán</vt:lpstr>
      <vt:lpstr>Milán</vt:lpstr>
      <vt:lpstr>Neapol</vt:lpstr>
      <vt:lpstr>Neapol</vt:lpstr>
      <vt:lpstr>Castel Nuovo</vt:lpstr>
      <vt:lpstr>Turín</vt:lpstr>
      <vt:lpstr>Benatky-Venezia</vt:lpstr>
      <vt:lpstr>Snímek 21</vt:lpstr>
      <vt:lpstr>Benátky</vt:lpstr>
      <vt:lpstr>Snímek 23</vt:lpstr>
      <vt:lpstr>Zemědělství</vt:lpstr>
      <vt:lpstr>Přístavy</vt:lpstr>
      <vt:lpstr>Cestovní ruch</vt:lpstr>
      <vt:lpstr>Památky</vt:lpstr>
      <vt:lpstr>Koloseum-Řím</vt:lpstr>
      <vt:lpstr>Panteon – chrám bohů v Římě</vt:lpstr>
      <vt:lpstr>Andělský hrad-Řím</vt:lpstr>
      <vt:lpstr>Forum Romanum-Řím</vt:lpstr>
      <vt:lpstr>Kultura</vt:lpstr>
      <vt:lpstr>Snímek 33</vt:lpstr>
      <vt:lpstr>Kuchyně</vt:lpstr>
      <vt:lpstr>Podnebí</vt:lpstr>
      <vt:lpstr>Povrch</vt:lpstr>
      <vt:lpstr>Ostrovy a souostroví</vt:lpstr>
      <vt:lpstr>Sopky</vt:lpstr>
      <vt:lpstr>Snímek 39</vt:lpstr>
      <vt:lpstr>Řeky</vt:lpstr>
      <vt:lpstr>Snímek 41</vt:lpstr>
      <vt:lpstr>Snímek 42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Karel</dc:creator>
  <cp:lastModifiedBy>Dum</cp:lastModifiedBy>
  <cp:revision>76</cp:revision>
  <dcterms:created xsi:type="dcterms:W3CDTF">2010-01-20T20:09:54Z</dcterms:created>
  <dcterms:modified xsi:type="dcterms:W3CDTF">2015-05-22T15:49:21Z</dcterms:modified>
</cp:coreProperties>
</file>