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1"/>
  </p:sldMasterIdLst>
  <p:notesMasterIdLst>
    <p:notesMasterId r:id="rId12"/>
  </p:notesMasterIdLst>
  <p:handoutMasterIdLst>
    <p:handoutMasterId r:id="rId13"/>
  </p:handoutMasterIdLst>
  <p:sldIdLst>
    <p:sldId id="272" r:id="rId2"/>
    <p:sldId id="273" r:id="rId3"/>
    <p:sldId id="282" r:id="rId4"/>
    <p:sldId id="283" r:id="rId5"/>
    <p:sldId id="275" r:id="rId6"/>
    <p:sldId id="276" r:id="rId7"/>
    <p:sldId id="277" r:id="rId8"/>
    <p:sldId id="278" r:id="rId9"/>
    <p:sldId id="280" r:id="rId10"/>
    <p:sldId id="281" r:id="rId11"/>
  </p:sldIdLst>
  <p:sldSz cx="12192000" cy="6858000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FEF8E4"/>
  </p:clrMru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45" d="100"/>
          <a:sy n="45" d="100"/>
        </p:scale>
        <p:origin x="-864" y="-10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94BDC58C-A9F8-4C30-98F6-03D3D1E45F83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7A15DE8-C44C-484B-9848-24FAE4DFD5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8036A615-023A-41F9-A143-4D44156B3A2A}" type="datetimeFigureOut">
              <a:rPr lang="cs-CZ"/>
              <a:pPr>
                <a:defRPr/>
              </a:pPr>
              <a:t>22.5.2015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622A60C-3DA6-4253-9853-54DB9B07602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433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2F40080-082B-43D3-83B6-28CCCE2521A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4"/>
          <p:cNvGrpSpPr>
            <a:grpSpLocks/>
          </p:cNvGrpSpPr>
          <p:nvPr/>
        </p:nvGrpSpPr>
        <p:grpSpPr bwMode="auto">
          <a:xfrm>
            <a:off x="0" y="0"/>
            <a:ext cx="12188825" cy="712788"/>
            <a:chOff x="0" y="0"/>
            <a:chExt cx="12188825" cy="713232"/>
          </a:xfrm>
        </p:grpSpPr>
        <p:sp>
          <p:nvSpPr>
            <p:cNvPr id="5" name="Obdélník 6"/>
            <p:cNvSpPr/>
            <p:nvPr/>
          </p:nvSpPr>
          <p:spPr>
            <a:xfrm flipV="1">
              <a:off x="0" y="73070"/>
              <a:ext cx="12188825" cy="64016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1739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0" y="0"/>
            <a:ext cx="712788" cy="6858000"/>
            <a:chOff x="0" y="0"/>
            <a:chExt cx="713232" cy="6858000"/>
          </a:xfrm>
        </p:grpSpPr>
        <p:sp>
          <p:nvSpPr>
            <p:cNvPr id="8" name="Obdélník 11"/>
            <p:cNvSpPr/>
            <p:nvPr/>
          </p:nvSpPr>
          <p:spPr>
            <a:xfrm flipH="1">
              <a:off x="73070" y="0"/>
              <a:ext cx="640162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H="1">
              <a:off x="0" y="0"/>
              <a:ext cx="203327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0" name="Skupina 13"/>
          <p:cNvGrpSpPr>
            <a:grpSpLocks/>
          </p:cNvGrpSpPr>
          <p:nvPr/>
        </p:nvGrpSpPr>
        <p:grpSpPr bwMode="auto">
          <a:xfrm>
            <a:off x="11476038" y="0"/>
            <a:ext cx="747712" cy="6858000"/>
            <a:chOff x="11476762" y="0"/>
            <a:chExt cx="746886" cy="6858000"/>
          </a:xfrm>
        </p:grpSpPr>
        <p:sp>
          <p:nvSpPr>
            <p:cNvPr id="11" name="Obdélník 14"/>
            <p:cNvSpPr/>
            <p:nvPr/>
          </p:nvSpPr>
          <p:spPr>
            <a:xfrm flipH="1">
              <a:off x="11476762" y="0"/>
              <a:ext cx="640641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2" name="Obdélník 15"/>
            <p:cNvSpPr/>
            <p:nvPr/>
          </p:nvSpPr>
          <p:spPr>
            <a:xfrm flipH="1">
              <a:off x="12020672" y="0"/>
              <a:ext cx="202976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3" name="Skupina 16"/>
          <p:cNvGrpSpPr>
            <a:grpSpLocks/>
          </p:cNvGrpSpPr>
          <p:nvPr/>
        </p:nvGrpSpPr>
        <p:grpSpPr bwMode="auto">
          <a:xfrm flipV="1">
            <a:off x="0" y="6145213"/>
            <a:ext cx="12188825" cy="712787"/>
            <a:chOff x="0" y="0"/>
            <a:chExt cx="12188825" cy="713232"/>
          </a:xfrm>
        </p:grpSpPr>
        <p:sp>
          <p:nvSpPr>
            <p:cNvPr id="14" name="Obdélník 17"/>
            <p:cNvSpPr/>
            <p:nvPr/>
          </p:nvSpPr>
          <p:spPr>
            <a:xfrm flipV="1">
              <a:off x="0" y="73071"/>
              <a:ext cx="12188825" cy="640161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5" name="Obdélník 18"/>
            <p:cNvSpPr/>
            <p:nvPr/>
          </p:nvSpPr>
          <p:spPr>
            <a:xfrm flipV="1">
              <a:off x="0" y="0"/>
              <a:ext cx="12188825" cy="20173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6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18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2348F9-3A5F-4828-872E-01A5648F5DD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5" name="Obdélník 8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6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7" name="Skupina 10"/>
          <p:cNvGrpSpPr>
            <a:grpSpLocks/>
          </p:cNvGrpSpPr>
          <p:nvPr/>
        </p:nvGrpSpPr>
        <p:grpSpPr bwMode="auto">
          <a:xfrm>
            <a:off x="17463" y="0"/>
            <a:ext cx="12188825" cy="549275"/>
            <a:chOff x="0" y="0"/>
            <a:chExt cx="12188825" cy="713232"/>
          </a:xfrm>
        </p:grpSpPr>
        <p:sp>
          <p:nvSpPr>
            <p:cNvPr id="8" name="Obdélník 11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9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0" name="Obrázek 13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4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97425" y="3587750"/>
            <a:ext cx="2627313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341263-094A-4815-BD58-0F45CFBE763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128FC8-1AB3-414C-833F-0B2E4CF7633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F341BD-18D2-42B6-841D-6C76E36CDDB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C51913-0D9E-44F4-9A06-9F47D9C4139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9ECA7E-F40C-4D1F-9D4B-27CA5AD59F2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12188825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800081-ED35-40BA-846E-52FC0CED0B9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Skupina 6"/>
          <p:cNvGrpSpPr>
            <a:grpSpLocks/>
          </p:cNvGrpSpPr>
          <p:nvPr/>
        </p:nvGrpSpPr>
        <p:grpSpPr bwMode="auto">
          <a:xfrm>
            <a:off x="0" y="0"/>
            <a:ext cx="7772400" cy="549275"/>
            <a:chOff x="0" y="0"/>
            <a:chExt cx="12188825" cy="713232"/>
          </a:xfrm>
        </p:grpSpPr>
        <p:sp>
          <p:nvSpPr>
            <p:cNvPr id="6" name="Obdélník 8"/>
            <p:cNvSpPr/>
            <p:nvPr/>
          </p:nvSpPr>
          <p:spPr>
            <a:xfrm flipV="1">
              <a:off x="0" y="59780"/>
              <a:ext cx="12188825" cy="653452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7" name="Obdélník 9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8" name="Skupina 10"/>
          <p:cNvGrpSpPr>
            <a:grpSpLocks/>
          </p:cNvGrpSpPr>
          <p:nvPr/>
        </p:nvGrpSpPr>
        <p:grpSpPr bwMode="auto">
          <a:xfrm flipV="1">
            <a:off x="0" y="6308725"/>
            <a:ext cx="7772400" cy="549275"/>
            <a:chOff x="0" y="0"/>
            <a:chExt cx="12188825" cy="713232"/>
          </a:xfrm>
        </p:grpSpPr>
        <p:sp>
          <p:nvSpPr>
            <p:cNvPr id="9" name="Obdélník 11"/>
            <p:cNvSpPr/>
            <p:nvPr/>
          </p:nvSpPr>
          <p:spPr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12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 flipV="1">
            <a:off x="-3154362" y="3154362"/>
            <a:ext cx="6858000" cy="549275"/>
            <a:chOff x="0" y="0"/>
            <a:chExt cx="12188825" cy="713232"/>
          </a:xfrm>
        </p:grpSpPr>
        <p:sp>
          <p:nvSpPr>
            <p:cNvPr id="12" name="Obdélník 14"/>
            <p:cNvSpPr/>
            <p:nvPr/>
          </p:nvSpPr>
          <p:spPr>
            <a:xfrm flipV="1">
              <a:off x="1" y="57718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3" name="Obdélník 15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grpSp>
        <p:nvGrpSpPr>
          <p:cNvPr id="14" name="Skupina 16"/>
          <p:cNvGrpSpPr>
            <a:grpSpLocks/>
          </p:cNvGrpSpPr>
          <p:nvPr/>
        </p:nvGrpSpPr>
        <p:grpSpPr bwMode="auto">
          <a:xfrm rot="-5400000" flipH="1" flipV="1">
            <a:off x="4068763" y="3154362"/>
            <a:ext cx="6858000" cy="549275"/>
            <a:chOff x="0" y="0"/>
            <a:chExt cx="12188825" cy="713232"/>
          </a:xfrm>
        </p:grpSpPr>
        <p:sp>
          <p:nvSpPr>
            <p:cNvPr id="15" name="Obdélník 17"/>
            <p:cNvSpPr/>
            <p:nvPr/>
          </p:nvSpPr>
          <p:spPr>
            <a:xfrm flipV="1">
              <a:off x="1" y="59780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6" name="Obdélník 18"/>
            <p:cNvSpPr/>
            <p:nvPr/>
          </p:nvSpPr>
          <p:spPr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pic>
        <p:nvPicPr>
          <p:cNvPr id="17" name="Obrázek 1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1366838" y="5207000"/>
            <a:ext cx="5038725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 rtlCol="0">
            <a:normAutofit/>
          </a:bodyPr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613" y="6388100"/>
            <a:ext cx="7159625" cy="2365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5BC13-D067-4D52-AF2E-F9C59B5EB95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Skupina 6"/>
          <p:cNvGrpSpPr>
            <a:grpSpLocks/>
          </p:cNvGrpSpPr>
          <p:nvPr/>
        </p:nvGrpSpPr>
        <p:grpSpPr bwMode="auto">
          <a:xfrm flipV="1">
            <a:off x="0" y="6308725"/>
            <a:ext cx="12188825" cy="549275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779"/>
              <a:ext cx="12188825" cy="653453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2014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cs-CZ" dirty="0"/>
            </a:p>
          </p:txBody>
        </p:sp>
      </p:grpSp>
      <p:sp>
        <p:nvSpPr>
          <p:cNvPr id="1027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1341438" y="438150"/>
            <a:ext cx="9509125" cy="108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8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1341438" y="1673225"/>
            <a:ext cx="9509125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13" y="6391275"/>
            <a:ext cx="960437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dirty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438" y="6391275"/>
            <a:ext cx="7159625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800" cap="all" baseline="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275"/>
            <a:ext cx="639763" cy="238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800" smtClean="0">
                <a:solidFill>
                  <a:schemeClr val="tx1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7D6465B-F602-4698-9D61-F6CC9DE8745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2" name="Obrázek 6"/>
          <p:cNvPicPr>
            <a:picLocks noChangeAspect="1"/>
          </p:cNvPicPr>
          <p:nvPr userDrawn="1"/>
        </p:nvPicPr>
        <p:blipFill>
          <a:blip r:embed="rId11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3" name="Obrázek 10"/>
          <p:cNvPicPr>
            <a:picLocks noChangeAspect="1"/>
          </p:cNvPicPr>
          <p:nvPr userDrawn="1"/>
        </p:nvPicPr>
        <p:blipFill>
          <a:blip r:embed="rId1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58" r:id="rId1"/>
    <p:sldLayoutId id="2147483657" r:id="rId2"/>
    <p:sldLayoutId id="2147483659" r:id="rId3"/>
    <p:sldLayoutId id="2147483656" r:id="rId4"/>
    <p:sldLayoutId id="2147483655" r:id="rId5"/>
    <p:sldLayoutId id="2147483654" r:id="rId6"/>
    <p:sldLayoutId id="2147483660" r:id="rId7"/>
    <p:sldLayoutId id="2147483661" r:id="rId8"/>
    <p:sldLayoutId id="2147483662" r:id="rId9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 kern="1200">
          <a:solidFill>
            <a:srgbClr val="000000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buFont typeface="Arial" charset="0"/>
        <a:defRPr sz="3400">
          <a:solidFill>
            <a:srgbClr val="000000"/>
          </a:solidFill>
          <a:latin typeface="Century Gothic" pitchFamily="34" charset="0"/>
        </a:defRPr>
      </a:lvl9pPr>
    </p:titleStyle>
    <p:bodyStyle>
      <a:lvl1pPr marL="273050" indent="-228600" algn="l" rtl="0" fontAlgn="base">
        <a:lnSpc>
          <a:spcPct val="90000"/>
        </a:lnSpc>
        <a:spcBef>
          <a:spcPts val="1800"/>
        </a:spcBef>
        <a:spcAft>
          <a:spcPct val="0"/>
        </a:spcAft>
        <a:buSzPct val="80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3725" indent="-228600" algn="l" rtl="0" fontAlgn="base">
        <a:lnSpc>
          <a:spcPct val="90000"/>
        </a:lnSpc>
        <a:spcBef>
          <a:spcPts val="1000"/>
        </a:spcBef>
        <a:spcAft>
          <a:spcPct val="0"/>
        </a:spcAft>
        <a:buSzPct val="8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3488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lnSpc>
          <a:spcPct val="90000"/>
        </a:lnSpc>
        <a:spcBef>
          <a:spcPts val="800"/>
        </a:spcBef>
        <a:spcAft>
          <a:spcPct val="0"/>
        </a:spcAft>
        <a:buSzPct val="8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Relationship Id="rId9" Type="http://schemas.openxmlformats.org/officeDocument/2006/relationships/image" Target="../media/image1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r>
              <a:rPr lang="cs-CZ" smtClean="0">
                <a:solidFill>
                  <a:srgbClr val="4A3A2A"/>
                </a:solidFill>
              </a:rPr>
              <a:t>Najdi obrázky, které nepatří do skupiny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cap="none" smtClean="0"/>
              <a:t>JAZYK</a:t>
            </a:r>
            <a:r>
              <a:rPr lang="cs-CZ" cap="none" smtClean="0">
                <a:latin typeface="Arial" charset="0"/>
              </a:rPr>
              <a:t> </a:t>
            </a:r>
            <a:r>
              <a:rPr lang="cs-CZ" cap="none" smtClean="0"/>
              <a:t>- ŘEČ – LOGOPEDIE- O, U, A</a:t>
            </a:r>
          </a:p>
          <a:p>
            <a:pPr>
              <a:spcBef>
                <a:spcPct val="0"/>
              </a:spcBef>
            </a:pPr>
            <a:endParaRPr lang="cs-CZ" cap="none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536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1B682DA-5104-4257-A509-9D991FEC2F4F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>
              <a:cs typeface="Arial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9458325" y="0"/>
            <a:ext cx="2549525" cy="1216025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352800" y="5084763"/>
            <a:ext cx="5148263" cy="120650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0" y="0"/>
            <a:ext cx="2193925" cy="192563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69900" y="177800"/>
            <a:ext cx="1255713" cy="15700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cs typeface="+mn-cs"/>
              </a:rPr>
              <a:t>O</a:t>
            </a: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49988" y="620713"/>
            <a:ext cx="3122612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42175" y="4894263"/>
            <a:ext cx="2584450" cy="1951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1050" y="4764088"/>
            <a:ext cx="2571750" cy="19415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9872663" y="2778125"/>
            <a:ext cx="2251075" cy="1700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852863" y="3328988"/>
            <a:ext cx="3122612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430463" y="109538"/>
            <a:ext cx="3124200" cy="191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904413" y="127000"/>
            <a:ext cx="2187575" cy="212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28600" y="2228850"/>
            <a:ext cx="3124200" cy="2359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6386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22A189A-F0BC-4FDD-BD5F-504465B93DA1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472613" y="85725"/>
            <a:ext cx="2547937" cy="987425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49638" y="5084763"/>
            <a:ext cx="4951412" cy="116998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0" y="0"/>
            <a:ext cx="2511425" cy="219392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0413" y="196850"/>
            <a:ext cx="990600" cy="15700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cs typeface="+mn-cs"/>
              </a:rPr>
              <a:t>U</a:t>
            </a:r>
            <a:endParaRPr lang="cs-CZ" sz="9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46825" y="331788"/>
            <a:ext cx="259715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97450" y="3860800"/>
            <a:ext cx="2597150" cy="2782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8912225" y="4319588"/>
            <a:ext cx="2597150" cy="1960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70250" y="1739900"/>
            <a:ext cx="259715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423400" y="95250"/>
            <a:ext cx="2597150" cy="307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212850" y="4581525"/>
            <a:ext cx="259715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747963" y="93663"/>
            <a:ext cx="259715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52438" y="2390775"/>
            <a:ext cx="259715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1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 tmFilter="0, 0; .2, .5; .8, .5; 1, 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250" autoRev="1" fill="hold"/>
                                        <p:tgtEl>
                                          <p:spTgt spid="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5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 tmFilter="0, 0; .2, .5; .8, .5; 1, 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250" autoRev="1" fill="hold"/>
                                        <p:tgtEl>
                                          <p:spTgt spid="2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7410" name="Zástupný symbol pro číslo snímku 3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3B8BC9A-E627-4CB9-8934-97B4612091D8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412288" y="122238"/>
            <a:ext cx="2657475" cy="938212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3475038" y="5218113"/>
            <a:ext cx="5026025" cy="1049337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0" y="0"/>
            <a:ext cx="2120900" cy="20113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828675" y="220663"/>
            <a:ext cx="463550" cy="15700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96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+mn-lt"/>
                <a:cs typeface="+mn-cs"/>
              </a:rPr>
              <a:t>I</a:t>
            </a:r>
            <a:endParaRPr lang="cs-CZ" sz="96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+mn-lt"/>
              <a:cs typeface="+mn-cs"/>
            </a:endParaRPr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747963" y="93663"/>
            <a:ext cx="259715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61013" y="3014663"/>
            <a:ext cx="3144837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6138" y="61913"/>
            <a:ext cx="2414587" cy="2217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-52388" y="4992688"/>
            <a:ext cx="2420938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9074150" y="4381500"/>
            <a:ext cx="3144838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849563" y="5089525"/>
            <a:ext cx="2295525" cy="1735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8958263" y="641350"/>
            <a:ext cx="3144837" cy="2373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276350" y="2176463"/>
            <a:ext cx="3144838" cy="2374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500" tmFilter="0, 0; .2, .5; .8, .5; 1, 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4" dur="250" autoRev="1" fill="hold"/>
                                        <p:tgtEl>
                                          <p:spTgt spid="1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500" tmFilter="0, 0; .2, .5; .8, .5; 1, 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0" dur="250" autoRev="1" fill="hold"/>
                                        <p:tgtEl>
                                          <p:spTgt spid="1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500" tmFilter="0, 0; .2, .5; .8, .5; 1, 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6" dur="250" autoRev="1" fill="hold"/>
                                        <p:tgtEl>
                                          <p:spTgt spid="2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500" tmFilter="0, 0; .2, .5; .8, .5; 1, 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2" dur="250" autoRev="1" fill="hold"/>
                                        <p:tgtEl>
                                          <p:spTgt spid="2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odkazy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pPr marL="44450" indent="0">
              <a:buFont typeface="Arial" charset="0"/>
              <a:buNone/>
            </a:pPr>
            <a:r>
              <a:rPr lang="cs-CZ" smtClean="0"/>
              <a:t>Vlastní ilustrace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Metodický pokyn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Integrovaný blok: (jazyk, řeč)</a:t>
            </a:r>
            <a:endParaRPr lang="cs-CZ" sz="27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b="1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Popis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Děti vyhledávají slova začínající stejnou hláskou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Očekávání </a:t>
            </a:r>
            <a:r>
              <a:rPr lang="cs-CZ" b="1" dirty="0"/>
              <a:t>a cíle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Výslovnost, gramatická správnost řeči, porozumění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9460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FC8B646-A703-46B0-B157-7232023313BD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Studijní materiály</a:t>
            </a:r>
            <a:br>
              <a:rPr lang="cs-CZ" b="1" smtClean="0"/>
            </a:b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 rtlCol="0">
            <a:normAutofit/>
          </a:bodyPr>
          <a:lstStyle/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Dotyková obrazovka, připojená k PC</a:t>
            </a:r>
          </a:p>
          <a:p>
            <a:pPr marL="4572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dirty="0"/>
              <a:t>Nepovinné materiály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Didaktický kufřík - KUMUČ </a:t>
            </a:r>
          </a:p>
          <a:p>
            <a:pPr marL="274320"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0484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EFCE899-C62D-424B-B49A-AB8EFA47164C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</a:br>
            <a:r>
              <a:rPr lang="cs-CZ" b="1" dirty="0" smtClean="0">
                <a:solidFill>
                  <a:schemeClr val="tx1">
                    <a:lumMod val="75000"/>
                  </a:schemeClr>
                </a:solidFill>
              </a:rPr>
              <a:t>Práce </a:t>
            </a:r>
            <a:r>
              <a:rPr lang="cs-CZ" b="1" dirty="0">
                <a:solidFill>
                  <a:schemeClr val="tx1">
                    <a:lumMod val="75000"/>
                  </a:schemeClr>
                </a:solidFill>
              </a:rPr>
              <a:t>s interaktivním výukovým materiálem</a:t>
            </a:r>
            <a:br>
              <a:rPr lang="cs-CZ" b="1" dirty="0">
                <a:solidFill>
                  <a:schemeClr val="tx1">
                    <a:lumMod val="75000"/>
                  </a:schemeClr>
                </a:solidFill>
              </a:rPr>
            </a:br>
            <a:endParaRPr lang="cs-CZ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>
          <a:xfrm>
            <a:off x="1341438" y="1182688"/>
            <a:ext cx="9509125" cy="3525837"/>
          </a:xfrm>
        </p:spPr>
        <p:txBody>
          <a:bodyPr/>
          <a:lstStyle/>
          <a:p>
            <a:r>
              <a:rPr lang="cs-CZ" smtClean="0"/>
              <a:t>Děti vyhledávají slova začínající stejnou hláskou. Slova, která do skupiny nepatří, se po kliknutí vyřadí. Slova, která do skupiny patří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se pouze pootočí a zůstanou na svém místě.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1508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A068F9D-5E83-4B1D-8DA8-02BBE25BC53B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>
          <a:xfrm>
            <a:off x="1341438" y="1673225"/>
            <a:ext cx="9509125" cy="3524250"/>
          </a:xfrm>
        </p:spPr>
        <p:txBody>
          <a:bodyPr/>
          <a:lstStyle/>
          <a:p>
            <a:r>
              <a:rPr lang="cs-CZ" smtClean="0"/>
              <a:t>Vyčlenit hlásku na počátku slova</a:t>
            </a:r>
          </a:p>
          <a:p>
            <a:r>
              <a:rPr lang="cs-CZ" smtClean="0"/>
              <a:t>Vyslovovat všechny hlásky správně a mluvit zřetelně</a:t>
            </a:r>
          </a:p>
          <a:p>
            <a:r>
              <a:rPr lang="cs-CZ" smtClean="0"/>
              <a:t>Pojmenovat většinu toho, čím je obklopeno </a:t>
            </a:r>
          </a:p>
          <a:p>
            <a:endParaRPr lang="cs-CZ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2532" name="Zástupný symbol pro číslo snímku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A9FE182-ABBE-4474-AC31-6CD25DA41CB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3554" name="Zástupný symbol pro číslo snímku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AF2024D-4439-40D6-A5DC-71A662DAC74C}" type="slidenum">
              <a:rPr lang="cs-CZ">
                <a:solidFill>
                  <a:srgbClr val="000000"/>
                </a:solidFill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>
              <a:solidFill>
                <a:srgbClr val="000000"/>
              </a:solidFill>
              <a:cs typeface="Arial" charset="0"/>
            </a:endParaRPr>
          </a:p>
        </p:txBody>
      </p:sp>
      <p:grpSp>
        <p:nvGrpSpPr>
          <p:cNvPr id="23555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23556" name="TextovéPole 33"/>
          <p:cNvSpPr txBox="1">
            <a:spLocks noChangeArrowheads="1"/>
          </p:cNvSpPr>
          <p:nvPr/>
        </p:nvSpPr>
        <p:spPr bwMode="auto">
          <a:xfrm>
            <a:off x="2925763" y="160338"/>
            <a:ext cx="456406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Cíle polytechnické                                                                       </a:t>
            </a:r>
          </a:p>
          <a:p>
            <a:r>
              <a:rPr lang="cs-CZ" sz="2800" b="1">
                <a:solidFill>
                  <a:srgbClr val="0070C0"/>
                </a:solidFill>
                <a:latin typeface="Century Gothic" pitchFamily="34" charset="0"/>
              </a:rPr>
              <a:t>                 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267</Words>
  <Application>Microsoft Office PowerPoint</Application>
  <PresentationFormat>Custom</PresentationFormat>
  <Paragraphs>53</Paragraphs>
  <Slides>10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6</vt:i4>
      </vt:variant>
      <vt:variant>
        <vt:lpstr>Nadpisy snímků</vt:lpstr>
      </vt:variant>
      <vt:variant>
        <vt:i4>10</vt:i4>
      </vt:variant>
    </vt:vector>
  </HeadingPairs>
  <TitlesOfParts>
    <vt:vector size="18" baseType="lpstr">
      <vt:lpstr>Century Gothic</vt:lpstr>
      <vt:lpstr>Arial</vt:lpstr>
      <vt:lpstr>Sheer Green 16x9</vt:lpstr>
      <vt:lpstr>Sheer Green 16x9</vt:lpstr>
      <vt:lpstr>Sheer Green 16x9</vt:lpstr>
      <vt:lpstr>Sheer Green 16x9</vt:lpstr>
      <vt:lpstr>Sheer Green 16x9</vt:lpstr>
      <vt:lpstr>Sheer Green 16x9</vt:lpstr>
      <vt:lpstr>Najdi obrázky, které nepatří do skupiny</vt:lpstr>
      <vt:lpstr>Snímek 2</vt:lpstr>
      <vt:lpstr>Snímek 3</vt:lpstr>
      <vt:lpstr>Snímek 4</vt:lpstr>
      <vt:lpstr>Použité odkazy</vt:lpstr>
      <vt:lpstr>Metodický pokyn Integrovaný blok: (jazyk, řeč)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Najdi obrázky, které nepatří do skupiny</dc:title>
  <dc:creator/>
  <cp:lastModifiedBy/>
  <cp:revision>2</cp:revision>
  <dcterms:created xsi:type="dcterms:W3CDTF">2014-08-05T12:38:58Z</dcterms:created>
  <dcterms:modified xsi:type="dcterms:W3CDTF">2015-05-22T13:58:19Z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