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282" r:id="rId3"/>
    <p:sldId id="283" r:id="rId4"/>
    <p:sldId id="275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45" d="100"/>
          <a:sy n="45" d="100"/>
        </p:scale>
        <p:origin x="-1062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35223BA-4FDE-464D-8706-B196C44E24C1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42D0A15-79A4-4A99-90C0-CCD0F89B044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FFA307A-783A-487B-B621-2021F8EC5CD8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1AB16A0-3ACA-4D9D-B469-A8C185A102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D3818D-3C9B-4AFB-A5CF-5BEDE069F6B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B9D96-182D-4E96-B600-ACE7012FA4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4A71C-417F-4BF0-82DF-F2CD8A35B9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64E76-513F-4B5A-B088-8B39D85C29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16783-2AA4-4B53-B566-DCA12D2D96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A9168-6AEA-4BAA-86C6-6C6EA9AE85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FCCC0-A56E-4F92-9F11-AF86B499FD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A36EF-1B64-4F98-B00F-C4183E0812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AF54A-1A87-4D00-B283-A59A1864A0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6AC946-A69F-4652-8A0E-E694B57CDA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 anchor="t"/>
          <a:lstStyle/>
          <a:p>
            <a:r>
              <a:rPr lang="cs-CZ" sz="3600" smtClean="0">
                <a:solidFill>
                  <a:srgbClr val="4A3A2A"/>
                </a:solidFill>
              </a:rPr>
              <a:t>Z kolika čtverců, obdélníků nebo trojúhelníků sestavíš tyto čtverce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Poznávací schopnosti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délník 4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2638DB-23B7-4B94-883C-51D4ED570A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8650" y="438150"/>
            <a:ext cx="2814638" cy="27082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628650" y="438150"/>
            <a:ext cx="1377950" cy="1377950"/>
          </a:xfrm>
          <a:prstGeom prst="actionButtonBlank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628650" y="1816100"/>
            <a:ext cx="1377950" cy="1330325"/>
          </a:xfrm>
          <a:prstGeom prst="actionButtonBlank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2006600" y="438150"/>
            <a:ext cx="1436688" cy="2708275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75150" y="438150"/>
            <a:ext cx="2814638" cy="27082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4384675" y="438150"/>
            <a:ext cx="922338" cy="857250"/>
          </a:xfrm>
          <a:prstGeom prst="actionButtonBlank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5321300" y="438150"/>
            <a:ext cx="920750" cy="85725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6273800" y="438150"/>
            <a:ext cx="920750" cy="857250"/>
          </a:xfrm>
          <a:prstGeom prst="actionButtonBlank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4384675" y="1339850"/>
            <a:ext cx="922338" cy="85725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4384675" y="2262188"/>
            <a:ext cx="922338" cy="857250"/>
          </a:xfrm>
          <a:prstGeom prst="actionButtonBlank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5348288" y="1339850"/>
            <a:ext cx="920750" cy="857250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5362575" y="2262188"/>
            <a:ext cx="920750" cy="85725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6310313" y="1339850"/>
            <a:ext cx="920750" cy="85725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6324600" y="2262188"/>
            <a:ext cx="920750" cy="857250"/>
          </a:xfrm>
          <a:prstGeom prst="actionButtonBlank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8650" y="3414713"/>
            <a:ext cx="2814638" cy="27082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628650" y="3414713"/>
            <a:ext cx="1403350" cy="1400175"/>
          </a:xfrm>
          <a:prstGeom prst="actionButtonBlan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8173275">
            <a:off x="806450" y="4471988"/>
            <a:ext cx="3906838" cy="195421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rot="8173275">
            <a:off x="4518025" y="4471988"/>
            <a:ext cx="3906838" cy="195421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75150" y="3414713"/>
            <a:ext cx="2814638" cy="27082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 rot="10800000">
            <a:off x="4384675" y="3413125"/>
            <a:ext cx="2860675" cy="13477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 rot="5400000">
            <a:off x="3711575" y="4062413"/>
            <a:ext cx="2732087" cy="14049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85" name="Skupina 34"/>
          <p:cNvGrpSpPr>
            <a:grpSpLocks/>
          </p:cNvGrpSpPr>
          <p:nvPr/>
        </p:nvGrpSpPr>
        <p:grpSpPr bwMode="auto">
          <a:xfrm>
            <a:off x="8501063" y="-88900"/>
            <a:ext cx="3792537" cy="6946900"/>
            <a:chOff x="8500872" y="-88900"/>
            <a:chExt cx="3792602" cy="6946900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8500872" y="-88900"/>
              <a:ext cx="57151" cy="69469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8558023" y="5168900"/>
              <a:ext cx="37354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8500872" y="3376613"/>
              <a:ext cx="37354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8500872" y="1625600"/>
              <a:ext cx="37354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Obdélník 5"/>
          <p:cNvSpPr/>
          <p:nvPr/>
        </p:nvSpPr>
        <p:spPr>
          <a:xfrm>
            <a:off x="8501063" y="12700"/>
            <a:ext cx="3683000" cy="16271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87" name="Skupina 47"/>
          <p:cNvGrpSpPr>
            <a:grpSpLocks/>
          </p:cNvGrpSpPr>
          <p:nvPr/>
        </p:nvGrpSpPr>
        <p:grpSpPr bwMode="auto">
          <a:xfrm>
            <a:off x="8697913" y="177800"/>
            <a:ext cx="1500187" cy="1290638"/>
            <a:chOff x="8697505" y="177231"/>
            <a:chExt cx="1500352" cy="1291779"/>
          </a:xfrm>
        </p:grpSpPr>
        <p:sp>
          <p:nvSpPr>
            <p:cNvPr id="38" name="Tlačítko akce: Vlastní 37">
              <a:hlinkClick r:id="" action="ppaction://noaction" highlightClick="1"/>
            </p:cNvPr>
            <p:cNvSpPr/>
            <p:nvPr/>
          </p:nvSpPr>
          <p:spPr>
            <a:xfrm>
              <a:off x="8746722" y="881116"/>
              <a:ext cx="566800" cy="587894"/>
            </a:xfrm>
            <a:prstGeom prst="actionButtonBlank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8697505" y="177231"/>
              <a:ext cx="1500352" cy="43853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5388" name="TextovéPole 41"/>
          <p:cNvSpPr txBox="1">
            <a:spLocks noChangeArrowheads="1"/>
          </p:cNvSpPr>
          <p:nvPr/>
        </p:nvSpPr>
        <p:spPr bwMode="auto">
          <a:xfrm>
            <a:off x="10425113" y="246063"/>
            <a:ext cx="1500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1</a:t>
            </a:r>
          </a:p>
        </p:txBody>
      </p:sp>
      <p:sp>
        <p:nvSpPr>
          <p:cNvPr id="15389" name="TextovéPole 42"/>
          <p:cNvSpPr txBox="1">
            <a:spLocks noChangeArrowheads="1"/>
          </p:cNvSpPr>
          <p:nvPr/>
        </p:nvSpPr>
        <p:spPr bwMode="auto">
          <a:xfrm>
            <a:off x="10444163" y="1011238"/>
            <a:ext cx="1500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2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8537575" y="1693863"/>
            <a:ext cx="3684588" cy="162718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8553450" y="3440113"/>
            <a:ext cx="3683000" cy="16256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8528050" y="5167313"/>
            <a:ext cx="3683000" cy="16256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93" name="Skupina 48"/>
          <p:cNvGrpSpPr>
            <a:grpSpLocks/>
          </p:cNvGrpSpPr>
          <p:nvPr/>
        </p:nvGrpSpPr>
        <p:grpSpPr bwMode="auto">
          <a:xfrm>
            <a:off x="8659813" y="5414963"/>
            <a:ext cx="614362" cy="1330325"/>
            <a:chOff x="8659936" y="5414173"/>
            <a:chExt cx="614542" cy="1331723"/>
          </a:xfrm>
        </p:grpSpPr>
        <p:sp>
          <p:nvSpPr>
            <p:cNvPr id="37" name="Rovnoramenný trojúhelník 36"/>
            <p:cNvSpPr/>
            <p:nvPr/>
          </p:nvSpPr>
          <p:spPr>
            <a:xfrm>
              <a:off x="8659936" y="5414173"/>
              <a:ext cx="614542" cy="667451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Tlačítko akce: Vlastní 38">
              <a:hlinkClick r:id="" action="ppaction://noaction" highlightClick="1"/>
            </p:cNvPr>
            <p:cNvSpPr/>
            <p:nvPr/>
          </p:nvSpPr>
          <p:spPr>
            <a:xfrm>
              <a:off x="8710751" y="6143601"/>
              <a:ext cx="563727" cy="602295"/>
            </a:xfrm>
            <a:prstGeom prst="actionButtonBlank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5394" name="TextovéPole 45"/>
          <p:cNvSpPr txBox="1">
            <a:spLocks noChangeArrowheads="1"/>
          </p:cNvSpPr>
          <p:nvPr/>
        </p:nvSpPr>
        <p:spPr bwMode="auto">
          <a:xfrm>
            <a:off x="10369550" y="5541963"/>
            <a:ext cx="1498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3</a:t>
            </a:r>
          </a:p>
        </p:txBody>
      </p:sp>
      <p:sp>
        <p:nvSpPr>
          <p:cNvPr id="15395" name="TextovéPole 46"/>
          <p:cNvSpPr txBox="1">
            <a:spLocks noChangeArrowheads="1"/>
          </p:cNvSpPr>
          <p:nvPr/>
        </p:nvSpPr>
        <p:spPr bwMode="auto">
          <a:xfrm>
            <a:off x="10369550" y="6165850"/>
            <a:ext cx="1498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1</a:t>
            </a:r>
          </a:p>
        </p:txBody>
      </p:sp>
      <p:sp>
        <p:nvSpPr>
          <p:cNvPr id="41" name="Tlačítko akce: Vlastní 40">
            <a:hlinkClick r:id="" action="ppaction://noaction" highlightClick="1"/>
          </p:cNvPr>
          <p:cNvSpPr/>
          <p:nvPr/>
        </p:nvSpPr>
        <p:spPr>
          <a:xfrm>
            <a:off x="8813800" y="3903663"/>
            <a:ext cx="633413" cy="635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97" name="TextovéPole 44"/>
          <p:cNvSpPr txBox="1">
            <a:spLocks noChangeArrowheads="1"/>
          </p:cNvSpPr>
          <p:nvPr/>
        </p:nvSpPr>
        <p:spPr bwMode="auto">
          <a:xfrm>
            <a:off x="10407650" y="4146550"/>
            <a:ext cx="1500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9</a:t>
            </a:r>
          </a:p>
        </p:txBody>
      </p:sp>
      <p:sp>
        <p:nvSpPr>
          <p:cNvPr id="36" name="Rovnoramenný trojúhelník 35"/>
          <p:cNvSpPr/>
          <p:nvPr/>
        </p:nvSpPr>
        <p:spPr>
          <a:xfrm>
            <a:off x="8756650" y="2595563"/>
            <a:ext cx="644525" cy="5873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99" name="TextovéPole 43"/>
          <p:cNvSpPr txBox="1">
            <a:spLocks noChangeArrowheads="1"/>
          </p:cNvSpPr>
          <p:nvPr/>
        </p:nvSpPr>
        <p:spPr bwMode="auto">
          <a:xfrm>
            <a:off x="10407650" y="2749550"/>
            <a:ext cx="1500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3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500"/>
                            </p:stCondLst>
                            <p:childTnLst>
                              <p:par>
                                <p:cTn id="4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500"/>
                            </p:stCondLst>
                            <p:childTnLst>
                              <p:par>
                                <p:cTn id="5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500"/>
                            </p:stCondLst>
                            <p:childTnLst>
                              <p:par>
                                <p:cTn id="61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7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11" grpId="0" animBg="1"/>
      <p:bldP spid="22" grpId="0" animBg="1"/>
      <p:bldP spid="23" grpId="0" animBg="1"/>
      <p:bldP spid="25" grpId="0" animBg="1"/>
      <p:bldP spid="26" grpId="0" animBg="1"/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délník 4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38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377EA0A-131D-46F0-A28C-6F7279641EE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8338" y="438150"/>
            <a:ext cx="2814637" cy="27082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668338" y="438150"/>
            <a:ext cx="1377950" cy="1377950"/>
          </a:xfrm>
          <a:prstGeom prst="actionButtonBlank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668338" y="1816100"/>
            <a:ext cx="1377950" cy="1330325"/>
          </a:xfrm>
          <a:prstGeom prst="actionButtonBlank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75150" y="438150"/>
            <a:ext cx="2814638" cy="27082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5345113" y="2276475"/>
            <a:ext cx="920750" cy="85725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6278563" y="1362075"/>
            <a:ext cx="920750" cy="855663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6297613" y="2298700"/>
            <a:ext cx="920750" cy="857250"/>
          </a:xfrm>
          <a:prstGeom prst="actionButtonBlank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7538" y="3476625"/>
            <a:ext cx="2814637" cy="27082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2017713" y="4778375"/>
            <a:ext cx="1403350" cy="1400175"/>
          </a:xfrm>
          <a:prstGeom prst="actionButtonBlan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rot="8173275">
            <a:off x="4518025" y="4471988"/>
            <a:ext cx="3906838" cy="195421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48163" y="3386138"/>
            <a:ext cx="2814637" cy="27082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 rot="10800000">
            <a:off x="4359275" y="3384550"/>
            <a:ext cx="2859088" cy="13477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 rot="5400000">
            <a:off x="-51594" y="4075907"/>
            <a:ext cx="2733675" cy="14049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401" name="Skupina 34"/>
          <p:cNvGrpSpPr>
            <a:grpSpLocks/>
          </p:cNvGrpSpPr>
          <p:nvPr/>
        </p:nvGrpSpPr>
        <p:grpSpPr bwMode="auto">
          <a:xfrm>
            <a:off x="8501063" y="-88900"/>
            <a:ext cx="3792537" cy="6946900"/>
            <a:chOff x="8500872" y="-88900"/>
            <a:chExt cx="3792602" cy="6946900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8500872" y="-88900"/>
              <a:ext cx="57151" cy="69469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8558023" y="5168900"/>
              <a:ext cx="37354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8500872" y="3376613"/>
              <a:ext cx="37354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8500872" y="1625600"/>
              <a:ext cx="37354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02" name="TextovéPole 41"/>
          <p:cNvSpPr txBox="1">
            <a:spLocks noChangeArrowheads="1"/>
          </p:cNvSpPr>
          <p:nvPr/>
        </p:nvSpPr>
        <p:spPr bwMode="auto">
          <a:xfrm>
            <a:off x="10425113" y="246063"/>
            <a:ext cx="1500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entury Gothic" pitchFamily="34" charset="0"/>
            </a:endParaRPr>
          </a:p>
        </p:txBody>
      </p:sp>
      <p:sp>
        <p:nvSpPr>
          <p:cNvPr id="51" name="Tlačítko akce: Vlastní 50">
            <a:hlinkClick r:id="" action="ppaction://noaction" highlightClick="1"/>
          </p:cNvPr>
          <p:cNvSpPr/>
          <p:nvPr/>
        </p:nvSpPr>
        <p:spPr>
          <a:xfrm>
            <a:off x="5345113" y="1362075"/>
            <a:ext cx="920750" cy="855663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Tlačítko akce: Vlastní 51">
            <a:hlinkClick r:id="" action="ppaction://noaction" highlightClick="1"/>
          </p:cNvPr>
          <p:cNvSpPr/>
          <p:nvPr/>
        </p:nvSpPr>
        <p:spPr>
          <a:xfrm>
            <a:off x="4375150" y="427038"/>
            <a:ext cx="923925" cy="2706687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Tlačítko akce: Vlastní 52">
            <a:hlinkClick r:id="" action="ppaction://noaction" highlightClick="1"/>
          </p:cNvPr>
          <p:cNvSpPr/>
          <p:nvPr/>
        </p:nvSpPr>
        <p:spPr>
          <a:xfrm>
            <a:off x="5326063" y="433388"/>
            <a:ext cx="1863725" cy="917575"/>
          </a:xfrm>
          <a:prstGeom prst="actionButtonBlank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Tlačítko akce: Vlastní 53">
            <a:hlinkClick r:id="" action="ppaction://noaction" highlightClick="1"/>
          </p:cNvPr>
          <p:cNvSpPr/>
          <p:nvPr/>
        </p:nvSpPr>
        <p:spPr>
          <a:xfrm rot="5400000" flipH="1">
            <a:off x="2082800" y="1766888"/>
            <a:ext cx="1377950" cy="1377950"/>
          </a:xfrm>
          <a:prstGeom prst="actionButtonBlank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Tlačítko akce: Vlastní 56">
            <a:hlinkClick r:id="" action="ppaction://noaction" highlightClick="1"/>
          </p:cNvPr>
          <p:cNvSpPr/>
          <p:nvPr/>
        </p:nvSpPr>
        <p:spPr>
          <a:xfrm rot="5400000" flipH="1">
            <a:off x="2043113" y="3449638"/>
            <a:ext cx="1377950" cy="1377950"/>
          </a:xfrm>
          <a:prstGeom prst="actionButtonBlank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Tlačítko akce: Vlastní 57">
            <a:hlinkClick r:id="" action="ppaction://noaction" highlightClick="1"/>
          </p:cNvPr>
          <p:cNvSpPr/>
          <p:nvPr/>
        </p:nvSpPr>
        <p:spPr>
          <a:xfrm>
            <a:off x="2060575" y="454025"/>
            <a:ext cx="655638" cy="666750"/>
          </a:xfrm>
          <a:prstGeom prst="actionButtonBlank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Tlačítko akce: Vlastní 58">
            <a:hlinkClick r:id="" action="ppaction://noaction" highlightClick="1"/>
          </p:cNvPr>
          <p:cNvSpPr/>
          <p:nvPr/>
        </p:nvSpPr>
        <p:spPr>
          <a:xfrm>
            <a:off x="2794000" y="441325"/>
            <a:ext cx="655638" cy="666750"/>
          </a:xfrm>
          <a:prstGeom prst="actionButtonBlank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Tlačítko akce: Vlastní 59">
            <a:hlinkClick r:id="" action="ppaction://noaction" highlightClick="1"/>
          </p:cNvPr>
          <p:cNvSpPr/>
          <p:nvPr/>
        </p:nvSpPr>
        <p:spPr>
          <a:xfrm>
            <a:off x="2082800" y="1168400"/>
            <a:ext cx="655638" cy="666750"/>
          </a:xfrm>
          <a:prstGeom prst="actionButtonBlank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" name="Tlačítko akce: Vlastní 60">
            <a:hlinkClick r:id="" action="ppaction://noaction" highlightClick="1"/>
          </p:cNvPr>
          <p:cNvSpPr/>
          <p:nvPr/>
        </p:nvSpPr>
        <p:spPr>
          <a:xfrm>
            <a:off x="2801938" y="1158875"/>
            <a:ext cx="655637" cy="666750"/>
          </a:xfrm>
          <a:prstGeom prst="actionButtonBlank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8480425" y="0"/>
            <a:ext cx="3683000" cy="16256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501063" y="1697038"/>
            <a:ext cx="3683000" cy="16256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8551863" y="3406775"/>
            <a:ext cx="3684587" cy="1700213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8531225" y="5200650"/>
            <a:ext cx="3683000" cy="16256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416" name="Skupina 48"/>
          <p:cNvGrpSpPr>
            <a:grpSpLocks/>
          </p:cNvGrpSpPr>
          <p:nvPr/>
        </p:nvGrpSpPr>
        <p:grpSpPr bwMode="auto">
          <a:xfrm>
            <a:off x="8659813" y="5414963"/>
            <a:ext cx="614362" cy="1330325"/>
            <a:chOff x="8659936" y="5414173"/>
            <a:chExt cx="614542" cy="1331723"/>
          </a:xfrm>
        </p:grpSpPr>
        <p:sp>
          <p:nvSpPr>
            <p:cNvPr id="37" name="Rovnoramenný trojúhelník 36"/>
            <p:cNvSpPr/>
            <p:nvPr/>
          </p:nvSpPr>
          <p:spPr>
            <a:xfrm>
              <a:off x="8659936" y="5414173"/>
              <a:ext cx="614542" cy="667451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Tlačítko akce: Vlastní 38">
              <a:hlinkClick r:id="" action="ppaction://noaction" highlightClick="1"/>
            </p:cNvPr>
            <p:cNvSpPr/>
            <p:nvPr/>
          </p:nvSpPr>
          <p:spPr>
            <a:xfrm>
              <a:off x="8710751" y="6143601"/>
              <a:ext cx="563727" cy="602295"/>
            </a:xfrm>
            <a:prstGeom prst="actionButtonBlank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6417" name="TextovéPole 45"/>
          <p:cNvSpPr txBox="1">
            <a:spLocks noChangeArrowheads="1"/>
          </p:cNvSpPr>
          <p:nvPr/>
        </p:nvSpPr>
        <p:spPr bwMode="auto">
          <a:xfrm>
            <a:off x="10369550" y="5541963"/>
            <a:ext cx="1498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3</a:t>
            </a:r>
          </a:p>
        </p:txBody>
      </p:sp>
      <p:sp>
        <p:nvSpPr>
          <p:cNvPr id="16418" name="TextovéPole 46"/>
          <p:cNvSpPr txBox="1">
            <a:spLocks noChangeArrowheads="1"/>
          </p:cNvSpPr>
          <p:nvPr/>
        </p:nvSpPr>
        <p:spPr bwMode="auto">
          <a:xfrm>
            <a:off x="10369550" y="6165850"/>
            <a:ext cx="1498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2</a:t>
            </a:r>
          </a:p>
        </p:txBody>
      </p:sp>
      <p:sp>
        <p:nvSpPr>
          <p:cNvPr id="16419" name="TextovéPole 44"/>
          <p:cNvSpPr txBox="1">
            <a:spLocks noChangeArrowheads="1"/>
          </p:cNvSpPr>
          <p:nvPr/>
        </p:nvSpPr>
        <p:spPr bwMode="auto">
          <a:xfrm>
            <a:off x="10420350" y="3748088"/>
            <a:ext cx="1498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4</a:t>
            </a:r>
          </a:p>
        </p:txBody>
      </p:sp>
      <p:sp>
        <p:nvSpPr>
          <p:cNvPr id="16420" name="TextovéPole 61"/>
          <p:cNvSpPr txBox="1">
            <a:spLocks noChangeArrowheads="1"/>
          </p:cNvSpPr>
          <p:nvPr/>
        </p:nvSpPr>
        <p:spPr bwMode="auto">
          <a:xfrm>
            <a:off x="10387013" y="4660900"/>
            <a:ext cx="1500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2</a:t>
            </a:r>
          </a:p>
        </p:txBody>
      </p:sp>
      <p:grpSp>
        <p:nvGrpSpPr>
          <p:cNvPr id="16421" name="Skupina 62"/>
          <p:cNvGrpSpPr>
            <a:grpSpLocks/>
          </p:cNvGrpSpPr>
          <p:nvPr/>
        </p:nvGrpSpPr>
        <p:grpSpPr bwMode="auto">
          <a:xfrm>
            <a:off x="8674100" y="3557588"/>
            <a:ext cx="1179513" cy="1447800"/>
            <a:chOff x="8659936" y="3670996"/>
            <a:chExt cx="1179761" cy="1446809"/>
          </a:xfrm>
        </p:grpSpPr>
        <p:sp>
          <p:nvSpPr>
            <p:cNvPr id="41" name="Tlačítko akce: Vlastní 40">
              <a:hlinkClick r:id="" action="ppaction://noaction" highlightClick="1"/>
            </p:cNvPr>
            <p:cNvSpPr/>
            <p:nvPr/>
          </p:nvSpPr>
          <p:spPr>
            <a:xfrm>
              <a:off x="8766321" y="3670996"/>
              <a:ext cx="633545" cy="636151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8659936" y="4668850"/>
              <a:ext cx="1179761" cy="44895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Rovnoramenný trojúhelník 35"/>
          <p:cNvSpPr/>
          <p:nvPr/>
        </p:nvSpPr>
        <p:spPr>
          <a:xfrm>
            <a:off x="8816975" y="2263775"/>
            <a:ext cx="642938" cy="5873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423" name="TextovéPole 43"/>
          <p:cNvSpPr txBox="1">
            <a:spLocks noChangeArrowheads="1"/>
          </p:cNvSpPr>
          <p:nvPr/>
        </p:nvSpPr>
        <p:spPr bwMode="auto">
          <a:xfrm>
            <a:off x="10369550" y="2419350"/>
            <a:ext cx="1498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3</a:t>
            </a:r>
          </a:p>
        </p:txBody>
      </p:sp>
      <p:sp>
        <p:nvSpPr>
          <p:cNvPr id="38" name="Tlačítko akce: Vlastní 37">
            <a:hlinkClick r:id="" action="ppaction://noaction" highlightClick="1"/>
          </p:cNvPr>
          <p:cNvSpPr/>
          <p:nvPr/>
        </p:nvSpPr>
        <p:spPr>
          <a:xfrm>
            <a:off x="8948738" y="625475"/>
            <a:ext cx="566737" cy="588963"/>
          </a:xfrm>
          <a:prstGeom prst="actionButtonBlank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425" name="TextovéPole 42"/>
          <p:cNvSpPr txBox="1">
            <a:spLocks noChangeArrowheads="1"/>
          </p:cNvSpPr>
          <p:nvPr/>
        </p:nvSpPr>
        <p:spPr bwMode="auto">
          <a:xfrm>
            <a:off x="10329863" y="725488"/>
            <a:ext cx="1498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7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500"/>
                            </p:stCondLst>
                            <p:childTnLst>
                              <p:par>
                                <p:cTn id="61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500"/>
                            </p:stCondLst>
                            <p:childTnLst>
                              <p:par>
                                <p:cTn id="8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500"/>
                            </p:stCondLst>
                            <p:childTnLst>
                              <p:par>
                                <p:cTn id="8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9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9" grpId="0" animBg="1"/>
      <p:bldP spid="20" grpId="0" animBg="1"/>
      <p:bldP spid="21" grpId="0" animBg="1"/>
      <p:bldP spid="11" grpId="0" animBg="1"/>
      <p:bldP spid="22" grpId="0" animBg="1"/>
      <p:bldP spid="25" grpId="0" animBg="1"/>
      <p:bldP spid="9" grpId="0" animBg="1"/>
      <p:bldP spid="26" grpId="0" animBg="1"/>
      <p:bldP spid="27" grpId="0" animBg="1"/>
      <p:bldP spid="51" grpId="0" animBg="1"/>
      <p:bldP spid="52" grpId="0" animBg="1"/>
      <p:bldP spid="53" grpId="0" animBg="1"/>
      <p:bldP spid="54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Vlastní sestavení z tvarů PowerPoint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(geometrické tvary)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Děti rozlišují jednotlivé geometrické tvary, jejich barvu a počet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Umět rozlišit geometrické tvary, barvu a orientovat se v číselné řadě 1- 10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07CDBD-806B-46D4-B602-928E94D74A0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3AD56D-DC46-4B78-8259-33D0F434F6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Děti zrakově rozlišují jednotlivé geometrické tvary. Zleva doprava vyklikávají správné okénko s počtem tvarů. Animací se jim znázorňuje zpětná vazba.</a:t>
            </a:r>
          </a:p>
          <a:p>
            <a:r>
              <a:rPr lang="cs-CZ" smtClean="0"/>
              <a:t>Je třeba klikat na šedé pole (ne číslo nebo tvar)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DA85C7-AEAC-45C2-9A95-C22180B0F4F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Rozlišit tvary předmětů, základní geometrické tvary, základní barvy </a:t>
            </a:r>
          </a:p>
          <a:p>
            <a:r>
              <a:rPr lang="cs-CZ" smtClean="0"/>
              <a:t>Záměrně se soustředit a udržet pozornost</a:t>
            </a:r>
          </a:p>
          <a:p>
            <a:r>
              <a:rPr lang="cs-CZ" smtClean="0"/>
              <a:t>Rozpoznat geometrické tvary - čtverec, kruh, trojúhelník, obdélník</a:t>
            </a:r>
          </a:p>
          <a:p>
            <a:r>
              <a:rPr lang="cs-CZ" smtClean="0"/>
              <a:t>Orientovat se v číselné řadě 1 – 10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6721556-897B-435F-8CD8-316CE57815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62FBDB-747B-46D9-9663-1B1488BA1F4C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2531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2532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1</TotalTime>
  <Words>288</Words>
  <Application>Microsoft Office PowerPoint</Application>
  <PresentationFormat>Custom</PresentationFormat>
  <Paragraphs>63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Z kolika čtverců, obdélníků nebo trojúhelníků sestavíš tyto čtverce</vt:lpstr>
      <vt:lpstr>Snímek 2</vt:lpstr>
      <vt:lpstr>Snímek 3</vt:lpstr>
      <vt:lpstr>Použité odkazy</vt:lpstr>
      <vt:lpstr>Metodický pokyn Integrovaný blok: (geometrické tvary)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kolika čtverců, obdélníků nebo trojúhelníků sestavíš tyto čtverce</dc:title>
  <dc:creator/>
  <cp:lastModifiedBy/>
  <cp:revision>2</cp:revision>
  <dcterms:created xsi:type="dcterms:W3CDTF">2014-08-05T12:38:58Z</dcterms:created>
  <dcterms:modified xsi:type="dcterms:W3CDTF">2015-05-22T13:55:44Z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