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2" r:id="rId2"/>
    <p:sldId id="289" r:id="rId3"/>
    <p:sldId id="275" r:id="rId4"/>
    <p:sldId id="276" r:id="rId5"/>
    <p:sldId id="277" r:id="rId6"/>
    <p:sldId id="278" r:id="rId7"/>
    <p:sldId id="280" r:id="rId8"/>
    <p:sldId id="281" r:id="rId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3" autoAdjust="0"/>
    <p:restoredTop sz="94918" autoAdjust="0"/>
  </p:normalViewPr>
  <p:slideViewPr>
    <p:cSldViewPr snapToGrid="0">
      <p:cViewPr varScale="1">
        <p:scale>
          <a:sx n="43" d="100"/>
          <a:sy n="43" d="100"/>
        </p:scale>
        <p:origin x="-1080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12-22T12:56:01.123" idx="1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6B4CDA4-1C9E-40D9-BF0B-E24EC59D48D2}" type="datetimeFigureOut">
              <a:rPr lang="cs-CZ"/>
              <a:pPr>
                <a:defRPr/>
              </a:pPr>
              <a:t>22.5.2015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6F726EE-BFEA-47B7-8542-779C468D93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199A3EC-ECBC-4691-BBC9-F9ECBA3C641E}" type="datetimeFigureOut">
              <a:rPr lang="cs-CZ"/>
              <a:pPr>
                <a:defRPr/>
              </a:pPr>
              <a:t>22.5.2015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9196545-79C7-4C7D-B730-7EADF755253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43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B95A9F-F16D-474D-BE97-A8DE6326359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9F727F-D3DA-410C-8811-8E2496314F3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9CA727-8D6F-48ED-ADE8-D98764E8358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F846D0-18C0-49A3-8CE3-7827DCC8B73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141A5B-E120-4B9D-9E8A-25A49DBD68A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CE11EF-8234-4BE0-A662-3C58383724A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66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9785E0-FB70-4DBC-897E-7771234ADBD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867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CFA8CE-3038-4730-9EF1-D089AB37C0F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6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11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4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5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7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8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9074B-5E21-4441-B49E-CBCB79DCEE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11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2050E-CB9B-4BDB-9A76-7C2097031CB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425F-E606-49FA-BC49-79D42200289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743A2-E978-4D93-B2B0-F8767CE77F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F2D79-3A5F-4CA8-911D-541D5D36CD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5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7E6F4-86EC-4B54-B226-5ACC344F25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C995D-02D7-44D6-9F3E-4A60CF7786E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0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11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3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4"/>
            <p:cNvSpPr/>
            <p:nvPr/>
          </p:nvSpPr>
          <p:spPr>
            <a:xfrm flipV="1">
              <a:off x="1" y="57718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16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7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1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EDB59-47CD-48A5-9E79-3BA7C68DA32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E5C16A-DFCE-4F00-B0AB-2C08C350BF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7" r:id="rId2"/>
    <p:sldLayoutId id="2147483659" r:id="rId3"/>
    <p:sldLayoutId id="2147483656" r:id="rId4"/>
    <p:sldLayoutId id="2147483655" r:id="rId5"/>
    <p:sldLayoutId id="2147483654" r:id="rId6"/>
    <p:sldLayoutId id="2147483660" r:id="rId7"/>
    <p:sldLayoutId id="2147483661" r:id="rId8"/>
    <p:sldLayoutId id="2147483662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9pPr>
    </p:titleStyle>
    <p:bodyStyle>
      <a:lvl1pPr marL="273050" indent="-228600" algn="l" rtl="0" fontAlgn="base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fontAlgn="base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comments" Target="../comments/comment1.xml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1905000"/>
          </a:xfrm>
        </p:spPr>
        <p:txBody>
          <a:bodyPr anchor="t"/>
          <a:lstStyle/>
          <a:p>
            <a:r>
              <a:rPr lang="cs-CZ" sz="3600" b="1" smtClean="0">
                <a:solidFill>
                  <a:srgbClr val="4A3A2A"/>
                </a:solidFill>
              </a:rPr>
              <a:t>Balónky z pouti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900"/>
            <a:ext cx="9601200" cy="9144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Rozlišování obrazných znaků a symbolů, grafické vyjadřování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210175"/>
            <a:ext cx="5846762" cy="1209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3"/>
          <a:srcRect l="6923" t="5812" r="3462" b="6667"/>
          <a:stretch>
            <a:fillRect/>
          </a:stretch>
        </p:blipFill>
        <p:spPr bwMode="auto">
          <a:xfrm>
            <a:off x="3175" y="0"/>
            <a:ext cx="12480925" cy="702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 l="85060" t="38490" r="3462" b="40742"/>
          <a:stretch>
            <a:fillRect/>
          </a:stretch>
        </p:blipFill>
        <p:spPr bwMode="auto">
          <a:xfrm rot="-1096092">
            <a:off x="1400175" y="2189163"/>
            <a:ext cx="1663700" cy="170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/>
          <a:srcRect l="40375" t="21056" r="51485" b="48792"/>
          <a:stretch>
            <a:fillRect/>
          </a:stretch>
        </p:blipFill>
        <p:spPr bwMode="auto">
          <a:xfrm>
            <a:off x="4657725" y="1300163"/>
            <a:ext cx="1065213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/>
          <a:srcRect l="30811" t="7521" r="55902" b="76923"/>
          <a:stretch>
            <a:fillRect/>
          </a:stretch>
        </p:blipFill>
        <p:spPr bwMode="auto">
          <a:xfrm rot="1136052">
            <a:off x="3421063" y="-39688"/>
            <a:ext cx="1670050" cy="161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 l="4272" t="33437" r="86076" b="50000"/>
          <a:stretch>
            <a:fillRect/>
          </a:stretch>
        </p:blipFill>
        <p:spPr bwMode="auto">
          <a:xfrm rot="-765613">
            <a:off x="561975" y="2162175"/>
            <a:ext cx="11445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/>
          <a:srcRect l="54816" t="5812" r="22731" b="79401"/>
          <a:stretch>
            <a:fillRect/>
          </a:stretch>
        </p:blipFill>
        <p:spPr bwMode="auto">
          <a:xfrm rot="4969931">
            <a:off x="4755356" y="1158082"/>
            <a:ext cx="3254375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9"/>
          <a:srcRect l="79338" t="23196" r="10638" b="52551"/>
          <a:stretch>
            <a:fillRect/>
          </a:stretch>
        </p:blipFill>
        <p:spPr bwMode="auto">
          <a:xfrm rot="6464903">
            <a:off x="5430838" y="4929188"/>
            <a:ext cx="137477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0"/>
          <a:srcRect l="47955" t="42458" r="34532" b="33327"/>
          <a:stretch>
            <a:fillRect/>
          </a:stretch>
        </p:blipFill>
        <p:spPr bwMode="auto">
          <a:xfrm rot="1311744">
            <a:off x="128588" y="-15875"/>
            <a:ext cx="2238375" cy="200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1"/>
          <a:srcRect l="6923" t="46423" r="79063" b="40150"/>
          <a:stretch>
            <a:fillRect/>
          </a:stretch>
        </p:blipFill>
        <p:spPr bwMode="auto">
          <a:xfrm>
            <a:off x="0" y="3206750"/>
            <a:ext cx="19510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8">
            <a:grayscl/>
          </a:blip>
          <a:srcRect l="54942" t="5812" r="22731" b="74348"/>
          <a:stretch>
            <a:fillRect/>
          </a:stretch>
        </p:blipFill>
        <p:spPr bwMode="auto">
          <a:xfrm rot="-304847">
            <a:off x="6680200" y="-339725"/>
            <a:ext cx="3362325" cy="223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0">
            <a:grayscl/>
          </a:blip>
          <a:srcRect l="47955" t="42458" r="34532" b="33327"/>
          <a:stretch>
            <a:fillRect/>
          </a:stretch>
        </p:blipFill>
        <p:spPr bwMode="auto">
          <a:xfrm rot="-399944">
            <a:off x="5811838" y="2779713"/>
            <a:ext cx="2312987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9">
            <a:grayscl/>
          </a:blip>
          <a:srcRect l="79338" t="23196" r="10638" b="52551"/>
          <a:stretch>
            <a:fillRect/>
          </a:stretch>
        </p:blipFill>
        <p:spPr bwMode="auto">
          <a:xfrm rot="-311008">
            <a:off x="9813925" y="847725"/>
            <a:ext cx="1912938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5">
            <a:grayscl/>
          </a:blip>
          <a:srcRect l="40375" t="21056" r="51485" b="48792"/>
          <a:stretch>
            <a:fillRect/>
          </a:stretch>
        </p:blipFill>
        <p:spPr bwMode="auto">
          <a:xfrm rot="775229">
            <a:off x="11255375" y="266700"/>
            <a:ext cx="1271588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6">
            <a:grayscl/>
          </a:blip>
          <a:srcRect l="30811" t="7521" r="55902" b="76923"/>
          <a:stretch>
            <a:fillRect/>
          </a:stretch>
        </p:blipFill>
        <p:spPr bwMode="auto">
          <a:xfrm rot="-3940512">
            <a:off x="9967913" y="152400"/>
            <a:ext cx="1887537" cy="182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7">
            <a:grayscl/>
          </a:blip>
          <a:srcRect l="4272" t="33437" r="86076" b="50000"/>
          <a:stretch>
            <a:fillRect/>
          </a:stretch>
        </p:blipFill>
        <p:spPr bwMode="auto">
          <a:xfrm rot="-2940501">
            <a:off x="5798344" y="3888581"/>
            <a:ext cx="1549400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4">
            <a:grayscl/>
          </a:blip>
          <a:srcRect l="85060" t="38490" r="3462" b="40742"/>
          <a:stretch>
            <a:fillRect/>
          </a:stretch>
        </p:blipFill>
        <p:spPr bwMode="auto">
          <a:xfrm rot="-395414">
            <a:off x="10871200" y="2673350"/>
            <a:ext cx="15906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2">
            <a:grayscl/>
          </a:blip>
          <a:srcRect l="77190" t="38094" r="13136" b="43549"/>
          <a:stretch>
            <a:fillRect/>
          </a:stretch>
        </p:blipFill>
        <p:spPr bwMode="auto">
          <a:xfrm>
            <a:off x="9598025" y="2395538"/>
            <a:ext cx="17780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odkazy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Vlastní  ilustrace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Metodický pokyn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Integrovaný blok: vnímání</a:t>
            </a:r>
            <a:endParaRPr lang="cs-CZ" sz="27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Popis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Děti vyhledávají balónky stejných tvarů a barev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Očekávání a cíle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Rozvoj, zpřesňování a kultivace smyslového vnímání, rozvoj pozornosti, představivosti a fantazie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6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ED70DA-3119-4463-BF8A-AE9BAB5F64D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Studijní materiály</a:t>
            </a:r>
            <a:br>
              <a:rPr lang="cs-CZ" b="1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Dotyková obrazovka, připojená k PC</a:t>
            </a:r>
          </a:p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Nepovinné materiály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Didaktický kufřík - KUMUČ 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0168D3D-46AD-488E-AECA-F7830F7CFB5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55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BF895E-ED71-45D8-845D-14B8320344C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23556" name="TextovéPole 5"/>
          <p:cNvSpPr txBox="1">
            <a:spLocks noChangeArrowheads="1"/>
          </p:cNvSpPr>
          <p:nvPr/>
        </p:nvSpPr>
        <p:spPr bwMode="auto">
          <a:xfrm>
            <a:off x="3535363" y="3600450"/>
            <a:ext cx="2743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.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>
            <a:normAutofit/>
          </a:bodyPr>
          <a:lstStyle/>
          <a:p>
            <a:r>
              <a:rPr lang="cs-CZ" smtClean="0"/>
              <a:t>Děti mají za úkol u Aničky klikat na balónky dle pokynu </a:t>
            </a:r>
          </a:p>
          <a:p>
            <a:pPr>
              <a:buFont typeface="Arial" charset="0"/>
              <a:buNone/>
            </a:pPr>
            <a:r>
              <a:rPr lang="cs-CZ" smtClean="0"/>
              <a:t>(rozpoznání barvy) </a:t>
            </a:r>
          </a:p>
          <a:p>
            <a:pPr>
              <a:buFont typeface="Arial" charset="0"/>
              <a:buNone/>
            </a:pPr>
            <a:r>
              <a:rPr lang="cs-CZ" smtClean="0"/>
              <a:t>a současně najít stejný balónek v rukou Pepíčka  (tvary)</a:t>
            </a:r>
          </a:p>
          <a:p>
            <a:pPr>
              <a:buFont typeface="Arial" charset="0"/>
              <a:buNone/>
            </a:pPr>
            <a:r>
              <a:rPr lang="cs-CZ" smtClean="0"/>
              <a:t>Za pomoci animačních efektů se dětem nabízí zpětná vazba</a:t>
            </a:r>
          </a:p>
          <a:p>
            <a:endParaRPr 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Prvky polytechnické výchovy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vědomě využívat všech smyslů, záměrně pozorovat, postřehovat, všímat si nového, stejného, změněného...</a:t>
            </a:r>
          </a:p>
          <a:p>
            <a:r>
              <a:rPr lang="cs-CZ" smtClean="0"/>
              <a:t>záměrně se soustředit na činnost a udržet pozornost</a:t>
            </a:r>
          </a:p>
          <a:p>
            <a:r>
              <a:rPr lang="cs-CZ" smtClean="0"/>
              <a:t>zaměřovat se na to ,co je z poznávacího hlediska důležité (odhalovat podstatné znaky, vlastnosti předmětů, nacházet společné znaky, podobu, rozdíl, charakteristické rysy předmětů či jevů a vzájemné souvislosti mezi nimi)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560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C8C836-1B2D-4A6F-BCA4-473EF352F61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765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72224D6-1F08-43A0-8518-222A9128A138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7651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27652" name="TextovéPole 33"/>
          <p:cNvSpPr txBox="1">
            <a:spLocks noChangeArrowheads="1"/>
          </p:cNvSpPr>
          <p:nvPr/>
        </p:nvSpPr>
        <p:spPr bwMode="auto">
          <a:xfrm>
            <a:off x="2925763" y="160338"/>
            <a:ext cx="4564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Cíle polytechnické                                                                       </a:t>
            </a:r>
          </a:p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       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2</TotalTime>
  <Words>271</Words>
  <Application>Microsoft Office PowerPoint</Application>
  <PresentationFormat>Custom</PresentationFormat>
  <Paragraphs>55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Century Gothic</vt:lpstr>
      <vt:lpstr>Arial</vt:lpstr>
      <vt:lpstr>Sheer Green 16x9</vt:lpstr>
      <vt:lpstr>Sheer Green 16x9</vt:lpstr>
      <vt:lpstr>Sheer Green 16x9</vt:lpstr>
      <vt:lpstr>Sheer Green 16x9</vt:lpstr>
      <vt:lpstr>Sheer Green 16x9</vt:lpstr>
      <vt:lpstr>Sheer Green 16x9</vt:lpstr>
      <vt:lpstr>Balónky z pouti</vt:lpstr>
      <vt:lpstr>Snímek 2</vt:lpstr>
      <vt:lpstr>Použité odkazy</vt:lpstr>
      <vt:lpstr>Metodický pokyn Integrovaný blok: vnímání</vt:lpstr>
      <vt:lpstr>Studijní materiály </vt:lpstr>
      <vt:lpstr>   Práce s interaktivním výukovým materiálem </vt:lpstr>
      <vt:lpstr>Prvky polytechnické výchovy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Nafukovací balonky</dc:title>
  <dc:creator/>
  <cp:lastModifiedBy/>
  <cp:revision>7</cp:revision>
  <dcterms:created xsi:type="dcterms:W3CDTF">2014-08-05T12:38:58Z</dcterms:created>
  <dcterms:modified xsi:type="dcterms:W3CDTF">2015-05-22T13:52:14Z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