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72" r:id="rId2"/>
    <p:sldId id="273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DF8E7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50" d="100"/>
          <a:sy n="50" d="100"/>
        </p:scale>
        <p:origin x="-660" y="-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5173CF5-BD70-4C0C-AE4F-4F7A756695ED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D575342-F974-40AB-A9E4-B4D9A305A1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CE26286-7660-4E5A-ABB3-B05B6AC0DCC5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CBB5206-94C5-4629-8114-F006F560E7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212FC3-F525-47CA-9FCA-F708E96B3B4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C2D40-FFDD-4285-894A-09750B4742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510DB-D97F-44D8-B008-DBBB9174F1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D6E4F-B4D9-418D-881C-D69058BDF1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E24EE-ED8B-4D83-8756-E7623C35E73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C1A13-A651-4F6B-AD10-8231FFEF95E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AD78C-D9BF-4A4E-9C78-F0B26034FA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186D5-D820-4C09-8020-EBDEDF1AC2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9019E-EDF0-4D39-B3E9-40B404EA1C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B7C777-FF95-412D-AD85-086A97E21A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ST</a:t>
            </a:r>
            <a:r>
              <a:rPr lang="cs-CZ" smtClean="0">
                <a:solidFill>
                  <a:srgbClr val="4A3A2A"/>
                </a:solidFill>
                <a:latin typeface="Arial" charset="0"/>
              </a:rPr>
              <a:t>Í</a:t>
            </a:r>
            <a:r>
              <a:rPr lang="cs-CZ" smtClean="0">
                <a:solidFill>
                  <a:srgbClr val="4A3A2A"/>
                </a:solidFill>
              </a:rPr>
              <a:t>NY NA LAMPÁCH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PoZNÁVACÍ</a:t>
            </a:r>
            <a:r>
              <a:rPr lang="cs-CZ" dirty="0" smtClean="0"/>
              <a:t> SCHOPNOSTI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85313" y="104775"/>
            <a:ext cx="2620962" cy="942975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10263188" y="5430838"/>
            <a:ext cx="1582737" cy="77311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2680627" y="2691922"/>
            <a:ext cx="2378044" cy="1895972"/>
            <a:chOff x="93784" y="105508"/>
            <a:chExt cx="1688123" cy="1418492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0" name="Pravidelný pětiúhelník 29"/>
            <p:cNvSpPr/>
            <p:nvPr/>
          </p:nvSpPr>
          <p:spPr>
            <a:xfrm>
              <a:off x="93784" y="105508"/>
              <a:ext cx="1688123" cy="1418492"/>
            </a:xfrm>
            <a:prstGeom prst="pentagon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Měsíc 45"/>
            <p:cNvSpPr/>
            <p:nvPr/>
          </p:nvSpPr>
          <p:spPr>
            <a:xfrm>
              <a:off x="697521" y="457200"/>
              <a:ext cx="480646" cy="920261"/>
            </a:xfrm>
            <a:prstGeom prst="moon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Měsíc 46"/>
          <p:cNvSpPr/>
          <p:nvPr/>
        </p:nvSpPr>
        <p:spPr>
          <a:xfrm>
            <a:off x="9034463" y="2117725"/>
            <a:ext cx="1422400" cy="1935163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156972" y="4431323"/>
            <a:ext cx="2286000" cy="2133600"/>
            <a:chOff x="321211" y="4278922"/>
            <a:chExt cx="2286000" cy="2133600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2" name="Srdce 31"/>
            <p:cNvSpPr/>
            <p:nvPr/>
          </p:nvSpPr>
          <p:spPr>
            <a:xfrm>
              <a:off x="321211" y="4278922"/>
              <a:ext cx="2286000" cy="2133600"/>
            </a:xfrm>
            <a:prstGeom prst="heart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Blesk 47"/>
            <p:cNvSpPr/>
            <p:nvPr/>
          </p:nvSpPr>
          <p:spPr>
            <a:xfrm>
              <a:off x="883040" y="4812789"/>
              <a:ext cx="967154" cy="1137139"/>
            </a:xfrm>
            <a:prstGeom prst="lightningBol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Blesk 48"/>
          <p:cNvSpPr/>
          <p:nvPr/>
        </p:nvSpPr>
        <p:spPr>
          <a:xfrm>
            <a:off x="10604500" y="631825"/>
            <a:ext cx="1101725" cy="1828800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303588" y="5111750"/>
            <a:ext cx="5108575" cy="11795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5" name="Skupina 54"/>
          <p:cNvGrpSpPr/>
          <p:nvPr/>
        </p:nvGrpSpPr>
        <p:grpSpPr>
          <a:xfrm>
            <a:off x="923786" y="577010"/>
            <a:ext cx="2121877" cy="1606062"/>
            <a:chOff x="5064369" y="222738"/>
            <a:chExt cx="2121877" cy="1606062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6" name="Lichoběžník 35"/>
            <p:cNvSpPr/>
            <p:nvPr/>
          </p:nvSpPr>
          <p:spPr>
            <a:xfrm>
              <a:off x="5064369" y="222738"/>
              <a:ext cx="2121877" cy="1606062"/>
            </a:xfrm>
            <a:prstGeom prst="trapezoid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" name="Kříž 36"/>
            <p:cNvSpPr/>
            <p:nvPr/>
          </p:nvSpPr>
          <p:spPr>
            <a:xfrm>
              <a:off x="5650523" y="502919"/>
              <a:ext cx="914400" cy="961292"/>
            </a:xfrm>
            <a:prstGeom prst="plus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Obdélník 42"/>
          <p:cNvSpPr/>
          <p:nvPr/>
        </p:nvSpPr>
        <p:spPr>
          <a:xfrm>
            <a:off x="6478588" y="644525"/>
            <a:ext cx="1933575" cy="80803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ývojový diagram: uložená data 44"/>
          <p:cNvSpPr/>
          <p:nvPr/>
        </p:nvSpPr>
        <p:spPr>
          <a:xfrm>
            <a:off x="7715250" y="5249863"/>
            <a:ext cx="1770063" cy="773112"/>
          </a:xfrm>
          <a:prstGeom prst="flowChartOnlineStorag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Kříž 37"/>
          <p:cNvSpPr/>
          <p:nvPr/>
        </p:nvSpPr>
        <p:spPr>
          <a:xfrm>
            <a:off x="6478588" y="3282950"/>
            <a:ext cx="1136650" cy="1147763"/>
          </a:xfrm>
          <a:prstGeom prst="plus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Kříž 28"/>
          <p:cNvSpPr/>
          <p:nvPr/>
        </p:nvSpPr>
        <p:spPr>
          <a:xfrm>
            <a:off x="1509940" y="857191"/>
            <a:ext cx="914400" cy="961292"/>
          </a:xfrm>
          <a:prstGeom prst="plus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Měsíc 34"/>
          <p:cNvSpPr/>
          <p:nvPr/>
        </p:nvSpPr>
        <p:spPr>
          <a:xfrm>
            <a:off x="3511361" y="3165499"/>
            <a:ext cx="677082" cy="1230031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Blesk 55"/>
          <p:cNvSpPr/>
          <p:nvPr/>
        </p:nvSpPr>
        <p:spPr>
          <a:xfrm>
            <a:off x="718801" y="4965190"/>
            <a:ext cx="967154" cy="1137139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  <p:bldP spid="47" grpId="0" animBg="1"/>
      <p:bldP spid="49" grpId="0" animBg="1"/>
      <p:bldP spid="43" grpId="0" animBg="1"/>
      <p:bldP spid="45" grpId="0" animBg="1"/>
      <p:bldP spid="3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85313" y="104775"/>
            <a:ext cx="2620962" cy="942975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2894985" y="2842845"/>
            <a:ext cx="2028092" cy="1559169"/>
            <a:chOff x="2324100" y="246184"/>
            <a:chExt cx="2028092" cy="1559169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3" name="Vývojový diagram: alternativní postup 32"/>
            <p:cNvSpPr/>
            <p:nvPr/>
          </p:nvSpPr>
          <p:spPr>
            <a:xfrm>
              <a:off x="2324100" y="246184"/>
              <a:ext cx="2028092" cy="1559169"/>
            </a:xfrm>
            <a:prstGeom prst="flowChartAlternateProcess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2579077" y="457200"/>
              <a:ext cx="45719" cy="45719"/>
            </a:xfrm>
            <a:prstGeom prst="ellipse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2789799" y="568569"/>
              <a:ext cx="1096694" cy="808892"/>
            </a:xfrm>
            <a:prstGeom prst="ellipse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Ovál 40"/>
          <p:cNvSpPr/>
          <p:nvPr/>
        </p:nvSpPr>
        <p:spPr>
          <a:xfrm>
            <a:off x="9717088" y="779463"/>
            <a:ext cx="1582737" cy="7747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351839" y="4490513"/>
            <a:ext cx="2297194" cy="2209800"/>
            <a:chOff x="211014" y="2215661"/>
            <a:chExt cx="1453661" cy="1371600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1" name="Desetiúhelník 30"/>
            <p:cNvSpPr/>
            <p:nvPr/>
          </p:nvSpPr>
          <p:spPr>
            <a:xfrm>
              <a:off x="211014" y="2215661"/>
              <a:ext cx="1453661" cy="1371600"/>
            </a:xfrm>
            <a:prstGeom prst="decagon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Vývojový diagram: uložená data 43"/>
            <p:cNvSpPr/>
            <p:nvPr/>
          </p:nvSpPr>
          <p:spPr>
            <a:xfrm>
              <a:off x="539262" y="2590800"/>
              <a:ext cx="855784" cy="527538"/>
            </a:xfrm>
            <a:prstGeom prst="flowChartOnlineStorage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516941" y="105508"/>
            <a:ext cx="2378044" cy="1895972"/>
            <a:chOff x="93784" y="105508"/>
            <a:chExt cx="1688123" cy="1418492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0" name="Pravidelný pětiúhelník 29"/>
            <p:cNvSpPr/>
            <p:nvPr/>
          </p:nvSpPr>
          <p:spPr>
            <a:xfrm>
              <a:off x="93784" y="105508"/>
              <a:ext cx="1688123" cy="1418492"/>
            </a:xfrm>
            <a:prstGeom prst="pentagon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Měsíc 45"/>
            <p:cNvSpPr/>
            <p:nvPr/>
          </p:nvSpPr>
          <p:spPr>
            <a:xfrm>
              <a:off x="697521" y="457200"/>
              <a:ext cx="480646" cy="920261"/>
            </a:xfrm>
            <a:prstGeom prst="moon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Měsíc 46"/>
          <p:cNvSpPr/>
          <p:nvPr/>
        </p:nvSpPr>
        <p:spPr>
          <a:xfrm rot="7115115">
            <a:off x="9798050" y="4302125"/>
            <a:ext cx="1420813" cy="1935163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Blesk 48"/>
          <p:cNvSpPr/>
          <p:nvPr/>
        </p:nvSpPr>
        <p:spPr>
          <a:xfrm>
            <a:off x="10245725" y="2354263"/>
            <a:ext cx="1101725" cy="1828800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303588" y="5111750"/>
            <a:ext cx="5108575" cy="11795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 rot="1982029">
            <a:off x="7367588" y="708025"/>
            <a:ext cx="1935162" cy="80803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ývojový diagram: uložená data 44"/>
          <p:cNvSpPr/>
          <p:nvPr/>
        </p:nvSpPr>
        <p:spPr>
          <a:xfrm rot="16200000">
            <a:off x="7120731" y="4323557"/>
            <a:ext cx="1770063" cy="774700"/>
          </a:xfrm>
          <a:prstGeom prst="flowChartOnlineStorag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Kříž 37"/>
          <p:cNvSpPr/>
          <p:nvPr/>
        </p:nvSpPr>
        <p:spPr>
          <a:xfrm>
            <a:off x="6735763" y="2268538"/>
            <a:ext cx="1136650" cy="1149350"/>
          </a:xfrm>
          <a:prstGeom prst="plus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Měsíc 28"/>
          <p:cNvSpPr/>
          <p:nvPr/>
        </p:nvSpPr>
        <p:spPr>
          <a:xfrm>
            <a:off x="1367420" y="577005"/>
            <a:ext cx="677082" cy="1230031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360684" y="3165230"/>
            <a:ext cx="1096694" cy="80889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Vývojový diagram: uložená data 55"/>
          <p:cNvSpPr/>
          <p:nvPr/>
        </p:nvSpPr>
        <p:spPr>
          <a:xfrm>
            <a:off x="870563" y="5091485"/>
            <a:ext cx="1352380" cy="849922"/>
          </a:xfrm>
          <a:prstGeom prst="flowChartOnlineStorag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  <p:bldP spid="47" grpId="0" animBg="1"/>
      <p:bldP spid="49" grpId="0" animBg="1"/>
      <p:bldP spid="43" grpId="0" animBg="1"/>
      <p:bldP spid="45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Ovál 40"/>
          <p:cNvSpPr/>
          <p:nvPr/>
        </p:nvSpPr>
        <p:spPr>
          <a:xfrm>
            <a:off x="10263188" y="5430838"/>
            <a:ext cx="1582737" cy="77311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Měsíc 46"/>
          <p:cNvSpPr/>
          <p:nvPr/>
        </p:nvSpPr>
        <p:spPr>
          <a:xfrm rot="1852183">
            <a:off x="6357938" y="1487488"/>
            <a:ext cx="1422400" cy="1935162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156972" y="4431323"/>
            <a:ext cx="2286000" cy="2133600"/>
            <a:chOff x="321211" y="4278922"/>
            <a:chExt cx="2286000" cy="2133600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2" name="Srdce 31"/>
            <p:cNvSpPr/>
            <p:nvPr/>
          </p:nvSpPr>
          <p:spPr>
            <a:xfrm>
              <a:off x="321211" y="4278922"/>
              <a:ext cx="2286000" cy="2133600"/>
            </a:xfrm>
            <a:prstGeom prst="heart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Blesk 47"/>
            <p:cNvSpPr/>
            <p:nvPr/>
          </p:nvSpPr>
          <p:spPr>
            <a:xfrm>
              <a:off x="883040" y="4812789"/>
              <a:ext cx="967154" cy="1137139"/>
            </a:xfrm>
            <a:prstGeom prst="lightningBol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Blesk 48"/>
          <p:cNvSpPr/>
          <p:nvPr/>
        </p:nvSpPr>
        <p:spPr>
          <a:xfrm>
            <a:off x="10848975" y="3228975"/>
            <a:ext cx="1103313" cy="1828800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303588" y="5111750"/>
            <a:ext cx="5108575" cy="11795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85313" y="104775"/>
            <a:ext cx="2620962" cy="942975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5" name="Skupina 54"/>
          <p:cNvGrpSpPr/>
          <p:nvPr/>
        </p:nvGrpSpPr>
        <p:grpSpPr>
          <a:xfrm>
            <a:off x="625016" y="452286"/>
            <a:ext cx="2121877" cy="1606062"/>
            <a:chOff x="5064369" y="222738"/>
            <a:chExt cx="2121877" cy="1606062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6" name="Lichoběžník 35"/>
            <p:cNvSpPr/>
            <p:nvPr/>
          </p:nvSpPr>
          <p:spPr>
            <a:xfrm>
              <a:off x="5064369" y="222738"/>
              <a:ext cx="2121877" cy="1606062"/>
            </a:xfrm>
            <a:prstGeom prst="trapezoid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" name="Kříž 36"/>
            <p:cNvSpPr/>
            <p:nvPr/>
          </p:nvSpPr>
          <p:spPr>
            <a:xfrm>
              <a:off x="5650523" y="502919"/>
              <a:ext cx="914400" cy="961292"/>
            </a:xfrm>
            <a:prstGeom prst="plus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021799" y="2567353"/>
            <a:ext cx="1922585" cy="1863970"/>
            <a:chOff x="2203938" y="2186353"/>
            <a:chExt cx="1922585" cy="1863970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4" name="Rovnoramenný trojúhelník 33"/>
            <p:cNvSpPr/>
            <p:nvPr/>
          </p:nvSpPr>
          <p:spPr>
            <a:xfrm>
              <a:off x="2203938" y="2186353"/>
              <a:ext cx="1922585" cy="1863970"/>
            </a:xfrm>
            <a:prstGeom prst="triangle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2789799" y="3270738"/>
              <a:ext cx="785739" cy="468924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Obdélník 42"/>
          <p:cNvSpPr/>
          <p:nvPr/>
        </p:nvSpPr>
        <p:spPr>
          <a:xfrm rot="5561369">
            <a:off x="8069263" y="1157288"/>
            <a:ext cx="1933575" cy="80962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ývojový diagram: uložená data 44"/>
          <p:cNvSpPr/>
          <p:nvPr/>
        </p:nvSpPr>
        <p:spPr>
          <a:xfrm rot="19743241">
            <a:off x="7642225" y="4521200"/>
            <a:ext cx="1770063" cy="773113"/>
          </a:xfrm>
          <a:prstGeom prst="flowChartOnlineStorag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Kříž 37"/>
          <p:cNvSpPr/>
          <p:nvPr/>
        </p:nvSpPr>
        <p:spPr>
          <a:xfrm>
            <a:off x="10487025" y="544513"/>
            <a:ext cx="1136650" cy="1149350"/>
          </a:xfrm>
          <a:prstGeom prst="plus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Kříž 28"/>
          <p:cNvSpPr/>
          <p:nvPr/>
        </p:nvSpPr>
        <p:spPr>
          <a:xfrm>
            <a:off x="1222043" y="740791"/>
            <a:ext cx="914400" cy="961292"/>
          </a:xfrm>
          <a:prstGeom prst="plus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590221" y="3649995"/>
            <a:ext cx="785739" cy="46892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Blesk 55"/>
          <p:cNvSpPr/>
          <p:nvPr/>
        </p:nvSpPr>
        <p:spPr>
          <a:xfrm>
            <a:off x="701216" y="4965189"/>
            <a:ext cx="967154" cy="1137139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  <p:bldP spid="47" grpId="0" animBg="1"/>
      <p:bldP spid="49" grpId="0" animBg="1"/>
      <p:bldP spid="43" grpId="0" animBg="1"/>
      <p:bldP spid="45" grpId="0" animBg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03588" y="5111750"/>
            <a:ext cx="5108575" cy="11795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311900" y="4792663"/>
            <a:ext cx="1582738" cy="77311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3127981" y="137745"/>
            <a:ext cx="2297194" cy="2209800"/>
            <a:chOff x="211014" y="2215661"/>
            <a:chExt cx="1453661" cy="1371600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1" name="Desetiúhelník 30"/>
            <p:cNvSpPr/>
            <p:nvPr/>
          </p:nvSpPr>
          <p:spPr>
            <a:xfrm>
              <a:off x="211014" y="2215661"/>
              <a:ext cx="1453661" cy="1371600"/>
            </a:xfrm>
            <a:prstGeom prst="decagon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Vývojový diagram: uložená data 43"/>
            <p:cNvSpPr/>
            <p:nvPr/>
          </p:nvSpPr>
          <p:spPr>
            <a:xfrm>
              <a:off x="539262" y="2590800"/>
              <a:ext cx="855784" cy="527538"/>
            </a:xfrm>
            <a:prstGeom prst="flowChartOnlineStorage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1881252" y="4326652"/>
            <a:ext cx="2378044" cy="1895972"/>
            <a:chOff x="93784" y="105508"/>
            <a:chExt cx="1688123" cy="1418492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0" name="Pravidelný pětiúhelník 29"/>
            <p:cNvSpPr/>
            <p:nvPr/>
          </p:nvSpPr>
          <p:spPr>
            <a:xfrm>
              <a:off x="93784" y="105508"/>
              <a:ext cx="1688123" cy="1418492"/>
            </a:xfrm>
            <a:prstGeom prst="pentagon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Měsíc 45"/>
            <p:cNvSpPr/>
            <p:nvPr/>
          </p:nvSpPr>
          <p:spPr>
            <a:xfrm>
              <a:off x="697521" y="457200"/>
              <a:ext cx="480646" cy="920261"/>
            </a:xfrm>
            <a:prstGeom prst="moon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Měsíc 46"/>
          <p:cNvSpPr/>
          <p:nvPr/>
        </p:nvSpPr>
        <p:spPr>
          <a:xfrm flipH="1" flipV="1">
            <a:off x="7104063" y="1914525"/>
            <a:ext cx="1420812" cy="1935163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Blesk 48"/>
          <p:cNvSpPr/>
          <p:nvPr/>
        </p:nvSpPr>
        <p:spPr>
          <a:xfrm>
            <a:off x="10831513" y="4325938"/>
            <a:ext cx="1101725" cy="1828800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85313" y="104775"/>
            <a:ext cx="2620962" cy="942975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2" name="Skupina 51"/>
          <p:cNvGrpSpPr/>
          <p:nvPr/>
        </p:nvGrpSpPr>
        <p:grpSpPr>
          <a:xfrm>
            <a:off x="813405" y="1582039"/>
            <a:ext cx="1922585" cy="1863970"/>
            <a:chOff x="2203938" y="2186353"/>
            <a:chExt cx="1922585" cy="1863970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4" name="Rovnoramenný trojúhelník 33"/>
            <p:cNvSpPr/>
            <p:nvPr/>
          </p:nvSpPr>
          <p:spPr>
            <a:xfrm>
              <a:off x="2203938" y="2186353"/>
              <a:ext cx="1922585" cy="1863970"/>
            </a:xfrm>
            <a:prstGeom prst="triangle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2789799" y="3270738"/>
              <a:ext cx="785739" cy="468924"/>
            </a:xfrm>
            <a:prstGeom prst="rec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3" name="Obdélník 42"/>
          <p:cNvSpPr/>
          <p:nvPr/>
        </p:nvSpPr>
        <p:spPr>
          <a:xfrm>
            <a:off x="7159625" y="401638"/>
            <a:ext cx="1933575" cy="80803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ývojový diagram: uložená data 44"/>
          <p:cNvSpPr/>
          <p:nvPr/>
        </p:nvSpPr>
        <p:spPr>
          <a:xfrm flipH="1">
            <a:off x="9401175" y="2430463"/>
            <a:ext cx="1770063" cy="774700"/>
          </a:xfrm>
          <a:prstGeom prst="flowChartOnlineStorag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Kříž 37"/>
          <p:cNvSpPr/>
          <p:nvPr/>
        </p:nvSpPr>
        <p:spPr>
          <a:xfrm>
            <a:off x="10796588" y="668338"/>
            <a:ext cx="1136650" cy="1149350"/>
          </a:xfrm>
          <a:prstGeom prst="plus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419153" y="2666424"/>
            <a:ext cx="785739" cy="46892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7" name="Měsíc 56"/>
          <p:cNvSpPr/>
          <p:nvPr/>
        </p:nvSpPr>
        <p:spPr>
          <a:xfrm>
            <a:off x="2743025" y="4792552"/>
            <a:ext cx="677082" cy="1230031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Vývojový diagram: uložená data 57"/>
          <p:cNvSpPr/>
          <p:nvPr/>
        </p:nvSpPr>
        <p:spPr>
          <a:xfrm>
            <a:off x="3646705" y="742136"/>
            <a:ext cx="1352380" cy="849922"/>
          </a:xfrm>
          <a:prstGeom prst="flowChartOnlineStorag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  <p:bldP spid="47" grpId="0" animBg="1"/>
      <p:bldP spid="49" grpId="0" animBg="1"/>
      <p:bldP spid="43" grpId="0" animBg="1"/>
      <p:bldP spid="45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Skupina 53"/>
          <p:cNvGrpSpPr/>
          <p:nvPr/>
        </p:nvGrpSpPr>
        <p:grpSpPr>
          <a:xfrm>
            <a:off x="486390" y="287215"/>
            <a:ext cx="2028092" cy="1559169"/>
            <a:chOff x="2324100" y="246184"/>
            <a:chExt cx="2028092" cy="1559169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3" name="Vývojový diagram: alternativní postup 32"/>
            <p:cNvSpPr/>
            <p:nvPr/>
          </p:nvSpPr>
          <p:spPr>
            <a:xfrm>
              <a:off x="2324100" y="246184"/>
              <a:ext cx="2028092" cy="1559169"/>
            </a:xfrm>
            <a:prstGeom prst="flowChartAlternateProcess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2579077" y="457200"/>
              <a:ext cx="45719" cy="45719"/>
            </a:xfrm>
            <a:prstGeom prst="ellipse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2789799" y="568569"/>
              <a:ext cx="1096694" cy="808892"/>
            </a:xfrm>
            <a:prstGeom prst="ellipse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" name="Ovál 40"/>
          <p:cNvSpPr/>
          <p:nvPr/>
        </p:nvSpPr>
        <p:spPr>
          <a:xfrm>
            <a:off x="10263188" y="5430838"/>
            <a:ext cx="1582737" cy="77311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2450012" y="2281721"/>
            <a:ext cx="2378044" cy="1895972"/>
            <a:chOff x="93784" y="105508"/>
            <a:chExt cx="1688123" cy="1418492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0" name="Pravidelný pětiúhelník 29"/>
            <p:cNvSpPr/>
            <p:nvPr/>
          </p:nvSpPr>
          <p:spPr>
            <a:xfrm>
              <a:off x="93784" y="105508"/>
              <a:ext cx="1688123" cy="1418492"/>
            </a:xfrm>
            <a:prstGeom prst="pentagon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Měsíc 45"/>
            <p:cNvSpPr/>
            <p:nvPr/>
          </p:nvSpPr>
          <p:spPr>
            <a:xfrm>
              <a:off x="697521" y="457200"/>
              <a:ext cx="480646" cy="920261"/>
            </a:xfrm>
            <a:prstGeom prst="moon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7" name="Měsíc 46"/>
          <p:cNvSpPr/>
          <p:nvPr/>
        </p:nvSpPr>
        <p:spPr>
          <a:xfrm>
            <a:off x="8259763" y="2320925"/>
            <a:ext cx="1422400" cy="1935163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156972" y="4431323"/>
            <a:ext cx="2286000" cy="2133600"/>
            <a:chOff x="321211" y="4278922"/>
            <a:chExt cx="2286000" cy="2133600"/>
          </a:xfrm>
          <a:pattFill prst="sphere">
            <a:fgClr>
              <a:schemeClr val="accent1"/>
            </a:fgClr>
            <a:bgClr>
              <a:schemeClr val="bg1"/>
            </a:bgClr>
          </a:pattFill>
        </p:grpSpPr>
        <p:sp>
          <p:nvSpPr>
            <p:cNvPr id="32" name="Srdce 31"/>
            <p:cNvSpPr/>
            <p:nvPr/>
          </p:nvSpPr>
          <p:spPr>
            <a:xfrm>
              <a:off x="321211" y="4278922"/>
              <a:ext cx="2286000" cy="2133600"/>
            </a:xfrm>
            <a:prstGeom prst="heart">
              <a:avLst/>
            </a:prstGeom>
            <a:grpFill/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Blesk 47"/>
            <p:cNvSpPr/>
            <p:nvPr/>
          </p:nvSpPr>
          <p:spPr>
            <a:xfrm>
              <a:off x="883040" y="4812789"/>
              <a:ext cx="967154" cy="1137139"/>
            </a:xfrm>
            <a:prstGeom prst="lightningBolt">
              <a:avLst/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9" name="Blesk 48"/>
          <p:cNvSpPr/>
          <p:nvPr/>
        </p:nvSpPr>
        <p:spPr>
          <a:xfrm>
            <a:off x="10848975" y="3228975"/>
            <a:ext cx="1103313" cy="1828800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303588" y="5111750"/>
            <a:ext cx="5108575" cy="11795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85313" y="104775"/>
            <a:ext cx="2620962" cy="942975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26188" y="709613"/>
            <a:ext cx="1933575" cy="80803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Vývojový diagram: uložená data 44"/>
          <p:cNvSpPr/>
          <p:nvPr/>
        </p:nvSpPr>
        <p:spPr>
          <a:xfrm>
            <a:off x="6694488" y="5057775"/>
            <a:ext cx="1770062" cy="774700"/>
          </a:xfrm>
          <a:prstGeom prst="flowChartOnlineStorag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Kříž 37"/>
          <p:cNvSpPr/>
          <p:nvPr/>
        </p:nvSpPr>
        <p:spPr>
          <a:xfrm>
            <a:off x="10487025" y="1047750"/>
            <a:ext cx="1136650" cy="1149350"/>
          </a:xfrm>
          <a:prstGeom prst="plus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950912" y="609600"/>
            <a:ext cx="1096694" cy="80889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Měsíc 34"/>
          <p:cNvSpPr/>
          <p:nvPr/>
        </p:nvSpPr>
        <p:spPr>
          <a:xfrm>
            <a:off x="3300491" y="2751796"/>
            <a:ext cx="677082" cy="1230031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Blesk 55"/>
          <p:cNvSpPr/>
          <p:nvPr/>
        </p:nvSpPr>
        <p:spPr>
          <a:xfrm>
            <a:off x="694722" y="4965189"/>
            <a:ext cx="967154" cy="1137139"/>
          </a:xfrm>
          <a:prstGeom prst="lightningBol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1" grpId="0" animBg="1"/>
      <p:bldP spid="47" grpId="0" animBg="1"/>
      <p:bldP spid="49" grpId="0" animBg="1"/>
      <p:bldP spid="43" grpId="0" animBg="1"/>
      <p:bldP spid="45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Vlastní sestavení obrázků z tvarů PowerPoint.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(Vnímání)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Označení správných, shodných tvarů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Rozvoj zrakového vnímání 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816412-4D11-40AB-8C26-E44404128BA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5494FA6-115D-4927-AAE9-FBB11E13E71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Děti přiřazují</a:t>
            </a:r>
            <a:r>
              <a:rPr lang="cs-CZ" smtClean="0">
                <a:latin typeface="Arial" charset="0"/>
              </a:rPr>
              <a:t> tvary a stíny,</a:t>
            </a:r>
            <a:r>
              <a:rPr lang="cs-CZ" smtClean="0"/>
              <a:t> klikání</a:t>
            </a:r>
            <a:r>
              <a:rPr lang="cs-CZ" smtClean="0">
                <a:latin typeface="Arial" charset="0"/>
              </a:rPr>
              <a:t>m</a:t>
            </a:r>
            <a:r>
              <a:rPr lang="cs-CZ" smtClean="0"/>
              <a:t> označují správné stíny na lampách. Za pomoci aktivační události a efektů se stín přiřadí na správné místo.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55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533A0B6-675B-46C1-B010-4FA9855D899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Vnímání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 Rozlišování tvaru předmětů, rozpoznat odlišnosti v detailech</a:t>
            </a:r>
          </a:p>
          <a:p>
            <a:r>
              <a:rPr lang="cs-CZ" smtClean="0"/>
              <a:t>nenechat se vyrušit – neodbíhat od činnosti, pracovat v klidu </a:t>
            </a:r>
          </a:p>
          <a:p>
            <a:r>
              <a:rPr lang="cs-CZ" smtClean="0"/>
              <a:t>Rozlišit některé jednoduché obrazné symboly, piktogramy a značky</a:t>
            </a:r>
          </a:p>
          <a:p>
            <a:r>
              <a:rPr lang="cs-CZ" smtClean="0"/>
              <a:t>Sledovat očima zleva doprava a dle potřeby i zprava doleva, případně v dalších směrech, jmenovat objekty zleva doprava</a:t>
            </a:r>
          </a:p>
          <a:p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458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62EF5F-8881-430C-BC6F-0CEF732B8E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60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5D09756-433D-4E6C-AA10-A409B28C8EFF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560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5604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1</TotalTime>
  <Words>237</Words>
  <Application>Microsoft Office PowerPoint</Application>
  <PresentationFormat>Custom</PresentationFormat>
  <Paragraphs>45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STÍNY NA LAMPÁCH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(Vnímání)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STÍNY NA LAMPÁCH</dc:title>
  <dc:creator/>
  <cp:lastModifiedBy/>
  <cp:revision>2</cp:revision>
  <dcterms:created xsi:type="dcterms:W3CDTF">2014-08-05T12:38:58Z</dcterms:created>
  <dcterms:modified xsi:type="dcterms:W3CDTF">2015-05-22T13:45:38Z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