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9"/>
    <a:srgbClr val="FFFEFB"/>
    <a:srgbClr val="FDF7E3"/>
    <a:srgbClr val="FEFBF3"/>
    <a:srgbClr val="FBF5E0"/>
    <a:srgbClr val="FDFEE2"/>
    <a:srgbClr val="FDFEC6"/>
    <a:srgbClr val="FCFEA0"/>
    <a:srgbClr val="FAFD77"/>
    <a:srgbClr val="F8FC4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5226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0037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4985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jpeg"/><Relationship Id="rId9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2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19.png"/><Relationship Id="rId5" Type="http://schemas.openxmlformats.org/officeDocument/2006/relationships/image" Target="../media/image36.png"/><Relationship Id="rId15" Type="http://schemas.openxmlformats.org/officeDocument/2006/relationships/image" Target="../media/image41.png"/><Relationship Id="rId10" Type="http://schemas.openxmlformats.org/officeDocument/2006/relationships/image" Target="../media/image39.png"/><Relationship Id="rId4" Type="http://schemas.openxmlformats.org/officeDocument/2006/relationships/image" Target="../media/image35.png"/><Relationship Id="rId9" Type="http://schemas.openxmlformats.org/officeDocument/2006/relationships/image" Target="../media/image10.png"/><Relationship Id="rId14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Relationship Id="rId14" Type="http://schemas.openxmlformats.org/officeDocument/2006/relationships/image" Target="../media/image5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Pravidla a návyky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BF5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Obr. 0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467812" y="1146046"/>
            <a:ext cx="2218949" cy="304191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 descr="Obr. 07.bmp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838" y="1204240"/>
            <a:ext cx="2192894" cy="30784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1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09321" y="382116"/>
            <a:ext cx="1511675" cy="11486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1b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78677" y="643523"/>
            <a:ext cx="1553172" cy="11205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1c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29995" y="3746195"/>
            <a:ext cx="1373415" cy="12266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1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64139" y="2396942"/>
            <a:ext cx="1460499" cy="11569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7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411824" y="2332038"/>
            <a:ext cx="1474787" cy="11370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Obrázek 13" descr="7b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349922" y="2260600"/>
            <a:ext cx="1589087" cy="10942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Obrázek 14" descr="7c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073453" y="896805"/>
            <a:ext cx="1455504" cy="113120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Obrázek 15" descr="7d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386263" y="3783912"/>
            <a:ext cx="1445986" cy="10751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5483 0.72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09" y="3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2.96296E-6 L 0.38515 0.671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58" y="3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7037E-6 L 0.55416 0.412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2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85185E-6 L 0.26237 0.198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12" y="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59259E-6 L -0.30898 0.218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6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7.40741E-7 L -0.39388 0.4388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01" y="2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4.44444E-6 L -0.52981 0.627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97" y="3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3.33333E-6 L -0.55833 0.417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17" y="20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BF5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B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Obr. 05.bmp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481" y="1360780"/>
            <a:ext cx="2179324" cy="30354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Obr. 06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543245" y="1254757"/>
            <a:ext cx="2206756" cy="30784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 descr="5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73257" y="549588"/>
            <a:ext cx="1472213" cy="1148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5b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03863" y="357188"/>
            <a:ext cx="1576841" cy="113429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5c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17406" y="2060426"/>
            <a:ext cx="1630299" cy="12938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5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281863" y="2032000"/>
            <a:ext cx="1473427" cy="11890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6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109006" y="2060426"/>
            <a:ext cx="1746023" cy="11847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6b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107543" y="3662992"/>
            <a:ext cx="1596346" cy="10815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6c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390467" y="3576728"/>
            <a:ext cx="1618117" cy="11746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6d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544434" y="420192"/>
            <a:ext cx="1544865" cy="12736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4.07407E-6 L -0.40052 0.465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26" y="2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0.5595 0.68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82" y="3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7037E-7 L -0.54883 0.4715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48" y="2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41459 0.717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3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0.55547 0.454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3" y="2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96296E-6 L 0.48711 0.2245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49" y="1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4.07407E-6 L 0.29258 0.2284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22" y="1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3.33333E-6 L 0.53007 0.6909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97" y="3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EFB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Obr. 0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195" y="1351472"/>
            <a:ext cx="2179324" cy="305410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Obr. 08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543245" y="1351472"/>
            <a:ext cx="2218949" cy="30784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brázek 3" descr="2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52598" y="509947"/>
            <a:ext cx="1186997" cy="14664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2b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6132" y="337911"/>
            <a:ext cx="1393146" cy="13529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2c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54863" y="434975"/>
            <a:ext cx="1419225" cy="13830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2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343561" y="3709683"/>
            <a:ext cx="1418092" cy="115049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8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321488" y="3659362"/>
            <a:ext cx="1431018" cy="12484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8b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322638" y="2106613"/>
            <a:ext cx="1417411" cy="12247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8c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336292" y="2164122"/>
            <a:ext cx="1563915" cy="12520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8d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301434" y="2106613"/>
            <a:ext cx="1528083" cy="13147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3.7037E-7 L -0.5289 0.68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45" y="3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3.33333E-6 L -0.38321 0.684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67" y="3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2.77556E-17 L -0.23867 0.631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40" y="3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1.48148E-6 L -0.46537 0.20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68" y="1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7037E-6 L 0.55885 0.446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43" y="2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96296E-6 L 0.22786 0.4363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93" y="2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0.39726 0.4550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57" y="2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2.96296E-6 L 0.4763 0.2185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815" y="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7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Obr. 04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3907" y="1103663"/>
            <a:ext cx="2206756" cy="305410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4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75932" y="2002286"/>
            <a:ext cx="1668786" cy="11488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Obrázek 3" descr="4b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493849" y="439379"/>
            <a:ext cx="1583192" cy="125989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4c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15300" y="557324"/>
            <a:ext cx="1454831" cy="11868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4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951357" y="2074135"/>
            <a:ext cx="1528763" cy="11214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1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349911" y="554398"/>
            <a:ext cx="1511675" cy="11486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7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86578" y="3523753"/>
            <a:ext cx="1474787" cy="11370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5c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990490" y="1987909"/>
            <a:ext cx="1557791" cy="12360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5d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853089" y="1987909"/>
            <a:ext cx="1473427" cy="11890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8a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486578" y="528569"/>
            <a:ext cx="1431018" cy="12484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Obrázek 13" descr="2d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5444055" y="3523753"/>
            <a:ext cx="1418092" cy="115049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Obrázek 14" descr="7c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7364288" y="3523753"/>
            <a:ext cx="1455504" cy="113120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Obrázek 15" descr="3a.pn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9493849" y="3487810"/>
            <a:ext cx="1468211" cy="11964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96296E-6 L -0.60169 0.691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91" y="3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7.40741E-7 L -0.33594 0.47778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97" y="2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3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4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4444E-6 L -0.15091 0.47315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52" y="2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1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07407E-6 L -0.41289 0.68473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51" y="34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A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E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3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3888" y="338138"/>
            <a:ext cx="2075664" cy="16825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3b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05138" y="2292350"/>
            <a:ext cx="2177580" cy="15296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3c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18972" y="352515"/>
            <a:ext cx="2162629" cy="16612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3d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3888" y="2306727"/>
            <a:ext cx="2106613" cy="1510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Obr. 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58279" y="675736"/>
            <a:ext cx="1280343" cy="175600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Obr. 02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56481" y="338048"/>
            <a:ext cx="1273475" cy="17843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Obr. 0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636202" y="675736"/>
            <a:ext cx="1243240" cy="17779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Obr. 04.bmp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0211792" y="323671"/>
            <a:ext cx="1301777" cy="18029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3" name="Obrázek 12" descr="Obr. 05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458279" y="2782117"/>
            <a:ext cx="1299466" cy="18192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Obrázek 13" descr="Obr. 06.bmp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013575" y="2430463"/>
            <a:ext cx="1270674" cy="17732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Obrázek 14" descr="Obr. 07.bmp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585881" y="2746174"/>
            <a:ext cx="1348502" cy="18991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6" name="Obrázek 15" descr="Obr. 08.bmp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0183037" y="2429774"/>
            <a:ext cx="1352029" cy="18823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7.40741E-7 L -0.64934 0.611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74" y="3055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úkolem popsat jednotlivé aktivity zobrazené na obrázku  dohledávat související dílky.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Ukotvení základní hygienických návyků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až 4 mají děti úkolem popsat aktivity zobrazené na obrázku. Poté učitel zadává </a:t>
            </a:r>
            <a:r>
              <a:rPr lang="cs-CZ" dirty="0" smtClean="0"/>
              <a:t>úkol - </a:t>
            </a:r>
            <a:r>
              <a:rPr lang="cs-CZ" dirty="0" smtClean="0"/>
              <a:t>střídavě najdi část obrázku související s aktivitou vpravo a vlevo. Pomoci animačních efektů se dílky obrázku přiřazují k obrázkům.</a:t>
            </a:r>
          </a:p>
          <a:p>
            <a:r>
              <a:rPr lang="cs-CZ" dirty="0" smtClean="0"/>
              <a:t>Na snímku č. 5 děti vybírají části obrázku související s aktivitou na obrázku. Poté co všechny části označí – je možno kliknout na ilustrační obrázek a </a:t>
            </a:r>
            <a:r>
              <a:rPr lang="cs-CZ" dirty="0" smtClean="0"/>
              <a:t>vše, </a:t>
            </a:r>
            <a:r>
              <a:rPr lang="cs-CZ" dirty="0" smtClean="0"/>
              <a:t>co tam nepatří </a:t>
            </a:r>
            <a:r>
              <a:rPr lang="cs-CZ" dirty="0" smtClean="0"/>
              <a:t>, </a:t>
            </a:r>
            <a:r>
              <a:rPr lang="cs-CZ" dirty="0" smtClean="0"/>
              <a:t>zmizí. Opět popisují </a:t>
            </a:r>
            <a:r>
              <a:rPr lang="cs-CZ" dirty="0"/>
              <a:t>aktivity zobrazené na obrázku</a:t>
            </a:r>
            <a:endParaRPr lang="cs-CZ" dirty="0" smtClean="0"/>
          </a:p>
          <a:p>
            <a:r>
              <a:rPr lang="cs-CZ" dirty="0" smtClean="0"/>
              <a:t>U snímku č. 6 naopak k dílkům hledají správný obrázek. Opět pomocí animačních efektů získávají zpětnou </a:t>
            </a:r>
            <a:r>
              <a:rPr lang="cs-CZ" dirty="0"/>
              <a:t>vazbu. </a:t>
            </a:r>
            <a:r>
              <a:rPr lang="cs-CZ" dirty="0" smtClean="0"/>
              <a:t>Samozřejmě také zde se popisují </a:t>
            </a:r>
            <a:r>
              <a:rPr lang="cs-CZ" dirty="0"/>
              <a:t>aktivity zobrazené na </a:t>
            </a:r>
            <a:r>
              <a:rPr lang="cs-CZ" dirty="0" smtClean="0"/>
              <a:t>obrázku.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rozstříhány a obrázek skládají do celku na magnetickou tabulku.</a:t>
            </a:r>
          </a:p>
          <a:p>
            <a:r>
              <a:rPr lang="cs-CZ" dirty="0" smtClean="0"/>
              <a:t>Další </a:t>
            </a:r>
            <a:r>
              <a:rPr lang="cs-CZ" dirty="0" smtClean="0"/>
              <a:t>aktivitou </a:t>
            </a:r>
            <a:r>
              <a:rPr lang="cs-CZ" dirty="0" smtClean="0"/>
              <a:t>může být třídění zobrazených aktivit do časové linie </a:t>
            </a:r>
          </a:p>
          <a:p>
            <a:pPr marL="45720" indent="0">
              <a:buNone/>
            </a:pPr>
            <a:r>
              <a:rPr lang="cs-CZ" dirty="0" smtClean="0"/>
              <a:t>(během dne)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29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Zvládat sebeobsluhu, uplatňovat základní kulturně hygienické a zdravotně preventivní návyky</a:t>
            </a:r>
          </a:p>
          <a:p>
            <a:r>
              <a:rPr lang="cs-CZ" dirty="0" smtClean="0"/>
              <a:t>Pečovat </a:t>
            </a:r>
            <a:r>
              <a:rPr lang="cs-CZ" dirty="0"/>
              <a:t>o osobní hygienu, samostatně zvládat pravidelné běžné denní úkony </a:t>
            </a:r>
            <a:endParaRPr lang="cs-CZ" dirty="0" smtClean="0"/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Odhalit podstatné a nepodstatné znaky, charakteristické znaky předmětů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351</Words>
  <Application>Microsoft Office PowerPoint</Application>
  <PresentationFormat>Vlastní</PresentationFormat>
  <Paragraphs>61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Pravidla a návyky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sebeobsluha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9</cp:revision>
  <dcterms:created xsi:type="dcterms:W3CDTF">2014-08-05T12:38:58Z</dcterms:created>
  <dcterms:modified xsi:type="dcterms:W3CDTF">2015-05-22T13:18:26Z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