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5" r:id="rId4"/>
    <p:sldId id="288" r:id="rId5"/>
    <p:sldId id="290" r:id="rId6"/>
    <p:sldId id="291" r:id="rId7"/>
    <p:sldId id="275" r:id="rId8"/>
    <p:sldId id="276" r:id="rId9"/>
    <p:sldId id="277" r:id="rId10"/>
    <p:sldId id="278" r:id="rId11"/>
    <p:sldId id="279" r:id="rId12"/>
    <p:sldId id="287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9E6"/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3" autoAdjust="0"/>
    <p:restoredTop sz="94918" autoAdjust="0"/>
  </p:normalViewPr>
  <p:slideViewPr>
    <p:cSldViewPr snapToGrid="0">
      <p:cViewPr varScale="1">
        <p:scale>
          <a:sx n="75" d="100"/>
          <a:sy n="75" d="100"/>
        </p:scale>
        <p:origin x="612" y="54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22. 5. 2015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22. 5. 2015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Obtahuj grafomotorický cvik.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73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Obtahuj grafomotorický cvik.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189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Grafomotorický</a:t>
            </a:r>
            <a:r>
              <a:rPr lang="cs-CZ" dirty="0"/>
              <a:t> cvik - Jak skáče </a:t>
            </a:r>
            <a:r>
              <a:rPr lang="cs-CZ" dirty="0" smtClean="0"/>
              <a:t>klaun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7931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Grafomotorický</a:t>
            </a:r>
            <a:r>
              <a:rPr lang="cs-CZ" dirty="0"/>
              <a:t> cvik - Jak skáče </a:t>
            </a:r>
            <a:r>
              <a:rPr lang="cs-CZ" dirty="0" smtClean="0"/>
              <a:t>klaun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150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3784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002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2133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78405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9600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166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9665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cirkus-klaun-sm%C3%A1l-se-%C5%BEonglov%C3%A1n%C3%AD-160165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Klaun</a:t>
            </a:r>
            <a:r>
              <a:rPr lang="cs-CZ" dirty="0" smtClean="0"/>
              <a:t> </a:t>
            </a:r>
            <a:r>
              <a:rPr lang="cs-CZ" dirty="0"/>
              <a:t>- </a:t>
            </a:r>
            <a:r>
              <a:rPr lang="cs-CZ" dirty="0" err="1"/>
              <a:t>grafomotorika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Jemná </a:t>
            </a:r>
            <a:r>
              <a:rPr lang="nn-NO"/>
              <a:t>motorika, koordinace ruky a oka</a:t>
            </a:r>
            <a:r>
              <a:rPr lang="cs-CZ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IMG_20150426_0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00100" y="0"/>
            <a:ext cx="12992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7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IMG_20150426_0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6932"/>
            <a:ext cx="12192000" cy="686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EF9E6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IMG_20150426_0003.jpg"/>
          <p:cNvPicPr>
            <a:picLocks noChangeAspect="1"/>
          </p:cNvPicPr>
          <p:nvPr/>
        </p:nvPicPr>
        <p:blipFill>
          <a:blip r:embed="rId3"/>
          <a:srcRect l="-115" t="-24" r="2921" b="71061"/>
          <a:stretch>
            <a:fillRect/>
          </a:stretch>
        </p:blipFill>
        <p:spPr>
          <a:xfrm>
            <a:off x="0" y="0"/>
            <a:ext cx="6616700" cy="2209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380" y="2305741"/>
            <a:ext cx="2195853" cy="278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58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EF9E6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1784169" cy="1770845"/>
          </a:xfrm>
          <a:prstGeom prst="rect">
            <a:avLst/>
          </a:prstGeom>
          <a:solidFill>
            <a:srgbClr val="FDFEE2"/>
          </a:solidFill>
          <a:ln>
            <a:solidFill>
              <a:srgbClr val="FDFEE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 descr="IMG_20150426_0004.jpg"/>
          <p:cNvPicPr>
            <a:picLocks noChangeAspect="1"/>
          </p:cNvPicPr>
          <p:nvPr/>
        </p:nvPicPr>
        <p:blipFill>
          <a:blip r:embed="rId3"/>
          <a:srcRect l="63" t="119" r="-63" b="70112"/>
          <a:stretch>
            <a:fillRect/>
          </a:stretch>
        </p:blipFill>
        <p:spPr>
          <a:xfrm>
            <a:off x="-63226" y="0"/>
            <a:ext cx="6286226" cy="230574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380" y="2305741"/>
            <a:ext cx="2195853" cy="278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cs-CZ" dirty="0"/>
              <a:t>- vlastní tvorba</a:t>
            </a:r>
          </a:p>
          <a:p>
            <a:pPr marL="45720" indent="0">
              <a:buNone/>
            </a:pPr>
            <a:r>
              <a:rPr lang="cs-CZ" dirty="0">
                <a:latin typeface="Century Gothic" charset="0"/>
              </a:rPr>
              <a:t>Obrázek klauna se souhlasem autora od p. </a:t>
            </a:r>
            <a:r>
              <a:rPr lang="cs-CZ" dirty="0" err="1">
                <a:latin typeface="Century Gothic" charset="0"/>
              </a:rPr>
              <a:t>Košatové</a:t>
            </a:r>
            <a:endParaRPr lang="cs-CZ" dirty="0">
              <a:latin typeface="Century Gothic" charset="0"/>
              <a:hlinkClick r:id="rId3"/>
            </a:endParaRPr>
          </a:p>
          <a:p>
            <a:pPr marL="45720" indent="0">
              <a:buNone/>
            </a:pPr>
            <a:endParaRPr lang="cs-CZ" dirty="0">
              <a:latin typeface="Century Gothic" charset="0"/>
              <a:hlinkClick r:id="rId3"/>
            </a:endParaRPr>
          </a:p>
          <a:p>
            <a:pPr marL="45720" indent="0">
              <a:buNone/>
            </a:pPr>
            <a:endParaRPr lang="cs-CZ" dirty="0">
              <a:latin typeface="Century Gothic" charset="0"/>
              <a:hlinkClick r:id="rId3"/>
            </a:endParaRPr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Metodický pokyn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Integrovaný blok: koordinace </a:t>
            </a:r>
            <a:r>
              <a:rPr lang="pl-PL" dirty="0"/>
              <a:t>ruky a oka, jemná motorika</a:t>
            </a:r>
            <a:endParaRPr lang="pl-PL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pPr marL="45720" indent="0">
              <a:buNone/>
            </a:pPr>
            <a:r>
              <a:rPr lang="pl-PL" dirty="0">
                <a:latin typeface="Century Gothic" charset="0"/>
              </a:rPr>
              <a:t>Prezentace má za úkol rozvíjet u </a:t>
            </a:r>
            <a:r>
              <a:rPr lang="cs-CZ" dirty="0">
                <a:latin typeface="Century Gothic" charset="0"/>
              </a:rPr>
              <a:t>dítěte pohyby nutné pro psaní, procvičit a zdokonalit přesnost při znázorňování grafomotorického cviku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>
                <a:latin typeface="Century Gothic" charset="0"/>
              </a:rPr>
              <a:t>Cílem je rozvoj pohybových schopností a zdokonalování dovedností v oblasti hrubé i jemné motoriky (koordinace a rozsah pohybu, koordinace ruky a oka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latin typeface="Century Gothic" charset="0"/>
              </a:rPr>
              <a:t>Dítě má za úkol </a:t>
            </a:r>
            <a:r>
              <a:rPr lang="pt-BR" dirty="0">
                <a:latin typeface="Century Gothic" charset="0"/>
              </a:rPr>
              <a:t>seznámit se a procvičit grafomotorický cvik </a:t>
            </a:r>
            <a:endParaRPr lang="cs-CZ" dirty="0">
              <a:latin typeface="Century Gothic" charset="0"/>
            </a:endParaRPr>
          </a:p>
          <a:p>
            <a:r>
              <a:rPr lang="cs-CZ" dirty="0">
                <a:latin typeface="Century Gothic" charset="0"/>
              </a:rPr>
              <a:t> Uvolňovat dítěti ramenní kloub, ruku a zápěstí ruky </a:t>
            </a:r>
          </a:p>
          <a:p>
            <a:r>
              <a:rPr lang="cs-CZ" dirty="0">
                <a:latin typeface="Century Gothic" charset="0"/>
              </a:rPr>
              <a:t>Využíváme možnosti </a:t>
            </a:r>
            <a:r>
              <a:rPr lang="pl-PL" dirty="0">
                <a:latin typeface="Century Gothic" charset="0"/>
              </a:rPr>
              <a:t>grafického zaznamenání na dotykové obrazovce</a:t>
            </a:r>
            <a:r>
              <a:rPr lang="cs-CZ" dirty="0">
                <a:latin typeface="Century Gothic" charset="0"/>
              </a:rPr>
              <a:t> </a:t>
            </a:r>
          </a:p>
          <a:p>
            <a:r>
              <a:rPr lang="cs-CZ" dirty="0">
                <a:latin typeface="Century Gothic" charset="0"/>
              </a:rPr>
              <a:t>Procvičení jednotlivých cviků postupně za sebou </a:t>
            </a:r>
          </a:p>
          <a:p>
            <a:r>
              <a:rPr lang="cs-CZ" dirty="0">
                <a:latin typeface="Century Gothic" charset="0"/>
              </a:rPr>
              <a:t>Děti využívají interaktivní pero, které je součástí PowerPointu </a:t>
            </a:r>
          </a:p>
          <a:p>
            <a:r>
              <a:rPr lang="cs-CZ" dirty="0">
                <a:latin typeface="Century Gothic" charset="0"/>
              </a:rPr>
              <a:t>Součástí je procvičení těla (pohybová chvilka) – jak dělá klaun salta dramatizaci: klaun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>
                <a:latin typeface="Century Gothic" charset="0"/>
              </a:rPr>
              <a:t>Cílem práce je:  </a:t>
            </a:r>
          </a:p>
          <a:p>
            <a:r>
              <a:rPr lang="cs-CZ" dirty="0">
                <a:latin typeface="Century Gothic" charset="0"/>
              </a:rPr>
              <a:t>procvičit a vyzkoušet si grafomotorický cvik na pracovním listu a </a:t>
            </a:r>
            <a:r>
              <a:rPr lang="pl-PL" dirty="0">
                <a:latin typeface="Century Gothic" charset="0"/>
              </a:rPr>
              <a:t>na </a:t>
            </a:r>
            <a:r>
              <a:rPr lang="cs-CZ" dirty="0">
                <a:latin typeface="Century Gothic" charset="0"/>
              </a:rPr>
              <a:t>tabulce</a:t>
            </a:r>
            <a:endParaRPr lang="pl-PL" dirty="0">
              <a:latin typeface="Century Gothic" charset="0"/>
            </a:endParaRPr>
          </a:p>
          <a:p>
            <a:pPr lvl="0"/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6318" y="1609393"/>
            <a:ext cx="9844245" cy="35880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latin typeface="Century Gothic" charset="0"/>
              </a:rPr>
              <a:t>    upřesňovat užívání pravé či levé ruky </a:t>
            </a:r>
          </a:p>
          <a:p>
            <a:r>
              <a:rPr lang="cs-CZ" dirty="0">
                <a:latin typeface="Century Gothic" charset="0"/>
              </a:rPr>
              <a:t>    při obtahování cviku na dotykové tabuli používat tři prsty (špetka) </a:t>
            </a:r>
          </a:p>
          <a:p>
            <a:r>
              <a:rPr lang="cs-CZ" dirty="0">
                <a:latin typeface="Century Gothic" charset="0"/>
              </a:rPr>
              <a:t>    při práci s tabulkou nebo papírem držet správně tužku, třemi prsty </a:t>
            </a:r>
          </a:p>
          <a:p>
            <a:r>
              <a:rPr lang="cs-CZ" dirty="0">
                <a:latin typeface="Century Gothic" charset="0"/>
              </a:rPr>
              <a:t>   dodržovat přesnost při znázorňování grafomotorického cviku, vést        stopu tužky přesně </a:t>
            </a:r>
          </a:p>
          <a:p>
            <a:r>
              <a:rPr lang="cs-CZ" dirty="0">
                <a:latin typeface="Century Gothic" charset="0"/>
              </a:rPr>
              <a:t>    Klaun - dramatizace</a:t>
            </a:r>
          </a:p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3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385</Words>
  <Application>Microsoft Office PowerPoint</Application>
  <PresentationFormat>Širokoúhlá obrazovka</PresentationFormat>
  <Paragraphs>72</Paragraphs>
  <Slides>12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</vt:lpstr>
      <vt:lpstr>Sheer Green 16x9</vt:lpstr>
      <vt:lpstr>Klaun - grafomotorika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koordinace ruky a oka, jemná motorika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Grafomotorika</dc:title>
  <dc:creator/>
  <cp:lastModifiedBy/>
  <cp:revision>10</cp:revision>
  <dcterms:created xsi:type="dcterms:W3CDTF">2014-08-05T12:38:58Z</dcterms:created>
  <dcterms:modified xsi:type="dcterms:W3CDTF">2015-05-22T15:26:20Z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