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5" r:id="rId13"/>
    <p:sldId id="294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FFF8EF"/>
    <a:srgbClr val="FFFFFF"/>
    <a:srgbClr val="FFFCC9"/>
    <a:srgbClr val="FFFFCC"/>
    <a:srgbClr val="FFFFEB"/>
    <a:srgbClr val="FEE9D2"/>
    <a:srgbClr val="FFF5CD"/>
    <a:srgbClr val="FFFCEF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2" y="-5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slow" p14:dur="6540" advClick="0" advTm="6540">
        <p:fade/>
      </p:transition>
    </mc:Choice>
    <mc:Fallback>
      <p:transition spd="slow" advClick="0" advTm="6540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21.wav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31.wav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41.wav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51.wav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61.wav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71.wav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81.wav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91.wav"/><Relationship Id="rId4" Type="http://schemas.microsoft.com/office/2007/relationships/hdphoto" Target="../media/hdphoto8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image" Target="../media/image17.jpeg"/><Relationship Id="rId18" Type="http://schemas.microsoft.com/office/2007/relationships/hdphoto" Target="../media/hdphoto16.wdp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12" Type="http://schemas.microsoft.com/office/2007/relationships/hdphoto" Target="../media/hdphoto13.wdp"/><Relationship Id="rId17" Type="http://schemas.openxmlformats.org/officeDocument/2006/relationships/image" Target="../media/image19.jpeg"/><Relationship Id="rId2" Type="http://schemas.openxmlformats.org/officeDocument/2006/relationships/audio" Target="../media/audio10.wav"/><Relationship Id="rId16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5" Type="http://schemas.openxmlformats.org/officeDocument/2006/relationships/image" Target="../media/image18.jpeg"/><Relationship Id="rId10" Type="http://schemas.microsoft.com/office/2007/relationships/hdphoto" Target="../media/hdphoto12.wdp"/><Relationship Id="rId19" Type="http://schemas.openxmlformats.org/officeDocument/2006/relationships/audio" Target="../media/audio101.wav"/><Relationship Id="rId4" Type="http://schemas.microsoft.com/office/2007/relationships/hdphoto" Target="../media/hdphoto9.wdp"/><Relationship Id="rId9" Type="http://schemas.openxmlformats.org/officeDocument/2006/relationships/image" Target="../media/image15.png"/><Relationship Id="rId14" Type="http://schemas.microsoft.com/office/2007/relationships/hdphoto" Target="../media/hdphoto14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image" Target="../media/image17.jpeg"/><Relationship Id="rId18" Type="http://schemas.microsoft.com/office/2007/relationships/hdphoto" Target="../media/hdphoto16.wdp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12" Type="http://schemas.microsoft.com/office/2007/relationships/hdphoto" Target="../media/hdphoto13.wdp"/><Relationship Id="rId17" Type="http://schemas.openxmlformats.org/officeDocument/2006/relationships/image" Target="../media/image19.jpeg"/><Relationship Id="rId2" Type="http://schemas.openxmlformats.org/officeDocument/2006/relationships/audio" Target="../media/audio11.wav"/><Relationship Id="rId16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5" Type="http://schemas.openxmlformats.org/officeDocument/2006/relationships/image" Target="../media/image18.jpeg"/><Relationship Id="rId10" Type="http://schemas.microsoft.com/office/2007/relationships/hdphoto" Target="../media/hdphoto12.wdp"/><Relationship Id="rId19" Type="http://schemas.openxmlformats.org/officeDocument/2006/relationships/audio" Target="../media/audio111.wav"/><Relationship Id="rId4" Type="http://schemas.microsoft.com/office/2007/relationships/hdphoto" Target="../media/hdphoto9.wdp"/><Relationship Id="rId9" Type="http://schemas.openxmlformats.org/officeDocument/2006/relationships/image" Target="../media/image15.png"/><Relationship Id="rId14" Type="http://schemas.microsoft.com/office/2007/relationships/hdphoto" Target="../media/hdphoto14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u="sng" dirty="0" smtClean="0">
                <a:solidFill>
                  <a:schemeClr val="tx1"/>
                </a:solidFill>
                <a:latin typeface="Century Gothic"/>
                <a:ea typeface="+mj-ea"/>
                <a:cs typeface="+mj-cs"/>
              </a:rPr>
              <a:t>KALAMAJKA MIK, MIK, MIK</a:t>
            </a:r>
            <a:endParaRPr lang="cs-CZ" b="1" i="0" u="sng" dirty="0">
              <a:solidFill>
                <a:schemeClr val="tx1"/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i="0" baseline="0" dirty="0" smtClean="0"/>
              <a:t>POZORNOST, SOUSTŘEDĚNOST, PAMĚŤ</a:t>
            </a:r>
            <a:endParaRPr lang="cs-CZ" sz="40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4" name="KAL - PŘEDRHRA.wav"/>
          </p:stSnd>
        </p:sndAc>
      </p:transition>
    </mc:Choice>
    <mc:Fallback>
      <p:transition>
        <p:sndAc>
          <p:stSnd>
            <p:snd r:embed="rId3" name="KAL - PŘEDRH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5384" y="580292"/>
            <a:ext cx="4611077" cy="6120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772398" y="961292"/>
            <a:ext cx="2444263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KALAMAJKA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1028" y="1934308"/>
            <a:ext cx="2667001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to kalamajka?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84830" y="3262644"/>
            <a:ext cx="277837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Znáš i jiné tance?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8338" y="4443046"/>
            <a:ext cx="113127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VALČÍK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38037" y="4443046"/>
            <a:ext cx="105507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POLKA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689123" y="4442320"/>
            <a:ext cx="1348154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MAZURKA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00137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- 1.wav"/>
          </p:stSnd>
        </p:sndAc>
      </p:transition>
    </mc:Choice>
    <mc:Fallback>
      <p:transition>
        <p:sndAc>
          <p:stSnd>
            <p:snd r:embed="rId2" name="KAL- 1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12923" y="-1"/>
            <a:ext cx="2579077" cy="1113692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54789" y="463061"/>
            <a:ext cx="4437520" cy="612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135815" y="1078522"/>
            <a:ext cx="2121877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OŽENIL</a:t>
            </a:r>
            <a:r>
              <a:rPr lang="cs-CZ" b="1" dirty="0" smtClean="0"/>
              <a:t> </a:t>
            </a:r>
            <a:r>
              <a:rPr lang="cs-CZ" sz="2400" b="1" dirty="0" smtClean="0"/>
              <a:t>SE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74621" y="2069794"/>
            <a:ext cx="2444261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znamená oženit se?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40513" y="3341077"/>
            <a:ext cx="3112476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Kdo se žení a kdo se vdává?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43443" y="4640050"/>
            <a:ext cx="3109546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dělá kominík?</a:t>
            </a:r>
          </a:p>
          <a:p>
            <a:r>
              <a:rPr lang="cs-CZ" sz="2400" b="1" dirty="0" smtClean="0"/>
              <a:t>Říká se, že kominík nosí 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1304562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2.wav"/>
          </p:stSnd>
        </p:sndAc>
      </p:transition>
    </mc:Choice>
    <mc:Fallback>
      <p:transition>
        <p:sndAc>
          <p:stSnd>
            <p:snd r:embed="rId2" name="KAL 2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538" y="580292"/>
            <a:ext cx="3471164" cy="6120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590085" y="1274912"/>
            <a:ext cx="1796562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ELIŠKA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33643" y="2620384"/>
            <a:ext cx="2309446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znáš jiná jména?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94430" y="4056185"/>
            <a:ext cx="2643553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Proč si lidé dávají jména?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200350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3.wav"/>
          </p:stSnd>
        </p:sndAc>
      </p:transition>
    </mc:Choice>
    <mc:Fallback>
      <p:transition>
        <p:sndAc>
          <p:stSnd>
            <p:snd r:embed="rId2" name="KAL 3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6714" y="497096"/>
            <a:ext cx="3285441" cy="6120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182709" y="984738"/>
            <a:ext cx="212773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KOŽÍŠKU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60819" y="2353246"/>
            <a:ext cx="2435995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 čemu slouží </a:t>
            </a:r>
          </a:p>
          <a:p>
            <a:pPr algn="ctr"/>
            <a:r>
              <a:rPr lang="cs-CZ" sz="2400" b="1" dirty="0" smtClean="0"/>
              <a:t>kožíšek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60818" y="3856892"/>
            <a:ext cx="2435995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Kdy nosíme kožíšek?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396660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4.wav"/>
          </p:stSnd>
        </p:sndAc>
      </p:transition>
    </mc:Choice>
    <mc:Fallback>
      <p:transition>
        <p:sndAc>
          <p:stSnd>
            <p:snd r:embed="rId2" name="KAL 4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6390" y="439616"/>
            <a:ext cx="4880198" cy="612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15249" y="679102"/>
            <a:ext cx="262596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ZIMA - TEPLO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13785" y="1764993"/>
            <a:ext cx="2652345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Vysvětli tyto </a:t>
            </a:r>
          </a:p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paky slov.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91448" y="3028688"/>
            <a:ext cx="2549769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Znáš i jiné opaky slov?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49561" y="4214391"/>
            <a:ext cx="964224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VESELÝ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37984" y="4214391"/>
            <a:ext cx="79716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TEPLÝ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96246" y="4190945"/>
            <a:ext cx="911471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MALÝ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7499" y="4870883"/>
            <a:ext cx="112834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VYSOKÝ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390184" y="4214391"/>
            <a:ext cx="110196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HODNÝ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81391" y="4870883"/>
            <a:ext cx="110196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HUBENÝ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96246" y="4870883"/>
            <a:ext cx="102577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ŠIROKÝ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36140" y="4870883"/>
            <a:ext cx="100085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SVĚTLÝ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86800" y="5565503"/>
            <a:ext cx="112541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KRÁSNÝ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26588" y="6037385"/>
            <a:ext cx="5513012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Říkej se slovy – veselý šašek – smutná princezna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93912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5.wav"/>
          </p:stSnd>
        </p:sndAc>
      </p:transition>
    </mc:Choice>
    <mc:Fallback>
      <p:transition>
        <p:sndAc>
          <p:stSnd>
            <p:snd r:embed="rId2" name="KAL 5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88769" y="2344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676" y="580292"/>
            <a:ext cx="6669039" cy="576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173308" y="1000090"/>
            <a:ext cx="118403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PEC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16461" y="1952563"/>
            <a:ext cx="2297723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 čemu sloužila pec?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72401" y="4059704"/>
            <a:ext cx="4079630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dnešní době také doma pečeme, ale netopíme  dřevem. V čem pečeme koláče a čím topíme?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53755" y="3282462"/>
            <a:ext cx="84406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TEPLO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067800" y="3275626"/>
            <a:ext cx="113713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VAŘENÍ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357338" y="3282462"/>
            <a:ext cx="1014047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SPANÍ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42024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6.wav"/>
          </p:stSnd>
        </p:sndAc>
      </p:transition>
    </mc:Choice>
    <mc:Fallback>
      <p:transition>
        <p:sndAc>
          <p:stSnd>
            <p:snd r:embed="rId2" name="KAL 6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88769" y="2344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46228" y="5254842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5628" y="500123"/>
            <a:ext cx="5711012" cy="576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60775" y="1000089"/>
            <a:ext cx="1793631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ŠUP DOLŮ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29597" y="1914819"/>
            <a:ext cx="2455985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opakem dolů?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20708" y="3438738"/>
            <a:ext cx="4044461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znamená slovo šup?</a:t>
            </a:r>
          </a:p>
          <a:p>
            <a:pPr algn="ctr"/>
            <a:r>
              <a:rPr lang="cs-CZ" sz="2400" b="1" dirty="0" smtClean="0"/>
              <a:t>Najdi podobná krátká slova, která vyjadřují děj.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20708" y="5017369"/>
            <a:ext cx="97301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PRÁSK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21969" y="5017369"/>
            <a:ext cx="735621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PČÍK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870831" y="5017369"/>
            <a:ext cx="127781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CHACHA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29597" y="5714945"/>
            <a:ext cx="7620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HOP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27930" y="5691499"/>
            <a:ext cx="521677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75634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7.wav"/>
          </p:stSnd>
        </p:sndAc>
      </p:transition>
    </mc:Choice>
    <mc:Fallback>
      <p:transition>
        <p:sndAc>
          <p:stSnd>
            <p:snd r:embed="rId2" name="KAL 7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530862" y="-1"/>
            <a:ext cx="2543907" cy="112541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10707" y="3587260"/>
            <a:ext cx="5392615" cy="10902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10707" y="5263419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3962" y="517924"/>
            <a:ext cx="3908742" cy="61200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9530862" y="1"/>
            <a:ext cx="2543907" cy="1125414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804639" y="647557"/>
            <a:ext cx="2033953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TANCUJU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05345" y="1568265"/>
            <a:ext cx="2432539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Proč lidé tancují?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57292" y="2784229"/>
            <a:ext cx="3528646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Jakou jinou zábavu mají lidé v dnešní době?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2890" y="4492841"/>
            <a:ext cx="1277817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SPORTUJÍ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05395" y="4492841"/>
            <a:ext cx="163243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ČTOU KNIHY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2890" y="5252476"/>
            <a:ext cx="208670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SLEDUJÍ TELEVIZI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097232" y="4536827"/>
            <a:ext cx="141116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TURISTIKA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27073" y="5226611"/>
            <a:ext cx="300110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HRAJÍ NA POČÍTAČI HRY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42890" y="5990490"/>
            <a:ext cx="5508381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druh zábavy nesmí přehánět?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34946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5" name="KAL 8.wav"/>
          </p:stSnd>
        </p:sndAc>
      </p:transition>
    </mc:Choice>
    <mc:Fallback>
      <p:transition>
        <p:sndAc>
          <p:stSnd>
            <p:snd r:embed="rId2" name="KAL 8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530862" y="1"/>
            <a:ext cx="2543907" cy="1125414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30924" y="5240215"/>
            <a:ext cx="7162800" cy="14067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829" y="463062"/>
            <a:ext cx="2034297" cy="27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33456" y="463062"/>
            <a:ext cx="1957735" cy="27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7945" y="562708"/>
            <a:ext cx="1510969" cy="266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13010" y="562708"/>
            <a:ext cx="1430145" cy="266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921" y="3560123"/>
            <a:ext cx="2105055" cy="270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1880" y="3560123"/>
            <a:ext cx="3084432" cy="266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2766" y="3585000"/>
            <a:ext cx="2641328" cy="2664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32210" y="3596123"/>
            <a:ext cx="1701445" cy="26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2938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ndAc>
          <p:stSnd>
            <p:snd r:embed="rId19" name="KALAMAJKA - DETI.wav"/>
          </p:stSnd>
        </p:sndAc>
      </p:transition>
    </mc:Choice>
    <mc:Fallback>
      <p:transition>
        <p:sndAc>
          <p:stSnd>
            <p:snd r:embed="rId2" name="KALAMAJKA - DETI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530862" y="1"/>
            <a:ext cx="2543907" cy="1125414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30924" y="5240215"/>
            <a:ext cx="7162800" cy="14067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zápatí 1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30924" y="5240215"/>
            <a:ext cx="7162800" cy="14067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829" y="463062"/>
            <a:ext cx="2034297" cy="270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33456" y="463062"/>
            <a:ext cx="1957735" cy="270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7945" y="562708"/>
            <a:ext cx="1510969" cy="266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13010" y="562708"/>
            <a:ext cx="1430145" cy="2664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921" y="3560123"/>
            <a:ext cx="2105055" cy="270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1880" y="3560123"/>
            <a:ext cx="3084432" cy="2664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2766" y="3585000"/>
            <a:ext cx="2641328" cy="2664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32210" y="3596123"/>
            <a:ext cx="1701445" cy="26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040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19" name="KALAMAJKA - SESTŘIH PLAYBACK.wav"/>
          </p:stSnd>
        </p:sndAc>
      </p:transition>
    </mc:Choice>
    <mc:Fallback>
      <p:transition>
        <p:fade/>
        <p:sndAc>
          <p:stSnd>
            <p:snd r:embed="rId2" name="KALAMAJKA - SESTŘIH PLAYBA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530862" y="1"/>
            <a:ext cx="2543907" cy="1125414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30924" y="5240215"/>
            <a:ext cx="7162800" cy="14067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5848" y="3202399"/>
            <a:ext cx="35872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UMÍME NOVÉHO: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32738" y="738554"/>
            <a:ext cx="7514491" cy="56323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-KALAMAJKA JE STARÝ LIDOVÝ TANEC </a:t>
            </a:r>
          </a:p>
          <a:p>
            <a:r>
              <a:rPr lang="cs-CZ" sz="2400" b="1" dirty="0" smtClean="0"/>
              <a:t>-KDYŽ SE KLUK A HOLKA MILUJÍ, MAJÍ SVATBU - KLUK SE ŽENÍ, HOLKA VDÁVÁ</a:t>
            </a:r>
          </a:p>
          <a:p>
            <a:r>
              <a:rPr lang="cs-CZ" sz="2400" b="1" dirty="0" smtClean="0"/>
              <a:t>-KOMINÍK ČISTÍ KOMÍNY, KAMNA A NOSÍ ŠTĚSTÍ</a:t>
            </a:r>
          </a:p>
          <a:p>
            <a:r>
              <a:rPr lang="cs-CZ" sz="2400" b="1" dirty="0" smtClean="0"/>
              <a:t>-LIDÉ MAJÍ RŮZNÁ JMÉNA, ABYCHOM </a:t>
            </a:r>
            <a:r>
              <a:rPr lang="cs-CZ" sz="2400" b="1" dirty="0" smtClean="0"/>
              <a:t>POZNALI, </a:t>
            </a:r>
            <a:r>
              <a:rPr lang="cs-CZ" sz="2400" b="1" dirty="0" smtClean="0"/>
              <a:t>KDO JE KDO</a:t>
            </a:r>
          </a:p>
          <a:p>
            <a:r>
              <a:rPr lang="cs-CZ" sz="2400" b="1" dirty="0" smtClean="0"/>
              <a:t>-KOŽÍŠEK SE NOSÍ DO ZIMY A HŘEJE</a:t>
            </a:r>
          </a:p>
          <a:p>
            <a:r>
              <a:rPr lang="cs-CZ" sz="2400" b="1" dirty="0" smtClean="0"/>
              <a:t>-NĚKTERÁ SLOVA MAJÍ SVÉ OPAKY - NAHORU - DOLŮ, ZIMA – TEPLO APOD.</a:t>
            </a:r>
          </a:p>
          <a:p>
            <a:r>
              <a:rPr lang="cs-CZ" sz="2400" b="1" dirty="0" smtClean="0"/>
              <a:t>V PECI SE TOPÍ, ABY V MÍSTNOSTI BYLO </a:t>
            </a:r>
            <a:r>
              <a:rPr lang="cs-CZ" sz="2400" b="1" dirty="0" smtClean="0"/>
              <a:t>TEPLO, </a:t>
            </a:r>
            <a:r>
              <a:rPr lang="cs-CZ" sz="2400" b="1" dirty="0" smtClean="0"/>
              <a:t>A TAKÉ SE NA PECI VAŘILO, DŘÍVE SE I SPALO, V SOUČASNÉ DOBĚ PEČEME KOLÁČE V TROUBĚ, KTEROU ZAHŘÍVÁ ELEKTRIKA NEBO PLYN</a:t>
            </a:r>
          </a:p>
          <a:p>
            <a:r>
              <a:rPr lang="cs-CZ" sz="2400" b="1" dirty="0" smtClean="0"/>
              <a:t>TANEC SLOUŽÍ PRO ZÁBAVU - LIDÉ PRACUJÍ,</a:t>
            </a:r>
          </a:p>
          <a:p>
            <a:r>
              <a:rPr lang="cs-CZ" sz="2400" b="1" dirty="0" smtClean="0"/>
              <a:t>ALE TAKÉ SE MUSÍ ČAS OD ČASU  POBAVIT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246184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</a:t>
            </a:r>
            <a:r>
              <a:rPr lang="cs-CZ" dirty="0" smtClean="0"/>
              <a:t>obrázky</a:t>
            </a:r>
          </a:p>
          <a:p>
            <a:r>
              <a:rPr lang="cs-CZ" dirty="0" smtClean="0"/>
              <a:t>Vlastní nahrávka písně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sz="2800" dirty="0" smtClean="0"/>
              <a:t>DÍTĚ </a:t>
            </a:r>
            <a:r>
              <a:rPr lang="cs-CZ" sz="2800" dirty="0"/>
              <a:t>A JEHO PSYCHIKA</a:t>
            </a:r>
            <a:br>
              <a:rPr lang="cs-CZ" sz="2800" dirty="0"/>
            </a:br>
            <a:r>
              <a:rPr lang="cs-CZ" sz="2800" dirty="0"/>
              <a:t>                               </a:t>
            </a:r>
            <a:r>
              <a:rPr lang="cs-CZ" sz="2800" dirty="0" smtClean="0"/>
              <a:t>        DÍTĚ </a:t>
            </a:r>
            <a:r>
              <a:rPr lang="cs-CZ" sz="2800" dirty="0"/>
              <a:t>A JEHO SVĚT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Popis</a:t>
            </a:r>
          </a:p>
          <a:p>
            <a:r>
              <a:rPr lang="cs-CZ" dirty="0"/>
              <a:t>Znát většinu slov a výrazů používaných v prostředí dítěte</a:t>
            </a:r>
          </a:p>
          <a:p>
            <a:r>
              <a:rPr lang="cs-CZ" dirty="0"/>
              <a:t>Soustředěně poslouchat</a:t>
            </a:r>
          </a:p>
          <a:p>
            <a:r>
              <a:rPr lang="cs-CZ" dirty="0"/>
              <a:t>Rozumět běžným okolnostem a dějům, jevům a situacím, s nimiž se dítě setkává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Porozumět slyšenému – slova a výrazy </a:t>
            </a:r>
            <a:r>
              <a:rPr lang="cs-CZ" dirty="0" smtClean="0"/>
              <a:t>méně známé </a:t>
            </a:r>
          </a:p>
          <a:p>
            <a:r>
              <a:rPr lang="cs-CZ" dirty="0" smtClean="0"/>
              <a:t>Záměrně </a:t>
            </a:r>
            <a:r>
              <a:rPr lang="cs-CZ" dirty="0"/>
              <a:t>se soustředit a udržet </a:t>
            </a:r>
            <a:r>
              <a:rPr lang="cs-CZ" dirty="0" smtClean="0"/>
              <a:t>pozornost, naučit se nazpaměť krátké texty</a:t>
            </a:r>
            <a:endParaRPr lang="cs-CZ" dirty="0"/>
          </a:p>
          <a:p>
            <a:r>
              <a:rPr lang="cs-CZ" dirty="0"/>
              <a:t>Mít povědomí o širším společenském, věcném, přírodním, kulturním i technickém prostředí i jeho dění</a:t>
            </a:r>
          </a:p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30924" y="5240215"/>
            <a:ext cx="7537938" cy="14067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6579" y="210229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</a:t>
            </a:r>
            <a:r>
              <a:rPr lang="cs-CZ" b="1" dirty="0" smtClean="0"/>
              <a:t>materiálem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1" y="854753"/>
            <a:ext cx="11265877" cy="5006785"/>
          </a:xfrm>
        </p:spPr>
        <p:txBody>
          <a:bodyPr>
            <a:normAutofit fontScale="77500" lnSpcReduction="20000"/>
          </a:bodyPr>
          <a:lstStyle/>
          <a:p>
            <a:r>
              <a:rPr lang="cs-CZ" u="sng" dirty="0"/>
              <a:t>Strana č. 1 </a:t>
            </a:r>
            <a:r>
              <a:rPr lang="cs-CZ" dirty="0"/>
              <a:t>- zní </a:t>
            </a:r>
            <a:r>
              <a:rPr lang="cs-CZ" b="1" dirty="0"/>
              <a:t>předehra</a:t>
            </a:r>
            <a:r>
              <a:rPr lang="cs-CZ" dirty="0"/>
              <a:t> k </a:t>
            </a:r>
            <a:r>
              <a:rPr lang="cs-CZ" dirty="0" smtClean="0"/>
              <a:t>písni Kalamajka  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2 </a:t>
            </a:r>
            <a:r>
              <a:rPr lang="cs-CZ" dirty="0"/>
              <a:t>– zní </a:t>
            </a:r>
            <a:r>
              <a:rPr lang="cs-CZ" b="1" dirty="0"/>
              <a:t>1.část písně </a:t>
            </a:r>
            <a:r>
              <a:rPr lang="cs-CZ" dirty="0"/>
              <a:t>– vysvětlujeme </a:t>
            </a:r>
            <a:r>
              <a:rPr lang="cs-CZ" dirty="0" smtClean="0"/>
              <a:t>slovo kalamajka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3 </a:t>
            </a:r>
            <a:r>
              <a:rPr lang="cs-CZ" dirty="0"/>
              <a:t>– zní </a:t>
            </a:r>
            <a:r>
              <a:rPr lang="cs-CZ" b="1" dirty="0"/>
              <a:t>2. část písně </a:t>
            </a:r>
            <a:r>
              <a:rPr lang="cs-CZ" dirty="0" smtClean="0"/>
              <a:t>– vysvětlujeme slovo oženit se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4 </a:t>
            </a:r>
            <a:r>
              <a:rPr lang="cs-CZ" dirty="0"/>
              <a:t>– zní </a:t>
            </a:r>
            <a:r>
              <a:rPr lang="cs-CZ" b="1" dirty="0"/>
              <a:t>3. část písně </a:t>
            </a:r>
            <a:r>
              <a:rPr lang="cs-CZ" b="1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povídání o jménech</a:t>
            </a:r>
          </a:p>
          <a:p>
            <a:r>
              <a:rPr lang="cs-CZ" u="sng" dirty="0"/>
              <a:t>S</a:t>
            </a:r>
            <a:r>
              <a:rPr lang="cs-CZ" u="sng" dirty="0" smtClean="0"/>
              <a:t>trana </a:t>
            </a:r>
            <a:r>
              <a:rPr lang="cs-CZ" u="sng" dirty="0"/>
              <a:t>č. 5 </a:t>
            </a:r>
            <a:r>
              <a:rPr lang="cs-CZ" dirty="0"/>
              <a:t>– zní </a:t>
            </a:r>
            <a:r>
              <a:rPr lang="cs-CZ" b="1" dirty="0" smtClean="0"/>
              <a:t>4. </a:t>
            </a:r>
            <a:r>
              <a:rPr lang="cs-CZ" b="1" dirty="0"/>
              <a:t>část písně </a:t>
            </a:r>
            <a:r>
              <a:rPr lang="cs-CZ" dirty="0" smtClean="0"/>
              <a:t>– vysvětlení slova kožíšek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6 </a:t>
            </a:r>
            <a:r>
              <a:rPr lang="cs-CZ" dirty="0" smtClean="0"/>
              <a:t>– zní </a:t>
            </a:r>
            <a:r>
              <a:rPr lang="cs-CZ" b="1" dirty="0" smtClean="0"/>
              <a:t>5. </a:t>
            </a:r>
            <a:r>
              <a:rPr lang="cs-CZ" b="1" dirty="0"/>
              <a:t>část písně </a:t>
            </a:r>
            <a:r>
              <a:rPr lang="cs-CZ" b="1" dirty="0" smtClean="0"/>
              <a:t> </a:t>
            </a:r>
            <a:r>
              <a:rPr lang="cs-CZ" dirty="0" smtClean="0"/>
              <a:t>- hra s opaky slov – hledání správných výrazů</a:t>
            </a:r>
          </a:p>
          <a:p>
            <a:r>
              <a:rPr lang="cs-CZ" u="sng" dirty="0" smtClean="0"/>
              <a:t>Strana č. 7</a:t>
            </a:r>
            <a:r>
              <a:rPr lang="cs-CZ" dirty="0" smtClean="0"/>
              <a:t> - zní </a:t>
            </a:r>
            <a:r>
              <a:rPr lang="cs-CZ" b="1" dirty="0" smtClean="0"/>
              <a:t>6. část písně </a:t>
            </a:r>
            <a:r>
              <a:rPr lang="cs-CZ" dirty="0" smtClean="0"/>
              <a:t>– vysvětlení slova pec, k čemu sloužila, porovnávání pečení dříve a nyní, využívání elektriky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8</a:t>
            </a:r>
            <a:r>
              <a:rPr lang="cs-CZ" dirty="0" smtClean="0"/>
              <a:t> - zní </a:t>
            </a:r>
            <a:r>
              <a:rPr lang="cs-CZ" b="1" dirty="0" smtClean="0"/>
              <a:t>7. </a:t>
            </a:r>
            <a:r>
              <a:rPr lang="cs-CZ" b="1" dirty="0"/>
              <a:t>část písně </a:t>
            </a:r>
            <a:r>
              <a:rPr lang="cs-CZ" dirty="0"/>
              <a:t>– vysvětlení opaku dolů, hledání </a:t>
            </a:r>
            <a:r>
              <a:rPr lang="cs-CZ" dirty="0" err="1" smtClean="0"/>
              <a:t>citoslovců</a:t>
            </a:r>
            <a:endParaRPr lang="cs-CZ" dirty="0" smtClean="0"/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9</a:t>
            </a:r>
            <a:r>
              <a:rPr lang="cs-CZ" dirty="0" smtClean="0"/>
              <a:t> - zní </a:t>
            </a:r>
            <a:r>
              <a:rPr lang="cs-CZ" b="1" dirty="0" smtClean="0"/>
              <a:t>8. </a:t>
            </a:r>
            <a:r>
              <a:rPr lang="cs-CZ" b="1" dirty="0"/>
              <a:t>část písně </a:t>
            </a:r>
            <a:r>
              <a:rPr lang="cs-CZ" dirty="0"/>
              <a:t>– </a:t>
            </a:r>
            <a:r>
              <a:rPr lang="cs-CZ" dirty="0" smtClean="0"/>
              <a:t>povídání o zábavě lidí, jak mohou trávit volný čas</a:t>
            </a:r>
            <a:endParaRPr lang="cs-CZ" dirty="0"/>
          </a:p>
          <a:p>
            <a:r>
              <a:rPr lang="cs-CZ" u="sng" dirty="0"/>
              <a:t>Strana č. </a:t>
            </a:r>
            <a:r>
              <a:rPr lang="cs-CZ" u="sng" dirty="0" smtClean="0"/>
              <a:t>10 </a:t>
            </a:r>
            <a:r>
              <a:rPr lang="cs-CZ" dirty="0" smtClean="0"/>
              <a:t>– </a:t>
            </a:r>
            <a:r>
              <a:rPr lang="cs-CZ" b="1" dirty="0"/>
              <a:t>opakován</a:t>
            </a:r>
            <a:r>
              <a:rPr lang="cs-CZ" dirty="0"/>
              <a:t>í celé písně se zpěvem dětí – k lepšímu zapamatování děj na obrázcích</a:t>
            </a:r>
            <a:endParaRPr lang="cs-CZ" u="sng" dirty="0"/>
          </a:p>
          <a:p>
            <a:r>
              <a:rPr lang="cs-CZ" u="sng" dirty="0"/>
              <a:t>Strana č. 11 - </a:t>
            </a:r>
            <a:r>
              <a:rPr lang="cs-CZ" b="1" dirty="0"/>
              <a:t>opakování</a:t>
            </a:r>
            <a:r>
              <a:rPr lang="cs-CZ" dirty="0"/>
              <a:t> celé písně pouze s hudebním doprovodem– k lepšímu zapamatování děj na obrázcích</a:t>
            </a:r>
            <a:endParaRPr lang="cs-CZ" u="sng" dirty="0"/>
          </a:p>
          <a:p>
            <a:r>
              <a:rPr lang="cs-CZ" dirty="0"/>
              <a:t> </a:t>
            </a:r>
            <a:r>
              <a:rPr lang="cs-CZ" u="sng" dirty="0"/>
              <a:t>Strana č. 12 </a:t>
            </a:r>
            <a:r>
              <a:rPr lang="cs-CZ" dirty="0"/>
              <a:t>– na závěr – shrnutí poznatků</a:t>
            </a:r>
            <a:endParaRPr lang="cs-CZ" u="sng" dirty="0"/>
          </a:p>
          <a:p>
            <a:endParaRPr lang="cs-CZ" u="sng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 </a:t>
            </a:r>
            <a:r>
              <a:rPr lang="cs-CZ" dirty="0"/>
              <a:t>s obrázky – pojmenovávat, řadit na tabuli</a:t>
            </a:r>
          </a:p>
          <a:p>
            <a:r>
              <a:rPr lang="cs-CZ" dirty="0"/>
              <a:t>Naučit se lidovou  píseň Kalamajka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 advClick="0" advTm="0">
        <p:fade/>
      </p:transition>
    </mc:Choice>
    <mc:Fallback>
      <p:transition advClick="0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Prvky </a:t>
            </a:r>
            <a:r>
              <a:rPr lang="cs-CZ" b="1" dirty="0"/>
              <a:t>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031" y="1673352"/>
            <a:ext cx="11265877" cy="352481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Pomocí písně vysvětlit pojmy, </a:t>
            </a:r>
            <a:r>
              <a:rPr lang="cs-CZ" dirty="0"/>
              <a:t>které v dnešní době nejsou </a:t>
            </a:r>
            <a:r>
              <a:rPr lang="cs-CZ" dirty="0" smtClean="0"/>
              <a:t>obvyklé, správně </a:t>
            </a:r>
            <a:r>
              <a:rPr lang="cs-CZ" dirty="0"/>
              <a:t>určovat a </a:t>
            </a:r>
            <a:r>
              <a:rPr lang="cs-CZ" dirty="0" smtClean="0"/>
              <a:t>pojmenovávat </a:t>
            </a:r>
            <a:r>
              <a:rPr lang="cs-CZ" dirty="0"/>
              <a:t>věci a jevy ve svém okolí  </a:t>
            </a:r>
          </a:p>
          <a:p>
            <a:r>
              <a:rPr lang="cs-CZ" dirty="0" smtClean="0"/>
              <a:t>Chápat význam slov, tvořit opaky, slovesa, citoslovce, slova podobná</a:t>
            </a:r>
          </a:p>
          <a:p>
            <a:r>
              <a:rPr lang="cs-CZ" dirty="0" smtClean="0"/>
              <a:t>Naučit </a:t>
            </a:r>
            <a:r>
              <a:rPr lang="cs-CZ" dirty="0"/>
              <a:t>se lidovou  </a:t>
            </a:r>
            <a:r>
              <a:rPr lang="cs-CZ" dirty="0" smtClean="0"/>
              <a:t>píseň Kalamajka - </a:t>
            </a:r>
            <a:r>
              <a:rPr lang="cs-CZ" dirty="0"/>
              <a:t>r</a:t>
            </a:r>
            <a:r>
              <a:rPr lang="cs-CZ" dirty="0" smtClean="0"/>
              <a:t>ozlišit </a:t>
            </a:r>
            <a:r>
              <a:rPr lang="cs-CZ" dirty="0"/>
              <a:t>některé jednoduché obrazné symboly, piktogramy a značky, umět je používat (např. číst piktogramy, </a:t>
            </a:r>
            <a:r>
              <a:rPr lang="cs-CZ" b="1" dirty="0"/>
              <a:t>pochopit obrázkové čtení</a:t>
            </a:r>
            <a:r>
              <a:rPr lang="cs-CZ" dirty="0" smtClean="0"/>
              <a:t>), </a:t>
            </a:r>
            <a:r>
              <a:rPr lang="cs-CZ" dirty="0"/>
              <a:t>v</a:t>
            </a:r>
            <a:r>
              <a:rPr lang="cs-CZ" dirty="0" smtClean="0"/>
              <a:t>yjadřovat </a:t>
            </a:r>
            <a:r>
              <a:rPr lang="cs-CZ" dirty="0"/>
              <a:t>se zpěvem, hrou na jednoduché rytmické či hudební nástroje, hudebně pohybovou činností </a:t>
            </a:r>
          </a:p>
          <a:p>
            <a:r>
              <a:rPr lang="cs-CZ" smtClean="0"/>
              <a:t>Informace </a:t>
            </a:r>
            <a:r>
              <a:rPr lang="cs-CZ" dirty="0"/>
              <a:t>vyhledat v encyklopediích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o lidech a jejich životě, o kultuře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886</Words>
  <Application>Microsoft Office PowerPoint</Application>
  <PresentationFormat>Vlastní</PresentationFormat>
  <Paragraphs>142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KALAMAJKA MIK, MIK, MIK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DÍTĚ A JEHO PSYCHIKA                                        DÍTĚ A JEHO SVĚT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2015-05-23T09:27:23Z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