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72" r:id="rId3"/>
    <p:sldId id="285" r:id="rId4"/>
    <p:sldId id="298" r:id="rId5"/>
    <p:sldId id="286" r:id="rId6"/>
    <p:sldId id="293" r:id="rId7"/>
    <p:sldId id="290" r:id="rId8"/>
    <p:sldId id="288" r:id="rId9"/>
    <p:sldId id="289" r:id="rId10"/>
    <p:sldId id="294" r:id="rId11"/>
    <p:sldId id="296" r:id="rId12"/>
    <p:sldId id="299" r:id="rId13"/>
    <p:sldId id="300" r:id="rId14"/>
    <p:sldId id="275" r:id="rId15"/>
    <p:sldId id="301" r:id="rId16"/>
    <p:sldId id="302" r:id="rId17"/>
    <p:sldId id="303" r:id="rId18"/>
    <p:sldId id="304" r:id="rId19"/>
    <p:sldId id="28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324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23. 5. 2015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23. 5. 2015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Znak města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3061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Nádraží pro mašinky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2818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Zámek hraběte Šporka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1706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Husovo náměstí s radnicí.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1146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Výstaviště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1424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Kostel sv. Jana Křtitele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7153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Muzeum</a:t>
            </a:r>
            <a:r>
              <a:rPr lang="cs-CZ" baseline="0" dirty="0" smtClean="0"/>
              <a:t> B. Hrozného, jeho jméno nese i ZŠ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49203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2524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3867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Co viděl dráček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Jazyk </a:t>
            </a:r>
            <a:r>
              <a:rPr lang="cs-CZ" dirty="0"/>
              <a:t>a řeč – sociální informovanost</a:t>
            </a:r>
          </a:p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2" t="-2889" r="6822" b="1"/>
          <a:stretch/>
        </p:blipFill>
        <p:spPr>
          <a:xfrm>
            <a:off x="9087826" y="382205"/>
            <a:ext cx="2357342" cy="232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31350" y="94220"/>
            <a:ext cx="864096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>
                <a:ln w="1016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Schoolbook" panose="02040604050505020304" pitchFamily="18" charset="0"/>
              </a:rPr>
              <a:t>Lysá nad Labem</a:t>
            </a:r>
            <a:endParaRPr lang="cs-CZ" sz="6600" b="1" dirty="0">
              <a:ln w="1016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Schoolbook" panose="02040604050505020304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lysanadlabem01.jpg"/>
          <p:cNvPicPr>
            <a:picLocks noGrp="1" noChangeAspect="1"/>
          </p:cNvPicPr>
          <p:nvPr isPhoto="1"/>
        </p:nvPicPr>
        <p:blipFill rotWithShape="1">
          <a:blip r:embed="rId2">
            <a:lum/>
          </a:blip>
          <a:srcRect l="1963" t="7297" r="1963" b="7271"/>
          <a:stretch/>
        </p:blipFill>
        <p:spPr>
          <a:xfrm>
            <a:off x="0" y="1635777"/>
            <a:ext cx="8609610" cy="52222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2" t="-2889" r="6822" b="1"/>
          <a:stretch/>
        </p:blipFill>
        <p:spPr>
          <a:xfrm>
            <a:off x="8216099" y="1148759"/>
            <a:ext cx="3816424" cy="376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4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lysanadlabem26.jpg"/>
          <p:cNvPicPr>
            <a:picLocks noGrp="1" noChangeAspect="1"/>
          </p:cNvPicPr>
          <p:nvPr isPhoto="1"/>
        </p:nvPicPr>
        <p:blipFill rotWithShape="1">
          <a:blip r:embed="rId2">
            <a:lum/>
          </a:blip>
          <a:srcRect l="1963" t="6864" r="1963" b="5761"/>
          <a:stretch/>
        </p:blipFill>
        <p:spPr>
          <a:xfrm>
            <a:off x="1703512" y="548681"/>
            <a:ext cx="8784976" cy="583264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847529" y="10504"/>
            <a:ext cx="1908213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0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C 0.0059 -0.01898 0.01406 -0.03704 0.03038 -0.03704 C 0.04878 -0.03704 0.05521 -0.01898 0.06111 1.11111E-6 C 0.06927 0.02106 0.07534 0.0419 0.09583 0.0419 C 0.11423 0.0419 0.12031 0.02106 0.12847 1.11111E-6 C 0.13229 -0.01898 0.14045 -0.03704 0.15885 -0.03704 C 0.17517 -0.03704 0.18333 -0.01898 0.18975 1.11111E-6 C 0.19566 0.02106 0.20382 0.0419 0.22222 0.0419 C 0.24062 0.0419 0.25486 1.11111E-6 0.25486 0.00023 C 0.26093 -0.01898 0.26718 -0.03704 0.28524 -0.03704 C 0.30364 -0.03704 0.31007 -0.01898 0.31614 1.11111E-6 C 0.3243 0.02106 0.33021 0.0419 0.35087 0.0419 C 0.36927 0.0419 0.37517 0.02106 0.38125 1.11111E-6 C 0.38941 -0.01898 0.39548 -0.03704 0.41389 -0.03704 C 0.43021 -0.03704 0.43837 -0.01898 0.44462 1.11111E-6 C 0.45069 0.02106 0.45885 0.0419 0.47725 0.0419 C 0.49566 0.0419 0.50173 0.02106 0.50989 1.11111E-6 " pathEditMode="relative" rAng="0" ptsTypes="AAAAAAAAAAAA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zna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3221" y="0"/>
            <a:ext cx="5428779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15910" y="2591078"/>
            <a:ext cx="4208911" cy="410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54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lysanadlabem08.jpg"/>
          <p:cNvPicPr>
            <a:picLocks noGrp="1" noChangeAspect="1"/>
          </p:cNvPicPr>
          <p:nvPr isPhoto="1"/>
        </p:nvPicPr>
        <p:blipFill rotWithShape="1">
          <a:blip r:embed="rId3">
            <a:lum/>
          </a:blip>
          <a:srcRect l="1963" t="6864" r="1963" b="6840"/>
          <a:stretch/>
        </p:blipFill>
        <p:spPr>
          <a:xfrm>
            <a:off x="2308563" y="377058"/>
            <a:ext cx="9883437" cy="648094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Obrázek 5" descr="dráček.jpg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0797" y="0"/>
            <a:ext cx="2315140" cy="4114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36024"/>
            <a:ext cx="4094328" cy="182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56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lysanadlabem05.jpg"/>
          <p:cNvPicPr>
            <a:picLocks noGrp="1" noChangeAspect="1"/>
          </p:cNvPicPr>
          <p:nvPr isPhoto="1"/>
        </p:nvPicPr>
        <p:blipFill rotWithShape="1">
          <a:blip r:embed="rId3">
            <a:lum/>
          </a:blip>
          <a:srcRect l="4326" t="2362" r="4326" b="3525"/>
          <a:stretch/>
        </p:blipFill>
        <p:spPr>
          <a:xfrm>
            <a:off x="0" y="0"/>
            <a:ext cx="6137112" cy="428539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3881" y="-120264"/>
            <a:ext cx="2805243" cy="2769394"/>
          </a:xfrm>
          <a:prstGeom prst="rect">
            <a:avLst/>
          </a:prstGeom>
        </p:spPr>
      </p:pic>
      <p:pic>
        <p:nvPicPr>
          <p:cNvPr id="6" name="Obrázek 5" descr="lysanadlabem06.jpg"/>
          <p:cNvPicPr>
            <a:picLocks noGrp="1" noChangeAspect="1"/>
          </p:cNvPicPr>
          <p:nvPr isPhoto="1"/>
        </p:nvPicPr>
        <p:blipFill rotWithShape="1">
          <a:blip r:embed="rId5">
            <a:lum/>
          </a:blip>
          <a:srcRect l="1964" t="5784" r="1175" b="6472"/>
          <a:stretch/>
        </p:blipFill>
        <p:spPr>
          <a:xfrm>
            <a:off x="6137113" y="2853847"/>
            <a:ext cx="6054888" cy="400415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15072" y="4016290"/>
            <a:ext cx="2805243" cy="276939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903" y="723331"/>
            <a:ext cx="3360762" cy="245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1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lysanadlabem03.jpg"/>
          <p:cNvPicPr>
            <a:picLocks noGrp="1" noChangeAspect="1"/>
          </p:cNvPicPr>
          <p:nvPr isPhoto="1"/>
        </p:nvPicPr>
        <p:blipFill rotWithShape="1">
          <a:blip r:embed="rId3">
            <a:lum/>
          </a:blip>
          <a:srcRect l="3937" t="2750" r="3917" b="2750"/>
          <a:stretch/>
        </p:blipFill>
        <p:spPr>
          <a:xfrm>
            <a:off x="2251882" y="37130"/>
            <a:ext cx="7730320" cy="6820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71" y="4974173"/>
            <a:ext cx="1908213" cy="1883827"/>
          </a:xfrm>
          <a:prstGeom prst="rect">
            <a:avLst/>
          </a:prstGeom>
        </p:spPr>
      </p:pic>
      <p:pic>
        <p:nvPicPr>
          <p:cNvPr id="7" name="Obrázek 6" descr="dráček.jpg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0797" y="0"/>
            <a:ext cx="2315140" cy="4114800"/>
          </a:xfrm>
          <a:prstGeom prst="rect">
            <a:avLst/>
          </a:prstGeom>
        </p:spPr>
      </p:pic>
      <p:pic>
        <p:nvPicPr>
          <p:cNvPr id="8" name="Obrázek 7" descr="lysanadlabem21.jpg"/>
          <p:cNvPicPr>
            <a:picLocks noGrp="1" noChangeAspect="1"/>
          </p:cNvPicPr>
          <p:nvPr isPhoto="1"/>
        </p:nvPicPr>
        <p:blipFill rotWithShape="1">
          <a:blip r:embed="rId7">
            <a:lum/>
          </a:blip>
          <a:srcRect l="1963" t="5784" r="1963" b="5761"/>
          <a:stretch/>
        </p:blipFill>
        <p:spPr>
          <a:xfrm>
            <a:off x="0" y="0"/>
            <a:ext cx="10203366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143367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lysanadlabem04.jpg"/>
          <p:cNvPicPr>
            <a:picLocks noGrp="1" noChangeAspect="1"/>
          </p:cNvPicPr>
          <p:nvPr isPhoto="1"/>
        </p:nvPicPr>
        <p:blipFill rotWithShape="1">
          <a:blip r:embed="rId3">
            <a:lum/>
          </a:blip>
          <a:srcRect l="3937" t="1701" r="3917" b="1701"/>
          <a:stretch/>
        </p:blipFill>
        <p:spPr>
          <a:xfrm>
            <a:off x="2423592" y="116632"/>
            <a:ext cx="7344817" cy="662473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10686" y="4857541"/>
            <a:ext cx="1908213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lysanadlabem09.jpg"/>
          <p:cNvPicPr>
            <a:picLocks noGrp="1" noChangeAspect="1"/>
          </p:cNvPicPr>
          <p:nvPr isPhoto="1"/>
        </p:nvPicPr>
        <p:blipFill rotWithShape="1">
          <a:blip r:embed="rId3">
            <a:lum/>
          </a:blip>
          <a:srcRect l="4326" t="2842" r="4326" b="2842"/>
          <a:stretch/>
        </p:blipFill>
        <p:spPr>
          <a:xfrm>
            <a:off x="0" y="3295561"/>
            <a:ext cx="4805151" cy="356243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135561" y="548681"/>
            <a:ext cx="1908213" cy="1883827"/>
          </a:xfrm>
          <a:prstGeom prst="rect">
            <a:avLst/>
          </a:prstGeom>
        </p:spPr>
      </p:pic>
      <p:pic>
        <p:nvPicPr>
          <p:cNvPr id="6" name="Obrázek 5" descr="lysanadlabem11.jpg"/>
          <p:cNvPicPr>
            <a:picLocks noGrp="1" noChangeAspect="1"/>
          </p:cNvPicPr>
          <p:nvPr isPhoto="1"/>
        </p:nvPicPr>
        <p:blipFill rotWithShape="1">
          <a:blip r:embed="rId5">
            <a:lum/>
          </a:blip>
          <a:srcRect l="7235" t="2750" r="7235" b="2750"/>
          <a:stretch/>
        </p:blipFill>
        <p:spPr>
          <a:xfrm>
            <a:off x="7588155" y="-26923"/>
            <a:ext cx="4603845" cy="690576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53993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52 -1.11111E-6 C -0.02205 -0.01898 -0.01684 -0.03704 -0.00694 -0.03704 C 0.00451 -0.03704 0.00833 -0.01898 0.01215 -1.11111E-6 C 0.01701 0.02107 0.02083 0.0419 0.03351 0.0419 C 0.04479 0.0419 0.04861 0.02107 0.05382 -1.11111E-6 C 0.05608 -0.01898 0.06111 -0.03704 0.0724 -0.03704 C 0.08264 -0.03704 0.0875 -0.01898 0.09149 -1.11111E-6 C 0.09531 0.02107 0.10017 0.0419 0.11163 0.0419 C 0.12309 0.0419 0.13177 -1.11111E-6 0.13177 0.00023 C 0.13559 -0.01898 0.13958 -0.03704 0.1507 -0.03704 C 0.16198 -0.03704 0.16597 -0.01898 0.16962 -1.11111E-6 C 0.17465 0.02107 0.17847 0.0419 0.19115 0.0419 C 0.20243 0.0419 0.20625 0.02107 0.20972 -1.11111E-6 C 0.21493 -0.01898 0.21875 -0.03704 0.23004 -0.03704 C 0.23993 -0.03704 0.24514 -0.01898 0.24896 -1.11111E-6 C 0.2526 0.02107 0.25781 0.0419 0.2691 0.0419 C 0.28038 0.0419 0.2842 0.02107 0.28941 -1.11111E-6 " pathEditMode="relative" rAng="0" ptsTypes="AAAAAAAAAAAAAAAAA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lysanadlabem14.jpg"/>
          <p:cNvPicPr>
            <a:picLocks noGrp="1" noChangeAspect="1"/>
          </p:cNvPicPr>
          <p:nvPr isPhoto="1"/>
        </p:nvPicPr>
        <p:blipFill rotWithShape="1">
          <a:blip r:embed="rId3">
            <a:lum/>
          </a:blip>
          <a:srcRect l="1963" t="5785" r="1963" b="5762"/>
          <a:stretch/>
        </p:blipFill>
        <p:spPr>
          <a:xfrm>
            <a:off x="1703512" y="476672"/>
            <a:ext cx="8784976" cy="5904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0217" y="548680"/>
            <a:ext cx="2124237" cy="2097090"/>
          </a:xfrm>
          <a:prstGeom prst="rect">
            <a:avLst/>
          </a:prstGeom>
        </p:spPr>
      </p:pic>
      <p:pic>
        <p:nvPicPr>
          <p:cNvPr id="6" name="Obrázek 5" descr="chetit.jpg"/>
          <p:cNvPicPr>
            <a:picLocks noChangeAspect="1"/>
          </p:cNvPicPr>
          <p:nvPr/>
        </p:nvPicPr>
        <p:blipFill>
          <a:blip r:embed="rId5"/>
          <a:srcRect l="15" t="9737" r="-126" b="-22"/>
          <a:stretch>
            <a:fillRect/>
          </a:stretch>
        </p:blipFill>
        <p:spPr>
          <a:xfrm>
            <a:off x="0" y="4374820"/>
            <a:ext cx="3439182" cy="246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09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5156 -0.02685 C 0.06163 -0.01759 0.07274 -0.00856 0.07778 0.00301 C 0.08246 0.01597 0.08507 0.03102 0.0875 0.04607 C 0.0901 0.06088 0.0875 0.07384 0.08507 0.08773 C 0.08246 0.10046 0.07882 0.11435 0.07014 0.12593 C 0.06285 0.1375 0.05035 0.14676 0.03681 0.1537 C 0.02431 0.16065 0.00955 0.16528 -0.00538 0.16782 C -0.02014 0.16991 -0.0349 0.16991 -0.04861 0.16782 C -0.06354 0.16528 -0.07708 0.15972 -0.08819 0.15023 C -0.09931 0.14213 -0.10903 0.13171 -0.11406 0.11898 C -0.12049 0.10741 -0.12257 0.0912 -0.12257 0.07847 C -0.12396 0.06574 -0.12257 0.05046 -0.11649 0.03796 C -0.11042 0.02639 -0.09931 0.0169 -0.08438 0.0125 C -0.06944 0.00903 -0.05469 0.01343 -0.04479 0.02153 C -0.03629 0.02986 -0.03004 0.04259 -0.02865 0.05741 C -0.02865 0.07269 -0.03004 0.08657 -0.03629 0.09838 C -0.04236 0.10972 -0.04115 0.11204 -0.0658 0.12732 C -0.08819 0.14329 -0.11042 0.13866 -0.12396 0.13982 C -0.1375 0.13982 -0.14879 0.13519 -0.16233 0.13079 C -0.17726 0.12477 -0.18958 0.11435 -0.19826 0.10486 C -0.20694 0.09583 -0.21042 0.08426 -0.21545 0.06574 C -0.21892 0.04699 -0.21892 0.03796 -0.21892 0.02407 C -0.21892 0.00995 -0.21892 -0.00393 -0.21892 -0.01759 " pathEditMode="relative" rAng="0" ptsTypes="AAAAAAAAAAAAAAAAAAAAAAA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84" y="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096" y="0"/>
            <a:ext cx="10093608" cy="6862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8213" y="4905724"/>
            <a:ext cx="1908213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7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22" y="0"/>
            <a:ext cx="9524678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3653" y="4470726"/>
            <a:ext cx="2298224" cy="226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8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Zdroje se souhlasem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místem ve kterém bydlí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Dítě rozpozná hlavní dominanty svého </a:t>
            </a:r>
            <a:r>
              <a:rPr lang="cs-CZ" dirty="0" smtClean="0"/>
              <a:t>okolí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44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247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se na jednotlivých snímcích seznamují s místy ve svém okolí. Snaží se vybavit si a pojmenovat jednotlivé objekty.</a:t>
            </a:r>
          </a:p>
          <a:p>
            <a:r>
              <a:rPr lang="cs-CZ" dirty="0" smtClean="0"/>
              <a:t>Rozvíjíme slovní zásobu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14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Orientovat se bezpečně ve známém prostředí i v životě tohoto prostředí </a:t>
            </a:r>
            <a:endParaRPr lang="cs-CZ" dirty="0" smtClean="0"/>
          </a:p>
          <a:p>
            <a:r>
              <a:rPr lang="cs-CZ" dirty="0"/>
              <a:t>Osvojit si elementární poznatky o okolním prostředí, které jsou dítěti blízké, pro ně smysluplné a přínosné, zajímavé a jemu pochopitelné a využitelné pro další učení a životní praxi</a:t>
            </a:r>
          </a:p>
          <a:p>
            <a:r>
              <a:rPr lang="cs-CZ" dirty="0"/>
              <a:t>Mít povědomí o širším společenském, věcném, přírodním, kulturním i technickém prostředí i jeho dění v rozsahu praktických zkušeností a dostupných praktických ukázek v okolí dítěte</a:t>
            </a:r>
          </a:p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Pojmenovat většinu toho, čím je obklopeno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574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249</Words>
  <Application>Microsoft Office PowerPoint</Application>
  <PresentationFormat>Širokoúhlá obrazovka</PresentationFormat>
  <Paragraphs>64</Paragraphs>
  <Slides>18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Century Schoolbook</vt:lpstr>
      <vt:lpstr>Sheer Green 16x9</vt:lpstr>
      <vt:lpstr>Co viděl dráček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Vnímání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2015-05-23T14:30:59Z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