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72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15" r:id="rId17"/>
    <p:sldId id="316" r:id="rId18"/>
    <p:sldId id="309" r:id="rId19"/>
    <p:sldId id="310" r:id="rId20"/>
    <p:sldId id="311" r:id="rId21"/>
    <p:sldId id="312" r:id="rId22"/>
    <p:sldId id="313" r:id="rId23"/>
    <p:sldId id="31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FF"/>
    <a:srgbClr val="FEF9E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8" d="100"/>
          <a:sy n="88" d="100"/>
        </p:scale>
        <p:origin x="-120" y="-3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9374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image" Target="../media/image5.png"/><Relationship Id="rId4" Type="http://schemas.openxmlformats.org/officeDocument/2006/relationships/slide" Target="slide6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nimal-bunny-carrot-eat-hare-158571/orb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Domácí mazlíčci - labyrinty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smtClean="0"/>
              <a:t>Zrakové vnímání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TomasD\Documents\skolka C\seminář 150130\mouse-47518_1280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4407" y="1806446"/>
            <a:ext cx="1524535" cy="1503096"/>
          </a:xfrm>
          <a:prstGeom prst="rect">
            <a:avLst/>
          </a:prstGeom>
          <a:noFill/>
        </p:spPr>
      </p:pic>
      <p:pic>
        <p:nvPicPr>
          <p:cNvPr id="7" name="Obrázek 6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1981" y="1855783"/>
            <a:ext cx="1538869" cy="1139903"/>
          </a:xfrm>
          <a:prstGeom prst="rect">
            <a:avLst/>
          </a:prstGeom>
        </p:spPr>
      </p:pic>
      <p:pic>
        <p:nvPicPr>
          <p:cNvPr id="8" name="Obrázek 7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320" y="3309542"/>
            <a:ext cx="1337082" cy="1523257"/>
          </a:xfrm>
          <a:prstGeom prst="rect">
            <a:avLst/>
          </a:prstGeom>
        </p:spPr>
      </p:pic>
      <p:pic>
        <p:nvPicPr>
          <p:cNvPr id="9" name="Obrázek 8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98853" y="3447545"/>
            <a:ext cx="1265127" cy="138525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56215" y="203542"/>
            <a:ext cx="840415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prstClr val="black"/>
                </a:solidFill>
              </a:rPr>
              <a:t>Vyber si, kterému zvířátku bys chtěl/a pomoci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41885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2176" y="1372831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/>
              <a:t>Pomoz myšičce dostat se </a:t>
            </a:r>
            <a:r>
              <a:rPr lang="cs-CZ" sz="5400" b="1" dirty="0" smtClean="0"/>
              <a:t>        k sýru</a:t>
            </a:r>
            <a:endParaRPr lang="cs-CZ" sz="5400" dirty="0"/>
          </a:p>
        </p:txBody>
      </p:sp>
      <p:pic>
        <p:nvPicPr>
          <p:cNvPr id="3" name="Picture 3" descr="C:\Users\TomasD\Documents\skolka C\seminář 150130\mouse-47518_128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188437" y="2936149"/>
            <a:ext cx="2214080" cy="2182944"/>
          </a:xfrm>
          <a:prstGeom prst="rect">
            <a:avLst/>
          </a:prstGeom>
          <a:noFill/>
        </p:spPr>
      </p:pic>
      <p:pic>
        <p:nvPicPr>
          <p:cNvPr id="4" name="Picture 5" descr="C:\Users\TomasD\Documents\skolka C\seminář 150130\cheese-31474_128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0445" y="3088353"/>
            <a:ext cx="2042804" cy="1319843"/>
          </a:xfrm>
          <a:prstGeom prst="rect">
            <a:avLst/>
          </a:prstGeom>
          <a:noFill/>
        </p:spPr>
      </p:pic>
      <p:pic>
        <p:nvPicPr>
          <p:cNvPr id="9" name="Obrázek 8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705067" y="5660800"/>
            <a:ext cx="975445" cy="4816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318470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TomasD\Documents\skolka C\seminář 150130\labyrint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853" y="0"/>
            <a:ext cx="11165984" cy="6978740"/>
          </a:xfrm>
          <a:prstGeom prst="rect">
            <a:avLst/>
          </a:prstGeom>
          <a:noFill/>
        </p:spPr>
      </p:pic>
      <p:pic>
        <p:nvPicPr>
          <p:cNvPr id="1027" name="Picture 3" descr="C:\Users\TomasD\Documents\skolka C\seminář 150130\mouse-47518_128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830177" y="748078"/>
            <a:ext cx="1072565" cy="1057482"/>
          </a:xfrm>
          <a:prstGeom prst="rect">
            <a:avLst/>
          </a:prstGeom>
          <a:noFill/>
        </p:spPr>
      </p:pic>
      <p:pic>
        <p:nvPicPr>
          <p:cNvPr id="1029" name="Picture 5" descr="C:\Users\TomasD\Documents\skolka C\seminář 150130\cheese-31474_1280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999437" y="5659478"/>
            <a:ext cx="1004980" cy="6493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4533400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4" descr="C:\Users\TomasD\Documents\skolka C\seminář 150130\cheese-146418_128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33577" y="468351"/>
            <a:ext cx="3087252" cy="4557882"/>
          </a:xfrm>
          <a:prstGeom prst="rect">
            <a:avLst/>
          </a:prstGeom>
          <a:noFill/>
        </p:spPr>
      </p:pic>
      <p:pic>
        <p:nvPicPr>
          <p:cNvPr id="6" name="Obrázek 5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59736" y="5960440"/>
            <a:ext cx="973490" cy="48674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290626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0080" y="1453009"/>
            <a:ext cx="11155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prstClr val="black"/>
                </a:solidFill>
              </a:rPr>
              <a:t>Pomoz kočičce najít její koťátka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8895" y="3520384"/>
            <a:ext cx="889461" cy="9703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184" y="2706287"/>
            <a:ext cx="2612085" cy="19348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1936" y="3577394"/>
            <a:ext cx="837202" cy="913311"/>
          </a:xfrm>
          <a:prstGeom prst="rect">
            <a:avLst/>
          </a:prstGeom>
        </p:spPr>
      </p:pic>
      <p:pic>
        <p:nvPicPr>
          <p:cNvPr id="2" name="Obrázek 1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995681" y="6080677"/>
            <a:ext cx="975445" cy="4816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57487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62352" y="-136689"/>
            <a:ext cx="11590986" cy="72443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493" y="5451667"/>
            <a:ext cx="642153" cy="7005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59" y="599296"/>
            <a:ext cx="1190397" cy="8817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9867" y="5856144"/>
            <a:ext cx="627642" cy="6847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652499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502" y="688873"/>
            <a:ext cx="8024248" cy="4012124"/>
          </a:xfrm>
          <a:prstGeom prst="rect">
            <a:avLst/>
          </a:prstGeom>
        </p:spPr>
      </p:pic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615131" y="5971592"/>
            <a:ext cx="973490" cy="48674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0749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28175" y="1489946"/>
            <a:ext cx="85871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prstClr val="black"/>
                </a:solidFill>
              </a:rPr>
              <a:t>Pomoz </a:t>
            </a:r>
            <a:r>
              <a:rPr lang="cs-CZ" sz="5400" b="1" dirty="0" smtClean="0">
                <a:solidFill>
                  <a:prstClr val="black"/>
                </a:solidFill>
              </a:rPr>
              <a:t>pejskovi </a:t>
            </a:r>
            <a:r>
              <a:rPr lang="cs-CZ" sz="5400" b="1" dirty="0">
                <a:solidFill>
                  <a:prstClr val="black"/>
                </a:solidFill>
              </a:rPr>
              <a:t>najít </a:t>
            </a:r>
            <a:r>
              <a:rPr lang="cs-CZ" sz="5400" b="1" dirty="0" smtClean="0">
                <a:solidFill>
                  <a:prstClr val="black"/>
                </a:solidFill>
              </a:rPr>
              <a:t>kostičku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254" y="3746681"/>
            <a:ext cx="1728744" cy="8805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001" y="2736850"/>
            <a:ext cx="1772816" cy="2019663"/>
          </a:xfrm>
          <a:prstGeom prst="rect">
            <a:avLst/>
          </a:prstGeom>
        </p:spPr>
      </p:pic>
      <p:pic>
        <p:nvPicPr>
          <p:cNvPr id="6" name="Obrázek 5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547130" y="5586609"/>
            <a:ext cx="975445" cy="4816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265888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>
            <a:off x="425003" y="-115911"/>
            <a:ext cx="11487955" cy="71799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3685" y="592131"/>
            <a:ext cx="1133325" cy="5772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443" y="5359764"/>
            <a:ext cx="965953" cy="110045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490040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3006" y="646770"/>
            <a:ext cx="3365132" cy="4515062"/>
          </a:xfrm>
          <a:prstGeom prst="rect">
            <a:avLst/>
          </a:prstGeom>
        </p:spPr>
      </p:pic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470165" y="5358275"/>
            <a:ext cx="973490" cy="48674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011734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72520" y="1357217"/>
            <a:ext cx="92261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prstClr val="black"/>
                </a:solidFill>
              </a:rPr>
              <a:t>Pomoz králíčkovi najít mrkvičku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81954" y="2761706"/>
            <a:ext cx="1755706" cy="19224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4476" y="3399528"/>
            <a:ext cx="2205811" cy="1102906"/>
          </a:xfrm>
          <a:prstGeom prst="rect">
            <a:avLst/>
          </a:prstGeom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486401" y="5640090"/>
            <a:ext cx="975445" cy="4816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685381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09600" y="0"/>
            <a:ext cx="109728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49925" y="5369022"/>
            <a:ext cx="1106972" cy="121208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4564" y="884666"/>
            <a:ext cx="1192808" cy="59640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437603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890" y="529866"/>
            <a:ext cx="4112534" cy="4379403"/>
          </a:xfrm>
          <a:prstGeom prst="rect">
            <a:avLst/>
          </a:prstGeom>
        </p:spPr>
      </p:pic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380955" y="5302519"/>
            <a:ext cx="973490" cy="48674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683898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Obrázky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stánkách </a:t>
            </a:r>
            <a:r>
              <a:rPr lang="cs-CZ" dirty="0">
                <a:solidFill>
                  <a:prstClr val="black"/>
                </a:solidFill>
              </a:rPr>
              <a:t>http://pixabay.com</a:t>
            </a:r>
            <a:r>
              <a:rPr lang="cs-CZ" dirty="0" smtClean="0">
                <a:solidFill>
                  <a:prstClr val="black"/>
                </a:solidFill>
              </a:rPr>
              <a:t>/</a:t>
            </a:r>
          </a:p>
          <a:p>
            <a:r>
              <a:rPr lang="cs-CZ" dirty="0" smtClean="0"/>
              <a:t> Myš: AUTOR NEZNÁMÝ. </a:t>
            </a:r>
            <a:r>
              <a:rPr lang="cs-CZ" i="1" dirty="0" smtClean="0"/>
              <a:t>Pixabay.com</a:t>
            </a:r>
            <a:r>
              <a:rPr lang="cs-CZ" dirty="0" smtClean="0"/>
              <a:t> [online]. [cit. 27.1.2015]. Dostupný na WWW: http</a:t>
            </a:r>
            <a:r>
              <a:rPr lang="cs-CZ" dirty="0"/>
              <a:t>://pixabay.com/en/mouse-rodent-whiskers-tail-47518/</a:t>
            </a:r>
          </a:p>
          <a:p>
            <a:r>
              <a:rPr lang="cs-CZ" dirty="0"/>
              <a:t>Sýr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://pixabay.com/en/cheese-yellow-triangle-dairy-31474/</a:t>
            </a:r>
          </a:p>
          <a:p>
            <a:r>
              <a:rPr lang="cs-CZ" dirty="0"/>
              <a:t>Myš se sýrem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://pixabay.com/en/cheese-mouse-mammal-rodent-gnawer-146418/</a:t>
            </a:r>
          </a:p>
          <a:p>
            <a:r>
              <a:rPr lang="cs-CZ" dirty="0"/>
              <a:t>Kočka s koťaty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://pixabay.com/en/cats-silhouette-black-animals-34821/</a:t>
            </a:r>
          </a:p>
          <a:p>
            <a:r>
              <a:rPr lang="cs-CZ" dirty="0"/>
              <a:t>Pes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://pixabay.com/en/dog-domestic-pet-animal-canine-303586/</a:t>
            </a:r>
          </a:p>
          <a:p>
            <a:endParaRPr lang="cs-CZ" dirty="0"/>
          </a:p>
        </p:txBody>
      </p:sp>
      <p:pic>
        <p:nvPicPr>
          <p:cNvPr id="6" name="Obrázek 5" descr="0-logo barevn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72905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Kost </a:t>
            </a:r>
            <a:r>
              <a:rPr lang="cs-CZ" dirty="0"/>
              <a:t>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://pixabay.com/en/bones-dog-chicken-comic-307870/</a:t>
            </a:r>
          </a:p>
          <a:p>
            <a:r>
              <a:rPr lang="cs-CZ" dirty="0"/>
              <a:t>Pes s kostí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://pixabay.com/en/dog-bone-brown-face-cute-fat-35553/</a:t>
            </a:r>
          </a:p>
          <a:p>
            <a:r>
              <a:rPr lang="cs-CZ" dirty="0"/>
              <a:t>Králík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://pixabay.com/en/bunny-rabbit-hare-profile-gray-48021/</a:t>
            </a:r>
          </a:p>
          <a:p>
            <a:r>
              <a:rPr lang="cs-CZ" dirty="0"/>
              <a:t>Mrkev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://pixabay.com/en/carrot-root-vegetable-orange-33547/</a:t>
            </a:r>
          </a:p>
          <a:p>
            <a:r>
              <a:rPr lang="cs-CZ" dirty="0"/>
              <a:t>Králík s mrkví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WWW</a:t>
            </a:r>
            <a:r>
              <a:rPr lang="cs-CZ" dirty="0" smtClean="0"/>
              <a:t>: 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pixabay.com/en/animal-bunny-carrot-eat-hare-158571/orba</a:t>
            </a:r>
            <a:endParaRPr lang="cs-CZ" dirty="0" smtClean="0"/>
          </a:p>
          <a:p>
            <a:r>
              <a:rPr lang="cs-CZ" dirty="0"/>
              <a:t>Šipka AUTOR NEZNÁMÝ. </a:t>
            </a:r>
            <a:r>
              <a:rPr lang="cs-CZ" i="1" dirty="0"/>
              <a:t>Pixabay.com</a:t>
            </a:r>
            <a:r>
              <a:rPr lang="cs-CZ" dirty="0"/>
              <a:t> [online]. [cit. 27.1.2015]. Dostupný na </a:t>
            </a:r>
            <a:r>
              <a:rPr lang="cs-CZ" dirty="0" smtClean="0"/>
              <a:t>WWW: http</a:t>
            </a:r>
            <a:r>
              <a:rPr lang="cs-CZ" dirty="0"/>
              <a:t>://pixabay.com/en/button-left-arrow-shape-icon-sign-24820/</a:t>
            </a:r>
          </a:p>
        </p:txBody>
      </p:sp>
      <p:pic>
        <p:nvPicPr>
          <p:cNvPr id="6" name="Obrázek 5" descr="0-logo barevné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699946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(Domácí mazlíčci)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</a:t>
            </a:r>
            <a:r>
              <a:rPr lang="cs-CZ" dirty="0"/>
              <a:t>4</a:t>
            </a:r>
            <a:r>
              <a:rPr lang="cs-CZ" dirty="0" smtClean="0"/>
              <a:t> interaktivní labyrinty na téma domácí mazlíčci. Úkolem dětí je vyznačit prstem </a:t>
            </a:r>
            <a:r>
              <a:rPr lang="cs-CZ" dirty="0"/>
              <a:t>s</a:t>
            </a:r>
            <a:r>
              <a:rPr lang="cs-CZ" dirty="0" smtClean="0"/>
              <a:t>právnou cestu jednotlivými labyrinty. Pro zaznamenání cesty labyrintem je nutno použít funkci tužky. Ta se spustí následovně: po kliknutí na snímek se v levém dolním rohu objeví x symbolů, výběrem 3. symbolu (podoba tužky) dostaneme na výběr, zda zvolíme funkci tužky – tenká čára nebo zvýrazňovače – silnější čára. Děti si mohou volit i barvy tužky nebo zvýrazňovače, pokud budou mít zájem. 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Materiál slouží k procvičení zrakového vnímání. Dále si děti procvičí některé znalosti (kočka má koťata, zajíc má rád mrkev, pejsek kost a myš sýr). Budou-li si děti volit samy i barvy, procvičíme tím i jejich názvy.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8" name="Obrázek 7" descr="0-logo barevn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87442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8" name="Obrázek 7" descr="0-logo barevné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187248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Východiskem pro práci je snímek č. 2. Zde si dítě vybere domácí zvíře, kterému chce pomoci projít labyrintem. Po ťuknutí na obrázek vybraného zvířátka se automaticky přesune k danému úkolu, kde prstem vyznačí cestu labyrintem. Cestu mohou „absolvovat“ i ostatní děti z dálky ve vzduchu.  Po splnění úkolu se </a:t>
            </a:r>
            <a:r>
              <a:rPr lang="cs-CZ" dirty="0" err="1" smtClean="0"/>
              <a:t>prokliknutím</a:t>
            </a:r>
            <a:r>
              <a:rPr lang="cs-CZ" dirty="0" smtClean="0"/>
              <a:t> dostaneme zpět k základnímu snímku (snímek č. 2), kde si další dítě opět vybírá zvíře ze základní nabídky.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8" name="Obrázek 7" descr="0-logo barevn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724248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Na magnetické tabulky můžeme připevníme vytištěné labyrinty. Děti mohou řešit úkol buď za použití prstu nebo pastelky.</a:t>
            </a:r>
            <a:endParaRPr lang="cs-CZ" dirty="0"/>
          </a:p>
          <a:p>
            <a:r>
              <a:rPr lang="cs-CZ" dirty="0" smtClean="0"/>
              <a:t>Labyrint </a:t>
            </a:r>
            <a:r>
              <a:rPr lang="cs-CZ" dirty="0"/>
              <a:t>si s dětmi můžeme vyrobit ze </a:t>
            </a:r>
            <a:r>
              <a:rPr lang="cs-CZ" dirty="0" smtClean="0"/>
              <a:t>špachtlí</a:t>
            </a:r>
            <a:endParaRPr lang="cs-CZ" dirty="0"/>
          </a:p>
          <a:p>
            <a:r>
              <a:rPr lang="cs-CZ" dirty="0" smtClean="0"/>
              <a:t>Svůj vlastní labyrint </a:t>
            </a:r>
            <a:r>
              <a:rPr lang="cs-CZ" dirty="0"/>
              <a:t>si děti mohou zkusit nakreslit na magnetickou tabulku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8" name="Obrázek 7" descr="0-logo barevn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04195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388698" y="0"/>
            <a:ext cx="2803301" cy="1481070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55324" y="5022761"/>
            <a:ext cx="5805042" cy="155834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</a:t>
            </a:r>
            <a:r>
              <a:rPr lang="cs-CZ" b="1" dirty="0" smtClean="0"/>
              <a:t>výchovy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Děti si osvojují základní práci s dotykovou obrazovkou a některými náležitostmi KUMUČE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Sledovat očima zleva doprava a dle potřeby i zprava doleva, případně v dalších směrech, jmenovat objekty zleva doprava, vyhledat první a poslední </a:t>
            </a:r>
            <a:r>
              <a:rPr lang="cs-CZ" dirty="0" smtClean="0"/>
              <a:t>objekt </a:t>
            </a:r>
            <a:r>
              <a:rPr lang="cs-CZ" dirty="0"/>
              <a:t>ve skupině, vést čáru zleva doprava, shora dolů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pic>
        <p:nvPicPr>
          <p:cNvPr id="8" name="Obrázek 7" descr="0-logo barevné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8836" y="5397008"/>
            <a:ext cx="4177993" cy="9092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755740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723485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596</Words>
  <Application>Microsoft Office PowerPoint</Application>
  <PresentationFormat>Vlastní</PresentationFormat>
  <Paragraphs>71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Sheer Green 16x9</vt:lpstr>
      <vt:lpstr>Domácí mazlíčci - labyrinty</vt:lpstr>
      <vt:lpstr>Snímek 2</vt:lpstr>
      <vt:lpstr>Pomoz myšičce dostat se         k sýru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odkazy</vt:lpstr>
      <vt:lpstr>Použité odkazy</vt:lpstr>
      <vt:lpstr>Metodický pokyn Integrovaný blok: (Domácí mazlíčci)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2015-05-26T18:13:31Z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