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4" r:id="rId5"/>
    <p:sldId id="283" r:id="rId6"/>
    <p:sldId id="275" r:id="rId7"/>
    <p:sldId id="277" r:id="rId8"/>
    <p:sldId id="276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4"/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4.png"/><Relationship Id="rId5" Type="http://schemas.openxmlformats.org/officeDocument/2006/relationships/image" Target="../media/image18.pn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RAKETA Z BALÓNKU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EXPERIMENT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Raketa, Zapalování, Kosmická Loď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6902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rkovzdušný Balón, Balón, Pruhovaný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1206" y="370498"/>
            <a:ext cx="13716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uto, Autíčko, Hračka, Zábava, Automobi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3031" y="4728308"/>
            <a:ext cx="26479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utobus, Mini, Automaticky, Doprav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11160" y="502383"/>
            <a:ext cx="33813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Jízdní Kolo, Červená, Kolo, Cyklu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5490" y="996462"/>
            <a:ext cx="2607591" cy="149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rtulník, Stejnosměrný Měnič, Letectv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41" y="2810076"/>
            <a:ext cx="30861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Plavba, Loď, Liniové, Oceán, Cestovn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1498" y="2760585"/>
            <a:ext cx="2219325" cy="130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Kolo, Motorka, Vozidlo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2077" y="2810076"/>
            <a:ext cx="17430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Letoun, Roviny, Dopravní Letoun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4454" y="370498"/>
            <a:ext cx="23526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Vlak, Hračka, Hrát, Lokomotiva, Doprava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9372" y="3213101"/>
            <a:ext cx="1847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Jízdní Kolo, Antický, Jízda Na Kon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41" y="4927601"/>
            <a:ext cx="20193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Traktor, Zemědělství, Stroj, Zařízení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15364" y="4845539"/>
            <a:ext cx="2476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12" descr="Vinobraní, Zápisník, Oran&amp;zcaron;ová, Modré &amp;Ccaron;áry, Papír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89375" l="2830" r="93396">
                        <a14:foregroundMark x1="33726" y1="12031" x2="34434" y2="13125"/>
                        <a14:foregroundMark x1="32311" y1="12969" x2="30189" y2="16094"/>
                        <a14:foregroundMark x1="40094" y1="12812" x2="39151" y2="13594"/>
                        <a14:foregroundMark x1="49292" y1="12656" x2="49057" y2="12344"/>
                        <a14:foregroundMark x1="47406" y1="12812" x2="46462" y2="14063"/>
                        <a14:foregroundMark x1="55896" y1="12656" x2="54717" y2="13906"/>
                        <a14:foregroundMark x1="63915" y1="12656" x2="62028" y2="14219"/>
                        <a14:backgroundMark x1="60849" y1="20469" x2="60849" y2="20469"/>
                        <a14:backgroundMark x1="40566" y1="13906" x2="40566" y2="13906"/>
                        <a14:backgroundMark x1="33491" y1="13906" x2="32547" y2="14375"/>
                        <a14:backgroundMark x1="48585" y1="13281" x2="48585" y2="13906"/>
                        <a14:backgroundMark x1="56368" y1="13438" x2="55896" y2="13906"/>
                        <a14:backgroundMark x1="64858" y1="13594" x2="64151" y2="13906"/>
                        <a14:backgroundMark x1="72406" y1="13594" x2="71462" y2="13594"/>
                        <a14:backgroundMark x1="78302" y1="12656" x2="79481" y2="135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0" t="9114" r="3753" b="9965"/>
          <a:stretch/>
        </p:blipFill>
        <p:spPr bwMode="auto">
          <a:xfrm>
            <a:off x="2735876" y="3313688"/>
            <a:ext cx="1618883" cy="212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AutoShape 2" descr="Výsledek obrázku pro izolepa"/>
          <p:cNvSpPr>
            <a:spLocks noChangeAspect="1" noChangeArrowheads="1"/>
          </p:cNvSpPr>
          <p:nvPr/>
        </p:nvSpPr>
        <p:spPr bwMode="auto">
          <a:xfrm>
            <a:off x="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Výsledek obrázku pro izolepa"/>
          <p:cNvSpPr>
            <a:spLocks noChangeAspect="1" noChangeArrowheads="1"/>
          </p:cNvSpPr>
          <p:nvPr/>
        </p:nvSpPr>
        <p:spPr bwMode="auto">
          <a:xfrm>
            <a:off x="1524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foregroundMark x1="15000" y1="24454" x2="3636" y2="40175"/>
                        <a14:foregroundMark x1="5909" y1="55022" x2="35455" y2="925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7206" y="3933236"/>
            <a:ext cx="1584958" cy="1649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0" descr="Balloons, Colorful, Happy, Party, Celebration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103" t="9464" r="55805" b="46058"/>
          <a:stretch/>
        </p:blipFill>
        <p:spPr bwMode="auto">
          <a:xfrm>
            <a:off x="6895366" y="2527080"/>
            <a:ext cx="2438546" cy="312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8998" y="4428796"/>
            <a:ext cx="2738713" cy="2054035"/>
          </a:xfrm>
          <a:prstGeom prst="rect">
            <a:avLst/>
          </a:prstGeom>
        </p:spPr>
      </p:pic>
      <p:pic>
        <p:nvPicPr>
          <p:cNvPr id="21" name="Picture 2" descr="Scissors, Kitchen, Red, Equipment, Tool, Utensil, Sharp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798" b="73005" l="2500" r="95625">
                        <a14:backgroundMark x1="51875" y1="38028" x2="53594" y2="37793"/>
                        <a14:backgroundMark x1="14844" y1="27230" x2="14844" y2="272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46" t="17633" r="6553" b="26180"/>
          <a:stretch/>
        </p:blipFill>
        <p:spPr bwMode="auto">
          <a:xfrm rot="1519856">
            <a:off x="756987" y="5028115"/>
            <a:ext cx="2076742" cy="85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aketa" descr="Raketa, Zapalování, Kosmická Loď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1256" y="8763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2721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1641E-6 8.91767E-6 C -0.03842 0.0081 0.02215 -0.00393 -0.08401 0.00394 C -0.08857 0.00417 -0.09287 0.00879 -0.09743 0.00995 C -0.10889 0.01689 -0.10407 0.01434 -0.11202 0.01804 C -0.11983 0.02753 -0.10967 0.01643 -0.12088 0.02383 C -0.12218 0.02475 -0.12309 0.02683 -0.12426 0.02799 C -0.12531 0.02891 -0.12648 0.02914 -0.12765 0.02984 C -0.12986 0.03123 -0.13429 0.03377 -0.13429 0.03377 C -0.13898 0.04163 -0.13377 0.03423 -0.14107 0.03978 C -0.14497 0.04279 -0.14823 0.04718 -0.15227 0.04973 C -0.15722 0.05643 -0.16321 0.0643 -0.16907 0.06754 C -0.17363 0.07309 -0.17871 0.07725 -0.18366 0.08164 C -0.18952 0.08696 -0.19408 0.09482 -0.20047 0.09737 C -0.20333 0.10269 -0.20568 0.10223 -0.20932 0.10546 C -0.21336 0.10916 -0.2161 0.11471 -0.22053 0.11726 C -0.22587 0.12674 -0.23121 0.12882 -0.23733 0.1353 C -0.24228 0.14038 -0.24658 0.14802 -0.25192 0.15125 C -0.25387 0.15449 -0.25543 0.15842 -0.25752 0.1612 C -0.25973 0.16397 -0.26273 0.16513 -0.26429 0.16906 C -0.27159 0.18664 -0.2682 0.18039 -0.27328 0.18895 C -0.27823 0.20676 -0.28292 0.22618 -0.28891 0.2426 C -0.2893 0.24515 -0.28956 0.24792 -0.28995 0.25047 C -0.2906 0.25463 -0.2923 0.26249 -0.2923 0.26249 C -0.29425 0.28585 -0.2949 0.30852 -0.29555 0.3321 C -0.2949 0.35223 -0.2949 0.37258 -0.29113 0.39177 C -0.28982 0.40796 -0.28839 0.42762 -0.28331 0.44149 C -0.28005 0.4637 -0.27589 0.48636 -0.26651 0.50301 C -0.26364 0.51758 -0.254 0.53446 -0.24749 0.54487 C -0.24475 0.54926 -0.24293 0.55597 -0.23967 0.55875 C -0.23485 0.56291 -0.22938 0.56707 -0.22508 0.57262 C -0.2187 0.58072 -0.21401 0.59089 -0.20607 0.59459 C -0.19317 0.60963 -0.21571 0.58396 -0.19708 0.60246 C -0.18575 0.61356 -0.17572 0.6279 -0.16347 0.63622 C -0.15943 0.639 -0.15487 0.63877 -0.1511 0.64223 C -0.14224 0.65033 -0.13508 0.65565 -0.12544 0.66004 C -0.11957 0.66259 -0.11462 0.66791 -0.10863 0.66999 C -0.09847 0.68086 -0.10785 0.67253 -0.09626 0.67808 C -0.09105 0.68062 -0.08597 0.68664 -0.08063 0.68803 C -0.07047 0.6908 -0.07607 0.68941 -0.06382 0.69196 C -0.05184 0.69936 -0.03829 0.70167 -0.02579 0.70375 C -0.01094 0.71046 0.00065 0.71069 0.01681 0.71185 C 0.07816 0.73752 0.08676 0.70606 0.13104 0.69797 C 0.13521 0.69543 0.13912 0.69358 0.14342 0.69196 C 0.15879 0.67831 0.18028 0.66143 0.19709 0.65611 C 0.20529 0.64663 0.21454 0.64154 0.22405 0.6383 C 0.23252 0.62928 0.24111 0.62165 0.25088 0.61841 C 0.25635 0.61356 0.26182 0.60685 0.26769 0.60454 C 0.27068 0.59899 0.27303 0.59991 0.27667 0.59644 C 0.28749 0.58581 0.27902 0.59043 0.28788 0.5865 C 0.29309 0.58025 0.2983 0.5747 0.30351 0.56869 C 0.31302 0.55805 0.3039 0.56777 0.31028 0.55667 C 0.31354 0.55088 0.31797 0.54649 0.32135 0.54094 C 0.33412 0.52059 0.34415 0.49607 0.3573 0.47711 C 0.35926 0.46601 0.35678 0.47618 0.36291 0.46531 C 0.36577 0.46023 0.36799 0.45283 0.37072 0.44728 C 0.37346 0.44173 0.37736 0.43779 0.37971 0.43155 C 0.38818 0.40865 0.39625 0.38622 0.40316 0.36194 C 0.4042 0.35292 0.40485 0.3476 0.40758 0.33997 C 0.40954 0.32679 0.41019 0.3136 0.41097 0.30019 C 0.41019 0.27706 0.40993 0.24746 0.40537 0.2248 C 0.40355 0.21555 0.40016 0.20375 0.39755 0.19496 C 0.39482 0.18571 0.39469 0.17692 0.38974 0.17091 C 0.38739 0.16282 0.38622 0.15819 0.38192 0.1531 C 0.37723 0.14108 0.37671 0.13877 0.36955 0.13136 C 0.36121 0.11148 0.37333 0.13761 0.35496 0.11333 C 0.34975 0.10639 0.3435 0.09506 0.33711 0.09159 C 0.33112 0.08095 0.32174 0.07008 0.31354 0.06568 C 0.30755 0.05852 0.30051 0.05227 0.29348 0.04973 C 0.28775 0.04025 0.29439 0.04973 0.27993 0.04371 C 0.27863 0.04325 0.27785 0.04094 0.27667 0.03978 C 0.27277 0.03631 0.26743 0.03146 0.26313 0.02984 C 0.25427 0.02637 0.24528 0.02452 0.23629 0.02198 C 0.22444 0.01365 0.21089 0.01157 0.19826 0.0081 C 0.1894 0.00278 0.18054 0.0007 0.17129 -0.00185 C 0.1627 -0.0074 0.15332 -0.00809 0.14446 -0.01179 C 0.09913 -0.0111 0.0581 -0.0141 0.01459 -0.00601 C 0.01003 -0.00439 0.00574 -0.00185 0.00118 8.91767E-6 C -0.00416 0.00717 -0.00208 0.00371 -0.0056 0.00995 L -2.01641E-6 8.91767E-6 Z " pathEditMode="relative" ptsTypes="fffffffffffffffffffffffffffffffffffffffffffffffffffffffffffffffffffffffffffffA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8554" y="2344614"/>
            <a:ext cx="445477" cy="23328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515600" y="2344615"/>
            <a:ext cx="422031" cy="26025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184031" y="3159369"/>
            <a:ext cx="9331569" cy="35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5"/>
          <p:cNvGrpSpPr/>
          <p:nvPr/>
        </p:nvGrpSpPr>
        <p:grpSpPr>
          <a:xfrm>
            <a:off x="8248286" y="1089846"/>
            <a:ext cx="2478329" cy="2298123"/>
            <a:chOff x="7651282" y="1089846"/>
            <a:chExt cx="2478329" cy="2298123"/>
          </a:xfrm>
        </p:grpSpPr>
        <p:sp>
          <p:nvSpPr>
            <p:cNvPr id="9" name="Vývojový diagram: paměť s přímým přístupem 8"/>
            <p:cNvSpPr/>
            <p:nvPr/>
          </p:nvSpPr>
          <p:spPr>
            <a:xfrm>
              <a:off x="7768370" y="2872154"/>
              <a:ext cx="1770185" cy="515815"/>
            </a:xfrm>
            <a:prstGeom prst="flowChartMagneticDrum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Picture 10" descr="Balloons, Colorful, Happy, Party, Celebration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103" t="9464" r="55805" b="46058"/>
            <a:stretch/>
          </p:blipFill>
          <p:spPr bwMode="auto">
            <a:xfrm rot="16431779">
              <a:off x="7923899" y="817229"/>
              <a:ext cx="1933095" cy="24783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832865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26143E-7 3.04348E-6 L -0.62381 -0.00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97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r>
              <a:rPr lang="cs-CZ" dirty="0"/>
              <a:t>Prezentace </a:t>
            </a:r>
            <a:r>
              <a:rPr lang="cs-CZ" dirty="0" smtClean="0"/>
              <a:t>„</a:t>
            </a:r>
            <a:r>
              <a:rPr lang="cs-CZ" dirty="0" smtClean="0"/>
              <a:t>Raketa </a:t>
            </a:r>
            <a:r>
              <a:rPr lang="cs-CZ" dirty="0" smtClean="0"/>
              <a:t>z </a:t>
            </a:r>
            <a:r>
              <a:rPr lang="cs-CZ" dirty="0" smtClean="0"/>
              <a:t>balonku“ </a:t>
            </a:r>
            <a:r>
              <a:rPr lang="cs-CZ" dirty="0"/>
              <a:t>v </a:t>
            </a:r>
            <a:r>
              <a:rPr lang="cs-CZ" dirty="0" smtClean="0"/>
              <a:t>PowerPointu</a:t>
            </a:r>
            <a:endParaRPr lang="cs-CZ" dirty="0"/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(provázek, nůžky, balónek, izolepa, papír A4)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v PowerPointu obsahující </a:t>
            </a:r>
            <a:r>
              <a:rPr lang="cs-CZ" dirty="0" smtClean="0"/>
              <a:t>3 </a:t>
            </a:r>
            <a:r>
              <a:rPr lang="cs-CZ" dirty="0"/>
              <a:t>listy s jednoduchým interaktivním úkolem </a:t>
            </a:r>
            <a:r>
              <a:rPr lang="cs-CZ" dirty="0" smtClean="0"/>
              <a:t>(všechny </a:t>
            </a:r>
            <a:r>
              <a:rPr lang="cs-CZ" dirty="0"/>
              <a:t>s </a:t>
            </a:r>
            <a:r>
              <a:rPr lang="cs-CZ" dirty="0" smtClean="0"/>
              <a:t>animací)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Seznámit děti s různými </a:t>
            </a:r>
            <a:r>
              <a:rPr lang="cs-CZ" dirty="0" smtClean="0"/>
              <a:t>dopravními prostředky</a:t>
            </a:r>
            <a:endParaRPr lang="cs-CZ" dirty="0"/>
          </a:p>
          <a:p>
            <a:r>
              <a:rPr lang="cs-CZ" dirty="0" smtClean="0"/>
              <a:t>Experiment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1.snímek</a:t>
            </a:r>
            <a:r>
              <a:rPr lang="cs-CZ" dirty="0"/>
              <a:t>: představení </a:t>
            </a:r>
            <a:r>
              <a:rPr lang="cs-CZ" dirty="0" smtClean="0"/>
              <a:t>dopravních prostředků </a:t>
            </a:r>
            <a:r>
              <a:rPr lang="cs-CZ" dirty="0"/>
              <a:t>– </a:t>
            </a:r>
            <a:r>
              <a:rPr lang="cs-CZ" dirty="0" smtClean="0"/>
              <a:t>po dotycích na obrazovku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se postupně zobrazují dopravní prostředky - animací „kolo“</a:t>
            </a:r>
            <a:endParaRPr lang="cs-CZ" dirty="0"/>
          </a:p>
          <a:p>
            <a:r>
              <a:rPr lang="cs-CZ" dirty="0"/>
              <a:t>2.snímek: představení </a:t>
            </a:r>
            <a:r>
              <a:rPr lang="cs-CZ" dirty="0" smtClean="0"/>
              <a:t>pomůcek k vykonání experimentu </a:t>
            </a:r>
            <a:r>
              <a:rPr lang="cs-CZ" dirty="0"/>
              <a:t>- po </a:t>
            </a:r>
            <a:r>
              <a:rPr lang="cs-CZ" dirty="0" smtClean="0"/>
              <a:t>dotyku</a:t>
            </a:r>
          </a:p>
          <a:p>
            <a:pPr marL="45720" indent="0">
              <a:buNone/>
            </a:pPr>
            <a:r>
              <a:rPr lang="cs-CZ" dirty="0" smtClean="0"/>
              <a:t>                    obrázek rakety obletí ovál, po dotyku pomůcky se obrázek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pomůcky zvětší</a:t>
            </a:r>
            <a:endParaRPr lang="cs-CZ" dirty="0"/>
          </a:p>
          <a:p>
            <a:r>
              <a:rPr lang="cs-CZ" dirty="0"/>
              <a:t>3.snímek: po dotyku </a:t>
            </a:r>
            <a:r>
              <a:rPr lang="cs-CZ" dirty="0" smtClean="0"/>
              <a:t>se obrázek rakety přesune na druhou stranu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Experiment </a:t>
            </a:r>
          </a:p>
          <a:p>
            <a:r>
              <a:rPr lang="cs-CZ" dirty="0" smtClean="0"/>
              <a:t>Vodorovné, napnuté, ukotvení provázku , vzdálenost cca 4m.</a:t>
            </a:r>
          </a:p>
          <a:p>
            <a:r>
              <a:rPr lang="cs-CZ" dirty="0" smtClean="0"/>
              <a:t>Z papíru vytvořit ruličku kolem provázku.</a:t>
            </a:r>
          </a:p>
          <a:p>
            <a:r>
              <a:rPr lang="cs-CZ" dirty="0" smtClean="0"/>
              <a:t>Přilepit nafouklý balonek </a:t>
            </a:r>
            <a:r>
              <a:rPr lang="cs-CZ" dirty="0" smtClean="0"/>
              <a:t>(neuzavřený) </a:t>
            </a:r>
            <a:r>
              <a:rPr lang="cs-CZ" dirty="0" smtClean="0"/>
              <a:t>izolepou k ruličce papíru.</a:t>
            </a:r>
          </a:p>
          <a:p>
            <a:r>
              <a:rPr lang="cs-CZ" dirty="0" smtClean="0"/>
              <a:t>Pustit nafouklý balonek.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- balonek (raketa) by měl přeletět po provazové dráze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Vzdělávací oblast: </a:t>
            </a:r>
            <a:r>
              <a:rPr lang="cs-CZ" dirty="0"/>
              <a:t>Dítě a svět</a:t>
            </a:r>
          </a:p>
          <a:p>
            <a:r>
              <a:rPr lang="cs-CZ" b="1" dirty="0"/>
              <a:t>Podoblast: </a:t>
            </a:r>
            <a:r>
              <a:rPr lang="cs-CZ" dirty="0"/>
              <a:t>poznatky, sociální informovanost</a:t>
            </a:r>
            <a:endParaRPr lang="cs-CZ" b="1" dirty="0"/>
          </a:p>
          <a:p>
            <a:r>
              <a:rPr lang="cs-CZ" b="1" dirty="0"/>
              <a:t>Dosažené konkretizované výstupy </a:t>
            </a:r>
            <a:r>
              <a:rPr lang="cs-CZ" dirty="0"/>
              <a:t>– mít poznatky </a:t>
            </a:r>
            <a:r>
              <a:rPr lang="cs-CZ" dirty="0" smtClean="0"/>
              <a:t>o technickém prostředí, poznání toho, s čím se v praxi  dítě setkává – dopravní prostředky</a:t>
            </a:r>
          </a:p>
          <a:p>
            <a:pPr marL="45720" indent="0">
              <a:buNone/>
            </a:pPr>
            <a:r>
              <a:rPr lang="cs-CZ" dirty="0" smtClean="0"/>
              <a:t>    -  experiment (pohyb vyrobené rakety)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RAKETA Z BALÓNKU </vt:lpstr>
      <vt:lpstr>Snímek 2</vt:lpstr>
      <vt:lpstr>Snímek 3</vt:lpstr>
      <vt:lpstr>Snímek 4</vt:lpstr>
      <vt:lpstr>Použitý zdroj obrázků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2015-05-24T20:31:20Z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