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6" r:id="rId4"/>
    <p:sldId id="291" r:id="rId5"/>
    <p:sldId id="292" r:id="rId6"/>
    <p:sldId id="293" r:id="rId7"/>
    <p:sldId id="275" r:id="rId8"/>
    <p:sldId id="276" r:id="rId9"/>
    <p:sldId id="277" r:id="rId10"/>
    <p:sldId id="278" r:id="rId11"/>
    <p:sldId id="290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DFDEF7"/>
    <a:srgbClr val="FEFAEA"/>
    <a:srgbClr val="C4C1F1"/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726" y="-78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25.5.2015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25.5.2015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1116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Děda řepu zasadil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9000">
              <a:schemeClr val="bg2">
                <a:lumMod val="75000"/>
              </a:schemeClr>
            </a:gs>
            <a:gs pos="0">
              <a:srgbClr val="C4C1F1">
                <a:alpha val="55686"/>
              </a:srgb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5594" y="4850840"/>
            <a:ext cx="5391397" cy="15128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DFDE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8879344" y="1665632"/>
            <a:ext cx="3235745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ln>
                  <a:solidFill>
                    <a:srgbClr val="002060"/>
                  </a:solidFill>
                </a:ln>
              </a:rPr>
              <a:t>Děda řepu zasadil a u pole se posadil a najednou než stačil se rozhlédnout, řepa </a:t>
            </a:r>
            <a:r>
              <a:rPr lang="cs-CZ" sz="2000" dirty="0" smtClean="0">
                <a:ln>
                  <a:solidFill>
                    <a:srgbClr val="002060"/>
                  </a:solidFill>
                </a:ln>
              </a:rPr>
              <a:t>roste </a:t>
            </a:r>
            <a:r>
              <a:rPr lang="cs-CZ" sz="2000" dirty="0">
                <a:ln>
                  <a:solidFill>
                    <a:srgbClr val="002060"/>
                  </a:solidFill>
                </a:ln>
              </a:rPr>
              <a:t>jako z vody. </a:t>
            </a:r>
          </a:p>
          <a:p>
            <a:r>
              <a:rPr lang="cs-CZ" sz="2000" dirty="0">
                <a:ln>
                  <a:solidFill>
                    <a:srgbClr val="002060"/>
                  </a:solidFill>
                </a:ln>
              </a:rPr>
              <a:t>Dědeček táhne, táhne, ale řepu nevytáhne. Vidí, že sám nic nezmůže a tak si zavolá pomocníky.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412124" y="6055103"/>
            <a:ext cx="4529368" cy="930952"/>
            <a:chOff x="412124" y="6055103"/>
            <a:chExt cx="4529368" cy="930952"/>
          </a:xfrm>
        </p:grpSpPr>
        <p:sp>
          <p:nvSpPr>
            <p:cNvPr id="3" name="Volný tvar 2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Volný tvar 6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olný tvar 8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olný tvar 10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64524" y="6207503"/>
            <a:ext cx="4529368" cy="930952"/>
            <a:chOff x="412124" y="6055103"/>
            <a:chExt cx="4529368" cy="930952"/>
          </a:xfrm>
        </p:grpSpPr>
        <p:sp>
          <p:nvSpPr>
            <p:cNvPr id="14" name="Volný tvar 13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olný tvar 14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olný tvar 15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olný tvar 16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olný tvar 17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olný tvar 18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olný tvar 19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1270512" y="5560757"/>
            <a:ext cx="4529368" cy="930952"/>
            <a:chOff x="412124" y="6055103"/>
            <a:chExt cx="4529368" cy="930952"/>
          </a:xfrm>
        </p:grpSpPr>
        <p:sp>
          <p:nvSpPr>
            <p:cNvPr id="22" name="Volný tvar 21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olný tvar 22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olný tvar 23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olný tvar 24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olný tvar 25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olný tvar 26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olný tvar 27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 flipH="1">
            <a:off x="0" y="5061694"/>
            <a:ext cx="4529368" cy="930952"/>
            <a:chOff x="412124" y="6055103"/>
            <a:chExt cx="4529368" cy="930952"/>
          </a:xfrm>
        </p:grpSpPr>
        <p:sp>
          <p:nvSpPr>
            <p:cNvPr id="30" name="Volný tvar 29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olný tvar 30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olný tvar 31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olný tvar 34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olný tvar 35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olný tvar 36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olný tvar 37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-1666132" y="5587167"/>
            <a:ext cx="4529368" cy="930952"/>
            <a:chOff x="412124" y="6055103"/>
            <a:chExt cx="4529368" cy="930952"/>
          </a:xfrm>
        </p:grpSpPr>
        <p:sp>
          <p:nvSpPr>
            <p:cNvPr id="40" name="Volný tvar 39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olný tvar 40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olný tvar 41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olný tvar 42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olný tvar 43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olný tvar 44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olný tvar 45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3279648" y="4839599"/>
            <a:ext cx="4529368" cy="930952"/>
            <a:chOff x="412124" y="6055103"/>
            <a:chExt cx="4529368" cy="930952"/>
          </a:xfrm>
        </p:grpSpPr>
        <p:sp>
          <p:nvSpPr>
            <p:cNvPr id="48" name="Volný tvar 47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olný tvar 48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olný tvar 49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olný tvar 50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Volný tvar 51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olný tvar 52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Volný tvar 53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784" b="85827" l="5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1286" y="209478"/>
            <a:ext cx="4565114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967" b="92974" l="9827" r="899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6764" y="320212"/>
            <a:ext cx="45651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870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4C1F1"/>
            </a:gs>
            <a:gs pos="97000">
              <a:schemeClr val="bg2">
                <a:lumMod val="75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5594" y="4850840"/>
            <a:ext cx="5391397" cy="15128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8221848" y="98669"/>
            <a:ext cx="39624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Jmenuj, koho si děda zavolá.</a:t>
            </a:r>
          </a:p>
          <a:p>
            <a:endParaRPr lang="cs-CZ" sz="2000" dirty="0">
              <a:ln>
                <a:solidFill>
                  <a:srgbClr val="002060"/>
                </a:solidFill>
              </a:ln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412124" y="6055103"/>
            <a:ext cx="4529368" cy="930952"/>
            <a:chOff x="412124" y="6055103"/>
            <a:chExt cx="4529368" cy="930952"/>
          </a:xfrm>
        </p:grpSpPr>
        <p:sp>
          <p:nvSpPr>
            <p:cNvPr id="3" name="Volný tvar 2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Volný tvar 6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olný tvar 8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olný tvar 10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64524" y="6207503"/>
            <a:ext cx="4529368" cy="930952"/>
            <a:chOff x="412124" y="6055103"/>
            <a:chExt cx="4529368" cy="930952"/>
          </a:xfrm>
        </p:grpSpPr>
        <p:sp>
          <p:nvSpPr>
            <p:cNvPr id="14" name="Volný tvar 13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olný tvar 14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olný tvar 15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olný tvar 16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olný tvar 17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olný tvar 18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olný tvar 19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1270512" y="5560757"/>
            <a:ext cx="4529368" cy="930952"/>
            <a:chOff x="412124" y="6055103"/>
            <a:chExt cx="4529368" cy="930952"/>
          </a:xfrm>
        </p:grpSpPr>
        <p:sp>
          <p:nvSpPr>
            <p:cNvPr id="22" name="Volný tvar 21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olný tvar 22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olný tvar 23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olný tvar 24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olný tvar 25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olný tvar 26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olný tvar 27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 flipH="1">
            <a:off x="0" y="5061694"/>
            <a:ext cx="4529368" cy="930952"/>
            <a:chOff x="412124" y="6055103"/>
            <a:chExt cx="4529368" cy="930952"/>
          </a:xfrm>
        </p:grpSpPr>
        <p:sp>
          <p:nvSpPr>
            <p:cNvPr id="30" name="Volný tvar 29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olný tvar 30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olný tvar 31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olný tvar 34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olný tvar 35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olný tvar 36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olný tvar 37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-1666132" y="5587167"/>
            <a:ext cx="4529368" cy="930952"/>
            <a:chOff x="412124" y="6055103"/>
            <a:chExt cx="4529368" cy="930952"/>
          </a:xfrm>
        </p:grpSpPr>
        <p:sp>
          <p:nvSpPr>
            <p:cNvPr id="40" name="Volný tvar 39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olný tvar 40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olný tvar 41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olný tvar 42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olný tvar 43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olný tvar 44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olný tvar 45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3279648" y="4839599"/>
            <a:ext cx="4529368" cy="930952"/>
            <a:chOff x="412124" y="6055103"/>
            <a:chExt cx="4529368" cy="930952"/>
          </a:xfrm>
        </p:grpSpPr>
        <p:sp>
          <p:nvSpPr>
            <p:cNvPr id="48" name="Volný tvar 47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olný tvar 48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olný tvar 49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olný tvar 50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Volný tvar 51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olný tvar 52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Volný tvar 53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784" b="85827" l="5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1286" y="209478"/>
            <a:ext cx="4565114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967" b="92974" l="9827" r="899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12637" y="253735"/>
            <a:ext cx="4565114" cy="6858000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15" b="95094" l="9827" r="899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772" t="5739" r="9724"/>
          <a:stretch/>
        </p:blipFill>
        <p:spPr>
          <a:xfrm>
            <a:off x="4899546" y="1119115"/>
            <a:ext cx="3384645" cy="5953609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031" t="17361" r="22354" b="7712"/>
          <a:stretch/>
        </p:blipFill>
        <p:spPr>
          <a:xfrm>
            <a:off x="7492621" y="2852382"/>
            <a:ext cx="2074460" cy="3916908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994" b="89885" l="6642" r="940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473" t="10951" r="3172" b="20102"/>
          <a:stretch/>
        </p:blipFill>
        <p:spPr>
          <a:xfrm rot="20678947">
            <a:off x="8670380" y="3468285"/>
            <a:ext cx="2578504" cy="2955796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9994" b="89885" l="1820" r="9754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947" b="13020"/>
          <a:stretch/>
        </p:blipFill>
        <p:spPr>
          <a:xfrm rot="19437948">
            <a:off x="9572383" y="4435273"/>
            <a:ext cx="2350923" cy="2296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2141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3000">
              <a:srgbClr val="FFFAE7"/>
            </a:gs>
            <a:gs pos="0">
              <a:srgbClr val="C4C1F1"/>
            </a:gs>
            <a:gs pos="79000">
              <a:schemeClr val="bg2">
                <a:lumMod val="9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5594" y="4850840"/>
            <a:ext cx="5391397" cy="15128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4650" y="111444"/>
            <a:ext cx="691597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Kdo byl ve frontě druhý zleva a kdo druhý zprava ? Kdopak byl tedy uprostřed ? Kdo je vpředu a kdo vzadu ?</a:t>
            </a:r>
            <a:endParaRPr lang="cs-CZ" sz="2000" dirty="0"/>
          </a:p>
          <a:p>
            <a:endParaRPr lang="cs-CZ" sz="2000" dirty="0">
              <a:ln>
                <a:solidFill>
                  <a:srgbClr val="002060"/>
                </a:solidFill>
              </a:ln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412124" y="6055103"/>
            <a:ext cx="4529368" cy="930952"/>
            <a:chOff x="412124" y="6055103"/>
            <a:chExt cx="4529368" cy="930952"/>
          </a:xfrm>
        </p:grpSpPr>
        <p:sp>
          <p:nvSpPr>
            <p:cNvPr id="3" name="Volný tvar 2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Volný tvar 6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olný tvar 8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olný tvar 10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64524" y="6207503"/>
            <a:ext cx="4529368" cy="930952"/>
            <a:chOff x="412124" y="6055103"/>
            <a:chExt cx="4529368" cy="930952"/>
          </a:xfrm>
        </p:grpSpPr>
        <p:sp>
          <p:nvSpPr>
            <p:cNvPr id="14" name="Volný tvar 13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olný tvar 14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olný tvar 15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olný tvar 16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olný tvar 17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olný tvar 18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olný tvar 19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1270512" y="5560757"/>
            <a:ext cx="4529368" cy="930952"/>
            <a:chOff x="412124" y="6055103"/>
            <a:chExt cx="4529368" cy="930952"/>
          </a:xfrm>
        </p:grpSpPr>
        <p:sp>
          <p:nvSpPr>
            <p:cNvPr id="22" name="Volný tvar 21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olný tvar 22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olný tvar 23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olný tvar 24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olný tvar 25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olný tvar 26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olný tvar 27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 flipH="1">
            <a:off x="0" y="5061694"/>
            <a:ext cx="4529368" cy="930952"/>
            <a:chOff x="412124" y="6055103"/>
            <a:chExt cx="4529368" cy="930952"/>
          </a:xfrm>
        </p:grpSpPr>
        <p:sp>
          <p:nvSpPr>
            <p:cNvPr id="30" name="Volný tvar 29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olný tvar 30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olný tvar 31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olný tvar 34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olný tvar 35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olný tvar 36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olný tvar 37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-1666132" y="5587167"/>
            <a:ext cx="4529368" cy="930952"/>
            <a:chOff x="412124" y="6055103"/>
            <a:chExt cx="4529368" cy="930952"/>
          </a:xfrm>
        </p:grpSpPr>
        <p:sp>
          <p:nvSpPr>
            <p:cNvPr id="40" name="Volný tvar 39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olný tvar 40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olný tvar 41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olný tvar 42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olný tvar 43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olný tvar 44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olný tvar 45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3279648" y="4839599"/>
            <a:ext cx="4529368" cy="930952"/>
            <a:chOff x="412124" y="6055103"/>
            <a:chExt cx="4529368" cy="930952"/>
          </a:xfrm>
        </p:grpSpPr>
        <p:sp>
          <p:nvSpPr>
            <p:cNvPr id="48" name="Volný tvar 47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olný tvar 48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olný tvar 49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olný tvar 50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Volný tvar 51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olný tvar 52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Volný tvar 53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784" b="85827" l="5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1286" y="209478"/>
            <a:ext cx="4565114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967" b="92974" l="9827" r="899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089" t="6348" r="15595"/>
          <a:stretch/>
        </p:blipFill>
        <p:spPr>
          <a:xfrm>
            <a:off x="3684103" y="689113"/>
            <a:ext cx="2981739" cy="6422621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15" b="95094" l="9827" r="899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656" t="3967" r="9447" b="5813"/>
          <a:stretch/>
        </p:blipFill>
        <p:spPr>
          <a:xfrm>
            <a:off x="4810539" y="1007165"/>
            <a:ext cx="3485322" cy="5698435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645" t="17806" r="22326" b="8677"/>
          <a:stretch/>
        </p:blipFill>
        <p:spPr>
          <a:xfrm>
            <a:off x="7513983" y="2875721"/>
            <a:ext cx="2054087" cy="3843131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994" b="89885" l="6642" r="940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654" t="7822" b="20113"/>
          <a:stretch/>
        </p:blipFill>
        <p:spPr>
          <a:xfrm rot="20678947">
            <a:off x="8655991" y="3323854"/>
            <a:ext cx="2663871" cy="3089447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9994" b="89885" l="1820" r="9754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4" t="20390" b="16175"/>
          <a:stretch/>
        </p:blipFill>
        <p:spPr>
          <a:xfrm rot="19437948">
            <a:off x="9525232" y="4395638"/>
            <a:ext cx="2348950" cy="2240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1789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FDEF7"/>
            </a:gs>
            <a:gs pos="92000">
              <a:schemeClr val="bg2">
                <a:lumMod val="90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5594" y="4850840"/>
            <a:ext cx="5391397" cy="15128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307605" y="98669"/>
            <a:ext cx="587664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Kdo je na obrázku největší a kdo nejmenší?</a:t>
            </a:r>
          </a:p>
          <a:p>
            <a:r>
              <a:rPr lang="cs-CZ" sz="2000" dirty="0" smtClean="0"/>
              <a:t>.</a:t>
            </a:r>
            <a:endParaRPr lang="cs-CZ" sz="2000" dirty="0"/>
          </a:p>
          <a:p>
            <a:endParaRPr lang="cs-CZ" sz="2000" dirty="0">
              <a:ln>
                <a:solidFill>
                  <a:srgbClr val="002060"/>
                </a:solidFill>
              </a:ln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412124" y="6055103"/>
            <a:ext cx="4529368" cy="930952"/>
            <a:chOff x="412124" y="6055103"/>
            <a:chExt cx="4529368" cy="930952"/>
          </a:xfrm>
        </p:grpSpPr>
        <p:sp>
          <p:nvSpPr>
            <p:cNvPr id="3" name="Volný tvar 2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Volný tvar 6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olný tvar 8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olný tvar 10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64524" y="6207503"/>
            <a:ext cx="4529368" cy="930952"/>
            <a:chOff x="412124" y="6055103"/>
            <a:chExt cx="4529368" cy="930952"/>
          </a:xfrm>
        </p:grpSpPr>
        <p:sp>
          <p:nvSpPr>
            <p:cNvPr id="14" name="Volný tvar 13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olný tvar 14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olný tvar 15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olný tvar 16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olný tvar 17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olný tvar 18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olný tvar 19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1270512" y="5560757"/>
            <a:ext cx="4529368" cy="930952"/>
            <a:chOff x="412124" y="6055103"/>
            <a:chExt cx="4529368" cy="930952"/>
          </a:xfrm>
        </p:grpSpPr>
        <p:sp>
          <p:nvSpPr>
            <p:cNvPr id="22" name="Volný tvar 21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olný tvar 22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olný tvar 23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olný tvar 24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olný tvar 25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olný tvar 26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olný tvar 27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 flipH="1">
            <a:off x="0" y="5061694"/>
            <a:ext cx="4529368" cy="930952"/>
            <a:chOff x="412124" y="6055103"/>
            <a:chExt cx="4529368" cy="930952"/>
          </a:xfrm>
        </p:grpSpPr>
        <p:sp>
          <p:nvSpPr>
            <p:cNvPr id="30" name="Volný tvar 29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olný tvar 30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olný tvar 31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olný tvar 34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olný tvar 35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olný tvar 36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olný tvar 37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-1666132" y="5587167"/>
            <a:ext cx="4529368" cy="930952"/>
            <a:chOff x="412124" y="6055103"/>
            <a:chExt cx="4529368" cy="930952"/>
          </a:xfrm>
        </p:grpSpPr>
        <p:sp>
          <p:nvSpPr>
            <p:cNvPr id="40" name="Volný tvar 39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Volný tvar 40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olný tvar 41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olný tvar 42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olný tvar 43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olný tvar 44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olný tvar 45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3279648" y="4839599"/>
            <a:ext cx="4529368" cy="930952"/>
            <a:chOff x="412124" y="6055103"/>
            <a:chExt cx="4529368" cy="930952"/>
          </a:xfrm>
        </p:grpSpPr>
        <p:sp>
          <p:nvSpPr>
            <p:cNvPr id="48" name="Volný tvar 47"/>
            <p:cNvSpPr/>
            <p:nvPr/>
          </p:nvSpPr>
          <p:spPr>
            <a:xfrm rot="12736223">
              <a:off x="412124" y="6219661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olný tvar 48"/>
            <p:cNvSpPr/>
            <p:nvPr/>
          </p:nvSpPr>
          <p:spPr>
            <a:xfrm rot="12736223">
              <a:off x="2943965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olný tvar 49"/>
            <p:cNvSpPr/>
            <p:nvPr/>
          </p:nvSpPr>
          <p:spPr>
            <a:xfrm rot="12736223">
              <a:off x="2137553" y="6283547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olný tvar 50"/>
            <p:cNvSpPr/>
            <p:nvPr/>
          </p:nvSpPr>
          <p:spPr>
            <a:xfrm rot="12736223">
              <a:off x="3551494" y="607406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Volný tvar 51"/>
            <p:cNvSpPr/>
            <p:nvPr/>
          </p:nvSpPr>
          <p:spPr>
            <a:xfrm rot="12736223">
              <a:off x="4194517" y="6164909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olný tvar 52"/>
            <p:cNvSpPr/>
            <p:nvPr/>
          </p:nvSpPr>
          <p:spPr>
            <a:xfrm rot="12736223">
              <a:off x="2096055" y="6055103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Volný tvar 53"/>
            <p:cNvSpPr/>
            <p:nvPr/>
          </p:nvSpPr>
          <p:spPr>
            <a:xfrm rot="12736223">
              <a:off x="1167892" y="6352614"/>
              <a:ext cx="746975" cy="633441"/>
            </a:xfrm>
            <a:custGeom>
              <a:avLst/>
              <a:gdLst>
                <a:gd name="connsiteX0" fmla="*/ 0 w 3902299"/>
                <a:gd name="connsiteY0" fmla="*/ 2112135 h 2213027"/>
                <a:gd name="connsiteX1" fmla="*/ 2781837 w 3902299"/>
                <a:gd name="connsiteY1" fmla="*/ 1970467 h 2213027"/>
                <a:gd name="connsiteX2" fmla="*/ 3902299 w 3902299"/>
                <a:gd name="connsiteY2" fmla="*/ 0 h 2213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902299" h="2213027">
                  <a:moveTo>
                    <a:pt x="0" y="2112135"/>
                  </a:moveTo>
                  <a:cubicBezTo>
                    <a:pt x="1065727" y="2217312"/>
                    <a:pt x="2131454" y="2322489"/>
                    <a:pt x="2781837" y="1970467"/>
                  </a:cubicBezTo>
                  <a:cubicBezTo>
                    <a:pt x="3432220" y="1618445"/>
                    <a:pt x="3667259" y="809222"/>
                    <a:pt x="3902299" y="0"/>
                  </a:cubicBezTo>
                </a:path>
              </a:pathLst>
            </a:custGeom>
            <a:noFill/>
            <a:ln w="762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784" b="85827" l="54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1286" y="209478"/>
            <a:ext cx="4565114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967" b="92974" l="9827" r="899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303" t="7246" r="15720" b="6386"/>
          <a:stretch/>
        </p:blipFill>
        <p:spPr>
          <a:xfrm>
            <a:off x="3739487" y="750627"/>
            <a:ext cx="2920620" cy="5923128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815" b="95094" l="9827" r="899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746" t="5524" b="5236"/>
          <a:stretch/>
        </p:blipFill>
        <p:spPr>
          <a:xfrm>
            <a:off x="4940490" y="1105469"/>
            <a:ext cx="3752548" cy="5636525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678" t="16577" r="20001" b="8234"/>
          <a:stretch/>
        </p:blipFill>
        <p:spPr>
          <a:xfrm>
            <a:off x="7410733" y="2811439"/>
            <a:ext cx="2238233" cy="3930555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994" b="89885" l="6642" r="940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653" t="8635" r="4086" b="19547"/>
          <a:stretch/>
        </p:blipFill>
        <p:spPr>
          <a:xfrm rot="20678947">
            <a:off x="8665884" y="3373075"/>
            <a:ext cx="2547280" cy="3078867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9994" b="89885" l="1820" r="9754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351" b="14384"/>
          <a:stretch/>
        </p:blipFill>
        <p:spPr>
          <a:xfrm rot="19437948">
            <a:off x="9552014" y="4420819"/>
            <a:ext cx="2350923" cy="2269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56246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Vnímání,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nejen vyprávět pohádku, ale zároveň rozvíjí </a:t>
            </a:r>
            <a:r>
              <a:rPr lang="cs-CZ" dirty="0" err="1" smtClean="0"/>
              <a:t>předmatematické</a:t>
            </a:r>
            <a:r>
              <a:rPr lang="cs-CZ" dirty="0" smtClean="0"/>
              <a:t> dovednosti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</a:t>
            </a:r>
            <a:r>
              <a:rPr lang="cs-CZ" dirty="0" err="1" smtClean="0"/>
              <a:t>předmatematické</a:t>
            </a:r>
            <a:r>
              <a:rPr lang="cs-CZ" dirty="0" smtClean="0"/>
              <a:t> dovednosti, rozvoj jazykových dovedností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každém snímku je popsán úkol pro děti. Po odpovědi dětí klikneme – objeví se správná odpověď.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obrázky řepy  v různých velikostech a snaží se na magnetickou tabulku srovnat tyto podle velikosti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0381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Orientovat se 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Zaměřovat se na to, co je z poznávacího hlediska </a:t>
            </a:r>
            <a:r>
              <a:rPr lang="cs-CZ" dirty="0" smtClean="0"/>
              <a:t>důležité</a:t>
            </a:r>
          </a:p>
          <a:p>
            <a:r>
              <a:rPr lang="cs-CZ" dirty="0"/>
              <a:t>Rozumět a používat základní pojmy označující velikost (malý - velký, větší – menší, nejmenší – </a:t>
            </a:r>
            <a:r>
              <a:rPr lang="cs-CZ" dirty="0" smtClean="0"/>
              <a:t>největší)</a:t>
            </a:r>
          </a:p>
          <a:p>
            <a:r>
              <a:rPr lang="cs-CZ" dirty="0"/>
              <a:t>Postupovat a učit se podle pokynů a instrukcí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313</Words>
  <Application>Microsoft Office PowerPoint</Application>
  <PresentationFormat>Vlastní</PresentationFormat>
  <Paragraphs>58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Děda řepu zasadil</vt:lpstr>
      <vt:lpstr>Snímek 2</vt:lpstr>
      <vt:lpstr>Snímek 3</vt:lpstr>
      <vt:lpstr>Snímek 4</vt:lpstr>
      <vt:lpstr>Snímek 5</vt:lpstr>
      <vt:lpstr>Použité odkazy</vt:lpstr>
      <vt:lpstr>Metodický pokyn Integrovaný blok:  Vnímání,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2015-05-25T13:07:03Z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