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4" r:id="rId4"/>
    <p:sldId id="273" r:id="rId5"/>
    <p:sldId id="282" r:id="rId6"/>
    <p:sldId id="283" r:id="rId7"/>
    <p:sldId id="275" r:id="rId8"/>
    <p:sldId id="277" r:id="rId9"/>
    <p:sldId id="276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úvod" id="{425EB4FB-E821-4B32-8ECA-EFEAA5D3F6A1}">
          <p14:sldIdLst>
            <p14:sldId id="272"/>
            <p14:sldId id="284"/>
          </p14:sldIdLst>
        </p14:section>
        <p14:section name="obsah" id="{B6707796-E6B6-457E-A385-D5A3BB8693D5}">
          <p14:sldIdLst>
            <p14:sldId id="273"/>
            <p14:sldId id="282"/>
            <p14:sldId id="28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79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116" autoAdjust="0"/>
    <p:restoredTop sz="94660"/>
  </p:normalViewPr>
  <p:slideViewPr>
    <p:cSldViewPr snapToGrid="0">
      <p:cViewPr varScale="1">
        <p:scale>
          <a:sx n="72" d="100"/>
          <a:sy n="72" d="100"/>
        </p:scale>
        <p:origin x="318" y="54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25. 5. 2015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25. 5. 2015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2.wdp"/><Relationship Id="rId18" Type="http://schemas.openxmlformats.org/officeDocument/2006/relationships/image" Target="../media/image23.png"/><Relationship Id="rId26" Type="http://schemas.openxmlformats.org/officeDocument/2006/relationships/image" Target="../media/image31.png"/><Relationship Id="rId3" Type="http://schemas.openxmlformats.org/officeDocument/2006/relationships/image" Target="../media/image10.png"/><Relationship Id="rId21" Type="http://schemas.openxmlformats.org/officeDocument/2006/relationships/image" Target="../media/image26.png"/><Relationship Id="rId7" Type="http://schemas.openxmlformats.org/officeDocument/2006/relationships/image" Target="../media/image14.png"/><Relationship Id="rId12" Type="http://schemas.openxmlformats.org/officeDocument/2006/relationships/image" Target="../media/image18.png"/><Relationship Id="rId17" Type="http://schemas.openxmlformats.org/officeDocument/2006/relationships/image" Target="../media/image22.png"/><Relationship Id="rId25" Type="http://schemas.openxmlformats.org/officeDocument/2006/relationships/image" Target="../media/image30.png"/><Relationship Id="rId2" Type="http://schemas.openxmlformats.org/officeDocument/2006/relationships/image" Target="../media/image9.png"/><Relationship Id="rId16" Type="http://schemas.openxmlformats.org/officeDocument/2006/relationships/image" Target="../media/image21.png"/><Relationship Id="rId20" Type="http://schemas.openxmlformats.org/officeDocument/2006/relationships/image" Target="../media/image25.png"/><Relationship Id="rId29" Type="http://schemas.openxmlformats.org/officeDocument/2006/relationships/image" Target="../media/image3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png"/><Relationship Id="rId11" Type="http://schemas.openxmlformats.org/officeDocument/2006/relationships/image" Target="../media/image17.png"/><Relationship Id="rId24" Type="http://schemas.openxmlformats.org/officeDocument/2006/relationships/image" Target="../media/image29.png"/><Relationship Id="rId5" Type="http://schemas.openxmlformats.org/officeDocument/2006/relationships/image" Target="../media/image12.png"/><Relationship Id="rId15" Type="http://schemas.openxmlformats.org/officeDocument/2006/relationships/image" Target="../media/image20.png"/><Relationship Id="rId23" Type="http://schemas.openxmlformats.org/officeDocument/2006/relationships/image" Target="../media/image28.png"/><Relationship Id="rId28" Type="http://schemas.openxmlformats.org/officeDocument/2006/relationships/image" Target="../media/image33.png"/><Relationship Id="rId10" Type="http://schemas.openxmlformats.org/officeDocument/2006/relationships/image" Target="../media/image16.png"/><Relationship Id="rId19" Type="http://schemas.openxmlformats.org/officeDocument/2006/relationships/image" Target="../media/image24.png"/><Relationship Id="rId31" Type="http://schemas.openxmlformats.org/officeDocument/2006/relationships/image" Target="../media/image36.png"/><Relationship Id="rId4" Type="http://schemas.openxmlformats.org/officeDocument/2006/relationships/image" Target="../media/image11.png"/><Relationship Id="rId9" Type="http://schemas.microsoft.com/office/2007/relationships/hdphoto" Target="../media/hdphoto1.wdp"/><Relationship Id="rId14" Type="http://schemas.openxmlformats.org/officeDocument/2006/relationships/image" Target="../media/image19.png"/><Relationship Id="rId22" Type="http://schemas.openxmlformats.org/officeDocument/2006/relationships/image" Target="../media/image27.png"/><Relationship Id="rId27" Type="http://schemas.openxmlformats.org/officeDocument/2006/relationships/image" Target="../media/image32.png"/><Relationship Id="rId30" Type="http://schemas.openxmlformats.org/officeDocument/2006/relationships/image" Target="../media/image3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Strážníček jí zdravě…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zdravá výživa</a:t>
            </a: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934" y="2709405"/>
            <a:ext cx="2708595" cy="3790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4460" y="1505939"/>
            <a:ext cx="2537187" cy="324663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459" y="1416770"/>
            <a:ext cx="2438565" cy="341267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74" y="1396960"/>
            <a:ext cx="2428845" cy="339906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7422" y="1416223"/>
            <a:ext cx="2448140" cy="342607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99" y="1371600"/>
            <a:ext cx="2495704" cy="3492634"/>
          </a:xfrm>
          <a:prstGeom prst="rect">
            <a:avLst/>
          </a:prstGeom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	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</a:t>
            </a:r>
            <a:r>
              <a:rPr lang="cs-CZ" sz="4400" b="1" dirty="0" smtClean="0">
                <a:solidFill>
                  <a:schemeClr val="accent5"/>
                </a:solidFill>
              </a:rPr>
              <a:t>NAŠI KAMARÁDI SKŘÍTKOVÉ</a:t>
            </a:r>
            <a:r>
              <a:rPr lang="cs-CZ" sz="4000" dirty="0" smtClean="0">
                <a:solidFill>
                  <a:schemeClr val="accent5"/>
                </a:solidFill>
              </a:rPr>
              <a:t/>
            </a:r>
            <a:br>
              <a:rPr lang="cs-CZ" sz="4000" dirty="0" smtClean="0">
                <a:solidFill>
                  <a:schemeClr val="accent5"/>
                </a:solidFill>
              </a:rPr>
            </a:br>
            <a:r>
              <a:rPr lang="cs-CZ" sz="4000" dirty="0" smtClean="0">
                <a:solidFill>
                  <a:schemeClr val="accent5"/>
                </a:solidFill>
              </a:rPr>
              <a:t>         </a:t>
            </a:r>
            <a:r>
              <a:rPr lang="cs-CZ" sz="2700" dirty="0" smtClean="0">
                <a:solidFill>
                  <a:schemeClr val="accent5"/>
                </a:solidFill>
              </a:rPr>
              <a:t>PRŮVODCI VZDĚLÁVACÍMI OBLASTMI</a:t>
            </a:r>
            <a:endParaRPr lang="cs-CZ" sz="2700" dirty="0">
              <a:solidFill>
                <a:schemeClr val="accent5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803418" y="4731467"/>
            <a:ext cx="21175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svět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5125865" y="4748647"/>
            <a:ext cx="212109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společnost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550423" y="4731467"/>
            <a:ext cx="202842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Dítě </a:t>
            </a:r>
            <a:r>
              <a:rPr lang="cs-CZ" dirty="0" smtClean="0"/>
              <a:t>a ten druhý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9882313" y="4748647"/>
            <a:ext cx="18966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Dítě a </a:t>
            </a:r>
            <a:r>
              <a:rPr lang="cs-CZ" dirty="0" smtClean="0"/>
              <a:t>jeho tělo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30736" y="4734886"/>
            <a:ext cx="18549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Dítě a jeho psychika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975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11840">
            <a:off x="7806183" y="1377007"/>
            <a:ext cx="1716505" cy="153949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9806" y="2151312"/>
            <a:ext cx="1446127" cy="1202093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24330">
            <a:off x="2206799" y="4811223"/>
            <a:ext cx="2694576" cy="143149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9405" y="6086212"/>
            <a:ext cx="1879338" cy="93966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51" y="5492280"/>
            <a:ext cx="1343291" cy="1259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936545">
            <a:off x="9584889" y="4594237"/>
            <a:ext cx="1284990" cy="237685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48980" l="781" r="100000">
                        <a14:backgroundMark x1="91250" y1="31803" x2="82656" y2="43537"/>
                        <a14:backgroundMark x1="78906" y1="43537" x2="70000" y2="46939"/>
                        <a14:backgroundMark x1="16094" y1="40646" x2="27656" y2="47449"/>
                        <a14:backgroundMark x1="10781" y1="35204" x2="13750" y2="37755"/>
                        <a14:backgroundMark x1="70781" y1="43537" x2="67031" y2="45238"/>
                        <a14:backgroundMark x1="71563" y1="41837" x2="67969" y2="4353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48783"/>
          <a:stretch/>
        </p:blipFill>
        <p:spPr>
          <a:xfrm rot="425865">
            <a:off x="7859144" y="327212"/>
            <a:ext cx="2396000" cy="112746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12045">
            <a:off x="3171603" y="1000810"/>
            <a:ext cx="1235452" cy="167874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6468" y="5985812"/>
            <a:ext cx="419657" cy="570234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0" b="100000" l="23750" r="99844">
                        <a14:foregroundMark x1="41094" y1="55050" x2="41406" y2="69703"/>
                        <a14:foregroundMark x1="41719" y1="53069" x2="41094" y2="86139"/>
                        <a14:foregroundMark x1="41094" y1="88713" x2="47969" y2="94653"/>
                        <a14:foregroundMark x1="40938" y1="87129" x2="40938" y2="50297"/>
                        <a14:foregroundMark x1="40313" y1="50099" x2="40938" y2="87129"/>
                        <a14:foregroundMark x1="42500" y1="90495" x2="42500" y2="90495"/>
                        <a14:foregroundMark x1="45313" y1="93663" x2="45313" y2="93663"/>
                        <a14:foregroundMark x1="26563" y1="27723" x2="97813" y2="9505"/>
                        <a14:foregroundMark x1="40313" y1="83366" x2="40313" y2="85545"/>
                        <a14:foregroundMark x1="40313" y1="86733" x2="41094" y2="88119"/>
                        <a14:foregroundMark x1="40625" y1="88515" x2="42969" y2="92475"/>
                        <a14:foregroundMark x1="43750" y1="92673" x2="47188" y2="95248"/>
                        <a14:foregroundMark x1="43281" y1="93069" x2="48594" y2="96832"/>
                        <a14:foregroundMark x1="27500" y1="31089" x2="41406" y2="34257"/>
                        <a14:foregroundMark x1="25938" y1="26139" x2="44063" y2="21386"/>
                        <a14:foregroundMark x1="40000" y1="50693" x2="40313" y2="85743"/>
                        <a14:foregroundMark x1="47500" y1="4356" x2="30625" y2="20396"/>
                        <a14:foregroundMark x1="49688" y1="3564" x2="55937" y2="1584"/>
                        <a14:foregroundMark x1="47656" y1="27129" x2="80156" y2="21782"/>
                        <a14:foregroundMark x1="29493" y1="20468" x2="26728" y2="22807"/>
                        <a14:foregroundMark x1="41475" y1="26901" x2="64516" y2="33918"/>
                        <a14:foregroundMark x1="67281" y1="35088" x2="87097" y2="22222"/>
                        <a14:foregroundMark x1="47005" y1="8187" x2="62212" y2="4678"/>
                        <a14:foregroundMark x1="59447" y1="1754" x2="95853" y2="9357"/>
                        <a14:foregroundMark x1="98618" y1="12865" x2="98618" y2="16374"/>
                        <a14:foregroundMark x1="98157" y1="15789" x2="85253" y2="29825"/>
                        <a14:foregroundMark x1="84332" y1="85965" x2="83410" y2="88889"/>
                        <a14:backgroundMark x1="40938" y1="93465" x2="44063" y2="96436"/>
                        <a14:backgroundMark x1="48281" y1="98416" x2="44219" y2="978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96"/>
          <a:stretch/>
        </p:blipFill>
        <p:spPr>
          <a:xfrm>
            <a:off x="629777" y="2150528"/>
            <a:ext cx="781705" cy="80625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145" y="1662059"/>
            <a:ext cx="1460222" cy="15000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82" y="3360319"/>
            <a:ext cx="946595" cy="96395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145" y="3672965"/>
            <a:ext cx="956173" cy="83366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40727">
            <a:off x="-103910" y="3901085"/>
            <a:ext cx="2229909" cy="1188123"/>
          </a:xfrm>
          <a:prstGeom prst="rect">
            <a:avLst/>
          </a:prstGeom>
        </p:spPr>
      </p:pic>
      <p:pic>
        <p:nvPicPr>
          <p:cNvPr id="1030" name="Picture 6" descr="Apple, Red, Fruit, Fresh, Ripe, Juicy, Natural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183" y="2825009"/>
            <a:ext cx="984099" cy="111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Orange, Fruit, Fresh, Juicy, Natural, Ripe, Healthy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9301" y="2956779"/>
            <a:ext cx="1076913" cy="106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Watermelon, Fruit, Food, Edible, Melons, Sliced, Pink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3517" y="4400388"/>
            <a:ext cx="1150011" cy="91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67066">
            <a:off x="3037383" y="3304935"/>
            <a:ext cx="885463" cy="142385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36899">
            <a:off x="10149473" y="2978860"/>
            <a:ext cx="1703734" cy="148278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1146" y="2814025"/>
            <a:ext cx="672372" cy="84376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5669" y="4544425"/>
            <a:ext cx="1138817" cy="1126361"/>
          </a:xfrm>
          <a:prstGeom prst="rect">
            <a:avLst/>
          </a:prstGeom>
        </p:spPr>
      </p:pic>
      <p:pic>
        <p:nvPicPr>
          <p:cNvPr id="1024" name="Obrázek 1023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394039">
            <a:off x="6465791" y="5186299"/>
            <a:ext cx="1443437" cy="1595509"/>
          </a:xfrm>
          <a:prstGeom prst="rect">
            <a:avLst/>
          </a:prstGeom>
        </p:spPr>
      </p:pic>
      <p:pic>
        <p:nvPicPr>
          <p:cNvPr id="1025" name="Obrázek 1024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934"/>
          <a:stretch/>
        </p:blipFill>
        <p:spPr>
          <a:xfrm>
            <a:off x="10429012" y="4668557"/>
            <a:ext cx="1680566" cy="878099"/>
          </a:xfrm>
          <a:prstGeom prst="rect">
            <a:avLst/>
          </a:prstGeom>
        </p:spPr>
      </p:pic>
      <p:pic>
        <p:nvPicPr>
          <p:cNvPr id="1027" name="Obrázek 1026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49297" y="388799"/>
            <a:ext cx="937960" cy="902787"/>
          </a:xfrm>
          <a:prstGeom prst="rect">
            <a:avLst/>
          </a:prstGeom>
        </p:spPr>
      </p:pic>
      <p:pic>
        <p:nvPicPr>
          <p:cNvPr id="1029" name="Obrázek 1028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07061" y="2106206"/>
            <a:ext cx="881151" cy="660863"/>
          </a:xfrm>
          <a:prstGeom prst="rect">
            <a:avLst/>
          </a:prstGeom>
        </p:spPr>
      </p:pic>
      <p:pic>
        <p:nvPicPr>
          <p:cNvPr id="1031" name="Obrázek 1030"/>
          <p:cNvPicPr>
            <a:picLocks noChangeAspect="1"/>
          </p:cNvPicPr>
          <p:nvPr/>
        </p:nvPicPr>
        <p:blipFill>
          <a:blip r:embed="rId2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84224">
            <a:off x="1331474" y="858757"/>
            <a:ext cx="869165" cy="1247232"/>
          </a:xfrm>
          <a:prstGeom prst="rect">
            <a:avLst/>
          </a:prstGeom>
        </p:spPr>
      </p:pic>
      <p:pic>
        <p:nvPicPr>
          <p:cNvPr id="1033" name="Obrázek 1032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0840" y="623806"/>
            <a:ext cx="1393203" cy="896874"/>
          </a:xfrm>
          <a:prstGeom prst="rect">
            <a:avLst/>
          </a:prstGeom>
        </p:spPr>
      </p:pic>
      <p:pic>
        <p:nvPicPr>
          <p:cNvPr id="1035" name="Obrázek 1034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5315" y="907808"/>
            <a:ext cx="1049062" cy="1359109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91886" y="204133"/>
            <a:ext cx="773688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Co je zdravé a nezdravé?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6" dur="2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1" dur="20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1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10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3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1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2266" y="892478"/>
            <a:ext cx="1460222" cy="15000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7299" y="4080835"/>
            <a:ext cx="946595" cy="96395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8175" y="1103848"/>
            <a:ext cx="956173" cy="83366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40727">
            <a:off x="2229776" y="2443544"/>
            <a:ext cx="2229909" cy="1188123"/>
          </a:xfrm>
          <a:prstGeom prst="rect">
            <a:avLst/>
          </a:prstGeom>
        </p:spPr>
      </p:pic>
      <p:pic>
        <p:nvPicPr>
          <p:cNvPr id="1030" name="Picture 6" descr="Apple, Red, Fruit, Fresh, Ripe, Juicy, Natura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730" y="892478"/>
            <a:ext cx="984099" cy="111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Orange, Fruit, Fresh, Juicy, Natural, Ripe, Health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00977" y="2507563"/>
            <a:ext cx="1076913" cy="106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Watermelon, Fruit, Food, Edible, Melons, Sliced, Pink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0062" y="3815735"/>
            <a:ext cx="1150011" cy="91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67066">
            <a:off x="8072174" y="2932064"/>
            <a:ext cx="885463" cy="142385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36899">
            <a:off x="5445844" y="1766173"/>
            <a:ext cx="1703734" cy="148278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8468" y="4554532"/>
            <a:ext cx="672372" cy="84376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0750" y="394319"/>
            <a:ext cx="1138817" cy="1126361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26797" y="98427"/>
            <a:ext cx="40710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Vyber zeleninu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354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71754" y="770646"/>
            <a:ext cx="1460222" cy="15000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4730" y="1250734"/>
            <a:ext cx="946595" cy="963955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7430" y="4635796"/>
            <a:ext cx="956173" cy="833663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40727">
            <a:off x="2229776" y="2443544"/>
            <a:ext cx="2229909" cy="1188123"/>
          </a:xfrm>
          <a:prstGeom prst="rect">
            <a:avLst/>
          </a:prstGeom>
        </p:spPr>
      </p:pic>
      <p:pic>
        <p:nvPicPr>
          <p:cNvPr id="1030" name="Picture 6" descr="Apple, Red, Fruit, Fresh, Ripe, Juicy, Natura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023" y="3941829"/>
            <a:ext cx="984099" cy="111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Orange, Fruit, Fresh, Juicy, Natural, Ripe, Health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50528" y="2433956"/>
            <a:ext cx="1076913" cy="106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Watermelon, Fruit, Food, Edible, Melons, Sliced, Pink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54" y="1470935"/>
            <a:ext cx="1150011" cy="912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067066">
            <a:off x="7451785" y="3646731"/>
            <a:ext cx="885463" cy="1423859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36899">
            <a:off x="5779509" y="2033050"/>
            <a:ext cx="1703734" cy="148278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0641" y="4021224"/>
            <a:ext cx="672372" cy="84376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0750" y="394319"/>
            <a:ext cx="1138817" cy="1126361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26797" y="98427"/>
            <a:ext cx="40710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Vyber ovoce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2056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 a zvuků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(pastelky, nůžky)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</a:t>
            </a:r>
            <a:r>
              <a:rPr lang="cs-CZ" dirty="0" smtClean="0"/>
              <a:t>obsahuje tři snímky s </a:t>
            </a:r>
            <a:r>
              <a:rPr lang="cs-CZ" dirty="0" smtClean="0"/>
              <a:t>interaktivními úkoly</a:t>
            </a:r>
            <a:r>
              <a:rPr lang="cs-CZ" dirty="0" smtClean="0"/>
              <a:t>. Na prvním snímku děti určují, co je zdravé a co nezdravé. Na druhém a třetím snímku děti rozlišují ovoce a zeleninu. </a:t>
            </a:r>
          </a:p>
          <a:p>
            <a:pPr marL="45720" indent="0">
              <a:buNone/>
            </a:pPr>
            <a:r>
              <a:rPr lang="cs-CZ" b="1" dirty="0"/>
              <a:t>Očekávání 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Osvojení si poznatků o zdravém způsobu života. </a:t>
            </a:r>
            <a:endParaRPr lang="cs-CZ" dirty="0"/>
          </a:p>
          <a:p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děti určují, co je zdravé a nezdravé. Zdravé potraviny se </a:t>
            </a:r>
            <a:r>
              <a:rPr lang="cs-CZ" dirty="0" smtClean="0"/>
              <a:t>po dotyku/kliknutí na ně otočí</a:t>
            </a:r>
            <a:r>
              <a:rPr lang="cs-CZ" dirty="0" smtClean="0"/>
              <a:t>, nezdravé zmizí.</a:t>
            </a:r>
          </a:p>
          <a:p>
            <a:r>
              <a:rPr lang="cs-CZ" dirty="0" smtClean="0"/>
              <a:t>Na druhém a třetím snímku děti určují, co je ovoce a co zelenina. Správný symbol se </a:t>
            </a:r>
            <a:r>
              <a:rPr lang="cs-CZ" dirty="0" smtClean="0"/>
              <a:t>po dotyku otočí</a:t>
            </a:r>
            <a:r>
              <a:rPr lang="cs-CZ" dirty="0" smtClean="0"/>
              <a:t>, nesprávný zmizí.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Práce s didaktickým kufříkem </a:t>
            </a:r>
            <a:r>
              <a:rPr lang="cs-CZ" sz="3200" b="1" dirty="0" smtClean="0"/>
              <a:t>KUMUČ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návaznosti na prezentaci můžeme z KUMUČE využit pastelky a nůžky. Děti si mohou nakreslit, vybarvit a vystřihnout oblíbenou zdravou potravinu</a:t>
            </a:r>
            <a:r>
              <a:rPr lang="cs-CZ" dirty="0" smtClean="0"/>
              <a:t>. Případně nakreslit na tabulku talíř a jednotlivé potraviny na něj naskládat.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oblast: </a:t>
            </a:r>
            <a:r>
              <a:rPr lang="cs-CZ" b="1" dirty="0" smtClean="0"/>
              <a:t>Dítě a jeho </a:t>
            </a:r>
            <a:r>
              <a:rPr lang="cs-CZ" b="1" dirty="0" smtClean="0"/>
              <a:t>tělo (biologická)</a:t>
            </a:r>
            <a:endParaRPr lang="cs-CZ" b="1" dirty="0" smtClean="0"/>
          </a:p>
          <a:p>
            <a:r>
              <a:rPr lang="cs-CZ" dirty="0" smtClean="0"/>
              <a:t>Vzdělávací podoblast</a:t>
            </a:r>
            <a:r>
              <a:rPr lang="cs-CZ" dirty="0" smtClean="0"/>
              <a:t>: </a:t>
            </a:r>
            <a:r>
              <a:rPr lang="cs-CZ" b="1" dirty="0" smtClean="0"/>
              <a:t>Zdraví, bezpečí</a:t>
            </a:r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rozlišovat, co zdraví prospívá a co mu škodí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369</Words>
  <Application>Microsoft Office PowerPoint</Application>
  <PresentationFormat>Širokoúhlá obrazovka</PresentationFormat>
  <Paragraphs>56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Strážníček jí zdravě…</vt:lpstr>
      <vt:lpstr>          NAŠI KAMARÁDI SKŘÍTKOVÉ          PRŮVODCI VZDĚLÁVACÍMI OBLASTMI</vt:lpstr>
      <vt:lpstr>Prezentace aplikace PowerPoint</vt:lpstr>
      <vt:lpstr>Prezentace aplikace PowerPoint</vt:lpstr>
      <vt:lpstr>Prezentace aplikace PowerPoint</vt:lpstr>
      <vt:lpstr>Použité zdroje obrázků a zvuků</vt:lpstr>
      <vt:lpstr>Materiály, pomůcky a technické vybavení</vt:lpstr>
      <vt:lpstr>Metodický postup</vt:lpstr>
      <vt:lpstr>Práce s interaktivním výukovým materiálem</vt:lpstr>
      <vt:lpstr>Práce s didaktickým kufříkem KUMUČ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2015-05-25T16:47:27Z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