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7"/>
  </p:notesMasterIdLst>
  <p:handoutMasterIdLst>
    <p:handoutMasterId r:id="rId18"/>
  </p:handoutMasterIdLst>
  <p:sldIdLst>
    <p:sldId id="272" r:id="rId3"/>
    <p:sldId id="286" r:id="rId4"/>
    <p:sldId id="287" r:id="rId5"/>
    <p:sldId id="291" r:id="rId6"/>
    <p:sldId id="292" r:id="rId7"/>
    <p:sldId id="293" r:id="rId8"/>
    <p:sldId id="294" r:id="rId9"/>
    <p:sldId id="288" r:id="rId10"/>
    <p:sldId id="275" r:id="rId11"/>
    <p:sldId id="276" r:id="rId12"/>
    <p:sldId id="277" r:id="rId13"/>
    <p:sldId id="278" r:id="rId14"/>
    <p:sldId id="280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EF9E4"/>
    <a:srgbClr val="FDFEE6"/>
    <a:srgbClr val="FDFE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3" autoAdjust="0"/>
    <p:restoredTop sz="94918" autoAdjust="0"/>
  </p:normalViewPr>
  <p:slideViewPr>
    <p:cSldViewPr snapToGrid="0">
      <p:cViewPr>
        <p:scale>
          <a:sx n="70" d="100"/>
          <a:sy n="70" d="100"/>
        </p:scale>
        <p:origin x="324" y="114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24. 5. 2015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24. 5. 2015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Logopedická chvilka</a:t>
            </a:r>
            <a:endParaRPr lang="cs-CZ" sz="3600" b="1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Jazyk a řeč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742681" y="343214"/>
            <a:ext cx="671418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Honem, vstávej Aničko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pPr>
              <a:spcAft>
                <a:spcPts val="0"/>
              </a:spcAft>
            </a:pPr>
            <a:endParaRPr lang="cs-CZ" sz="36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koukej svítí 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______________</a:t>
            </a:r>
          </a:p>
          <a:p>
            <a:pPr>
              <a:spcAft>
                <a:spcPts val="0"/>
              </a:spcAft>
            </a:pPr>
            <a:endParaRPr lang="cs-CZ" sz="36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Směje se je veselé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pPr>
              <a:spcAft>
                <a:spcPts val="0"/>
              </a:spcAft>
            </a:pPr>
            <a:endParaRPr lang="cs-CZ" sz="36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tak už honem z 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_____________.</a:t>
            </a:r>
            <a:endParaRPr lang="cs-CZ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4574" y="0"/>
            <a:ext cx="2579137" cy="2683697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5017" y="3734873"/>
            <a:ext cx="2991241" cy="2518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0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L -0.42344 0.119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72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7.40741E-7 L -0.36823 0.0699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11" y="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497983" y="270877"/>
            <a:ext cx="6096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K snídani každý dostane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pPr>
              <a:spcAft>
                <a:spcPts val="0"/>
              </a:spcAft>
            </a:pPr>
            <a:endParaRPr lang="cs-CZ" sz="36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buchty mákem 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________.</a:t>
            </a:r>
          </a:p>
          <a:p>
            <a:pPr>
              <a:spcAft>
                <a:spcPts val="0"/>
              </a:spcAft>
            </a:pPr>
            <a:endParaRPr lang="cs-CZ" sz="36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Andulka se teď všem chlubí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>
              <a:spcAft>
                <a:spcPts val="0"/>
              </a:spcAft>
            </a:pPr>
            <a:endParaRPr lang="cs-CZ" sz="3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„Už mám zase čisté 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________!</a:t>
            </a:r>
            <a:endParaRPr lang="cs-CZ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911" t="31925" r="18357" b="24507"/>
          <a:stretch/>
        </p:blipFill>
        <p:spPr>
          <a:xfrm rot="10800000">
            <a:off x="8177817" y="1045093"/>
            <a:ext cx="2658674" cy="147916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25455" r="7659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305" t="31268" r="22864" b="24225"/>
          <a:stretch/>
        </p:blipFill>
        <p:spPr>
          <a:xfrm flipV="1">
            <a:off x="8487178" y="4527241"/>
            <a:ext cx="2743200" cy="1766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10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-0.38008 0.0043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10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1.11111E-6 L -0.33502 0.0131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8" y="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485104" y="407608"/>
            <a:ext cx="6096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 tom uvidí Veroniku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pPr>
              <a:spcAft>
                <a:spcPts val="0"/>
              </a:spcAft>
            </a:pPr>
            <a:endParaRPr lang="cs-CZ" sz="3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poskakuje po 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__________.</a:t>
            </a:r>
          </a:p>
          <a:p>
            <a:pPr>
              <a:spcAft>
                <a:spcPts val="0"/>
              </a:spcAft>
            </a:pPr>
            <a:endParaRPr lang="cs-CZ" sz="3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Skočí sem a skočí tam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pPr>
              <a:spcAft>
                <a:spcPts val="0"/>
              </a:spcAft>
            </a:pPr>
            <a:endParaRPr lang="cs-CZ" sz="3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vyhýbá se 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__________.</a:t>
            </a:r>
            <a:endParaRPr lang="cs-CZ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485" b="68364" l="16455" r="90000">
                        <a14:foregroundMark x1="53318" y1="37212" x2="65727" y2="34364"/>
                        <a14:foregroundMark x1="66273" y1="33818" x2="78818" y2="23879"/>
                        <a14:foregroundMark x1="42364" y1="46182" x2="87000" y2="38485"/>
                        <a14:foregroundMark x1="70364" y1="35515" x2="85727" y2="24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136" t="21408" r="9202" b="31080"/>
          <a:stretch/>
        </p:blipFill>
        <p:spPr>
          <a:xfrm>
            <a:off x="8370556" y="898896"/>
            <a:ext cx="2795427" cy="135228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64727" y1="28000" x2="66591" y2="52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615" t="24038" r="21878" b="15118"/>
          <a:stretch/>
        </p:blipFill>
        <p:spPr>
          <a:xfrm>
            <a:off x="8609610" y="4388350"/>
            <a:ext cx="1845972" cy="1545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221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3.7037E-7 L -0.38594 0.0986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97" y="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-0.45495 0.0634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47" y="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446467" y="240183"/>
            <a:ext cx="6096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Kytky voní do dáli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pPr>
              <a:spcAft>
                <a:spcPts val="0"/>
              </a:spcAft>
            </a:pPr>
            <a:endParaRPr lang="cs-CZ" sz="3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včelky se k nim 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_________.</a:t>
            </a:r>
          </a:p>
          <a:p>
            <a:pPr>
              <a:spcAft>
                <a:spcPts val="0"/>
              </a:spcAft>
            </a:pPr>
            <a:endParaRPr lang="cs-CZ" sz="3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Co to bzučí? Včelička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</a:p>
          <a:p>
            <a:pPr>
              <a:spcAft>
                <a:spcPts val="0"/>
              </a:spcAft>
            </a:pPr>
            <a:endParaRPr lang="cs-CZ" sz="3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Ne, to bzučí 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_________.</a:t>
            </a:r>
            <a:endParaRPr lang="cs-CZ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4" name="Skupina 3"/>
          <p:cNvGrpSpPr/>
          <p:nvPr/>
        </p:nvGrpSpPr>
        <p:grpSpPr>
          <a:xfrm>
            <a:off x="9109609" y="605864"/>
            <a:ext cx="1850313" cy="1638349"/>
            <a:chOff x="8156572" y="448028"/>
            <a:chExt cx="3005489" cy="2375469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85" t="9014" r="27512" b="10422"/>
            <a:stretch/>
          </p:blipFill>
          <p:spPr>
            <a:xfrm rot="4474554">
              <a:off x="8308405" y="350671"/>
              <a:ext cx="1582570" cy="1777284"/>
            </a:xfrm>
            <a:prstGeom prst="rect">
              <a:avLst/>
            </a:prstGeom>
          </p:spPr>
        </p:pic>
        <p:pic>
          <p:nvPicPr>
            <p:cNvPr id="6" name="Obrázek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85" t="9014" r="27512" b="10422"/>
            <a:stretch/>
          </p:blipFill>
          <p:spPr>
            <a:xfrm rot="4474554">
              <a:off x="8253929" y="1143570"/>
              <a:ext cx="1582570" cy="1777284"/>
            </a:xfrm>
            <a:prstGeom prst="rect">
              <a:avLst/>
            </a:prstGeom>
          </p:spPr>
        </p:pic>
        <p:pic>
          <p:nvPicPr>
            <p:cNvPr id="7" name="Obrázek 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85" t="9014" r="27512" b="10422"/>
            <a:stretch/>
          </p:blipFill>
          <p:spPr>
            <a:xfrm rot="4474554">
              <a:off x="9482134" y="800036"/>
              <a:ext cx="1582570" cy="1777284"/>
            </a:xfrm>
            <a:prstGeom prst="rect">
              <a:avLst/>
            </a:prstGeom>
          </p:spPr>
        </p:pic>
      </p:grp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948" b="72713" l="33544" r="600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234" t="25728" r="36667" b="22066"/>
          <a:stretch/>
        </p:blipFill>
        <p:spPr>
          <a:xfrm rot="5400000">
            <a:off x="8850306" y="3662309"/>
            <a:ext cx="1779994" cy="2105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505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3.7037E-7 L -0.41784 0.0451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98" y="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1.11022E-16 L -0.45065 0.1025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39" y="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459346" y="600791"/>
            <a:ext cx="724222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cs-CZ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Už jí včelka neláká</a:t>
            </a:r>
            <a:r>
              <a:rPr lang="cs-CZ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pPr>
              <a:spcAft>
                <a:spcPts val="0"/>
              </a:spcAft>
            </a:pPr>
            <a:endParaRPr lang="cs-CZ"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napodobí </a:t>
            </a:r>
            <a:r>
              <a:rPr lang="cs-CZ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__________.</a:t>
            </a:r>
          </a:p>
          <a:p>
            <a:pPr>
              <a:spcAft>
                <a:spcPts val="0"/>
              </a:spcAft>
            </a:pPr>
            <a:endParaRPr lang="cs-CZ"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2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Za malou chvilku, chviličku</a:t>
            </a:r>
            <a:r>
              <a:rPr lang="cs-CZ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pPr>
              <a:spcAft>
                <a:spcPts val="0"/>
              </a:spcAft>
            </a:pPr>
            <a:endParaRPr lang="cs-CZ"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poseká tatínek u domu </a:t>
            </a:r>
            <a:r>
              <a:rPr lang="cs-CZ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_________.</a:t>
            </a:r>
            <a:endParaRPr lang="cs-CZ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182" b="76364" l="31864" r="65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00" t="24225" r="30610" b="20000"/>
          <a:stretch/>
        </p:blipFill>
        <p:spPr>
          <a:xfrm rot="5400000">
            <a:off x="8198855" y="1090200"/>
            <a:ext cx="1899632" cy="190605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634" b="63943" l="31109" r="718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010" t="20845" r="23005" b="31268"/>
          <a:stretch/>
        </p:blipFill>
        <p:spPr>
          <a:xfrm>
            <a:off x="8195646" y="3925871"/>
            <a:ext cx="2812278" cy="198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6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3.33333E-6 L -0.45937 -0.033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69" y="-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85185E-6 L -0.29271 0.0571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35" y="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227527" y="274638"/>
            <a:ext cx="895511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Děti se zatím na dvorku prohání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pPr>
              <a:spcAft>
                <a:spcPts val="0"/>
              </a:spcAft>
            </a:pPr>
            <a:endParaRPr lang="cs-CZ" sz="3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za chvíli na věži poledne 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__________.</a:t>
            </a:r>
          </a:p>
          <a:p>
            <a:pPr>
              <a:spcAft>
                <a:spcPts val="0"/>
              </a:spcAft>
            </a:pPr>
            <a:endParaRPr lang="cs-CZ" sz="3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K obědu mají polévku s játrovými knedlíčky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pPr>
              <a:spcAft>
                <a:spcPts val="0"/>
              </a:spcAft>
            </a:pPr>
            <a:endParaRPr lang="cs-CZ" sz="3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už se jim dělají v puse 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__________.</a:t>
            </a:r>
            <a:endParaRPr lang="cs-CZ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65318" y1="46788" x2="66864" y2="54061"/>
                        <a14:foregroundMark x1="64318" y1="54242" x2="68136" y2="47879"/>
                        <a14:foregroundMark x1="68273" y1="49939" x2="68273" y2="49939"/>
                        <a14:foregroundMark x1="67136" y1="47515" x2="67136" y2="47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516" t="29859" r="21737" b="25258"/>
          <a:stretch/>
        </p:blipFill>
        <p:spPr>
          <a:xfrm rot="5400000">
            <a:off x="8627858" y="436893"/>
            <a:ext cx="2962140" cy="208835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8424" b="78667" l="67864" r="97182">
                        <a14:foregroundMark x1="78955" y1="65152" x2="80545" y2="444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319" t="33427" b="16244"/>
          <a:stretch/>
        </p:blipFill>
        <p:spPr>
          <a:xfrm rot="5400000">
            <a:off x="9143486" y="3778515"/>
            <a:ext cx="2719933" cy="2877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75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L -0.30756 0.122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78" y="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-0.36328 0.0613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64" y="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510862" y="501709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Pak sní i lívance s jahodami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pPr>
              <a:spcAft>
                <a:spcPts val="0"/>
              </a:spcAft>
            </a:pPr>
            <a:endParaRPr lang="cs-CZ" sz="3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nakonec dostanou 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pusu</a:t>
            </a:r>
          </a:p>
          <a:p>
            <a:pPr>
              <a:spcAft>
                <a:spcPts val="0"/>
              </a:spcAft>
            </a:pPr>
            <a:endParaRPr lang="cs-CZ" sz="3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cs-CZ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cs-CZ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od své </a:t>
            </a:r>
            <a:r>
              <a:rPr lang="cs-CZ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______________. </a:t>
            </a:r>
            <a:endParaRPr lang="cs-CZ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455" b="72970" l="30000" r="70455">
                        <a14:foregroundMark x1="67682" y1="56788" x2="65364" y2="415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565" t="28212" r="28261" b="24058"/>
          <a:stretch/>
        </p:blipFill>
        <p:spPr>
          <a:xfrm rot="5400000">
            <a:off x="9057294" y="1119244"/>
            <a:ext cx="2358885" cy="2002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831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-0.53281 0.2370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41" y="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/>
              <a:t> </a:t>
            </a:r>
            <a:r>
              <a:rPr lang="cs-CZ" dirty="0" smtClean="0"/>
              <a:t>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Vizuální podpora k logopedickému cvičení pro děti</a:t>
            </a:r>
            <a:endParaRPr lang="cs-CZ" dirty="0" smtClean="0"/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Rozvoj a podpora jazykových dovedností</a:t>
            </a:r>
            <a:endParaRPr lang="cs-CZ" dirty="0"/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Děti k básničce kliknutím přiřazují obrázek do rýmu.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Zacházet s předměty digitální technologie, využívat nejzákladnější funkce počítače (zapnout-vypnout, práce s myší, jednoduchou klávesnicí</a:t>
            </a:r>
            <a:r>
              <a:rPr lang="cs-CZ" dirty="0" smtClean="0"/>
              <a:t>)</a:t>
            </a:r>
          </a:p>
          <a:p>
            <a:r>
              <a:rPr lang="cs-CZ" dirty="0"/>
              <a:t>Správně vyslovovat, ovládat dech, tempo i intonaci řeči</a:t>
            </a:r>
          </a:p>
          <a:p>
            <a:r>
              <a:rPr lang="cs-CZ" dirty="0"/>
              <a:t>Poznat a najít k sobě slova, která se rýmují, doplnit chybějící slovo rýmu </a:t>
            </a:r>
          </a:p>
          <a:p>
            <a:r>
              <a:rPr lang="cs-CZ" dirty="0"/>
              <a:t>Rozlišit krátké a dlouhé samohlásky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256</Words>
  <Application>Microsoft Office PowerPoint</Application>
  <PresentationFormat>Širokoúhlá obrazovka</PresentationFormat>
  <Paragraphs>119</Paragraphs>
  <Slides>14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8" baseType="lpstr">
      <vt:lpstr>Arial</vt:lpstr>
      <vt:lpstr>Century Gothic</vt:lpstr>
      <vt:lpstr>Times New Roman</vt:lpstr>
      <vt:lpstr>Sheer Green 16x9</vt:lpstr>
      <vt:lpstr>Logopedická chvilka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 Vnímání</vt:lpstr>
      <vt:lpstr>Studijní materiály </vt:lpstr>
      <vt:lpstr>   Práce s interaktivním výukovým materiálem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2015-05-24T19:44:52Z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