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6" r:id="rId4"/>
    <p:sldId id="288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18" Type="http://schemas.openxmlformats.org/officeDocument/2006/relationships/image" Target="../media/image2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image" Target="../media/image19.jpeg"/><Relationship Id="rId2" Type="http://schemas.openxmlformats.org/officeDocument/2006/relationships/image" Target="../media/image4.jpeg"/><Relationship Id="rId16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5" Type="http://schemas.openxmlformats.org/officeDocument/2006/relationships/image" Target="../media/image17.jpeg"/><Relationship Id="rId10" Type="http://schemas.openxmlformats.org/officeDocument/2006/relationships/image" Target="../media/image12.jpeg"/><Relationship Id="rId19" Type="http://schemas.openxmlformats.org/officeDocument/2006/relationships/comments" Target="../comments/comment1.xml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comments" Target="../comments/comment2.xml"/><Relationship Id="rId2" Type="http://schemas.openxmlformats.org/officeDocument/2006/relationships/image" Target="../media/image4.jpeg"/><Relationship Id="rId16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5" Type="http://schemas.openxmlformats.org/officeDocument/2006/relationships/image" Target="../media/image1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Výlet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</a:t>
            </a:r>
            <a:r>
              <a:rPr lang="cs-CZ" smtClean="0"/>
              <a:t>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639929" y="51995"/>
            <a:ext cx="2713149" cy="1300766"/>
          </a:xfrm>
          <a:prstGeom prst="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58488" y="2644399"/>
            <a:ext cx="101527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Hurá na výlet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Petřík ráno vyskočil z         , podíval se z         a měl radost, že svítí         . Mami, dnes spěchám do školky, půjdeme do                  hledat          . Všechny děti se těšily na slíbený výlet. Na záda si vzaly            se svačinou a         </a:t>
            </a:r>
            <a:r>
              <a:rPr lang="cs-CZ" b="1" dirty="0" err="1" smtClean="0"/>
              <a:t>a</a:t>
            </a:r>
            <a:r>
              <a:rPr lang="cs-CZ" b="1" dirty="0" smtClean="0"/>
              <a:t> vyrazily k lesu. Děti hledaly podle          , které ukazovaly, kudy mají jít. Aby získaly slíbený </a:t>
            </a:r>
            <a:r>
              <a:rPr lang="cs-CZ" b="1" dirty="0" smtClean="0"/>
              <a:t>poklad, </a:t>
            </a:r>
            <a:r>
              <a:rPr lang="cs-CZ" b="1" dirty="0" smtClean="0"/>
              <a:t>musely plnit cestou úkoly.      </a:t>
            </a:r>
            <a:endParaRPr lang="cs-CZ" b="1" dirty="0"/>
          </a:p>
        </p:txBody>
      </p:sp>
      <p:sp>
        <p:nvSpPr>
          <p:cNvPr id="5" name="Veselý obličej 4"/>
          <p:cNvSpPr/>
          <p:nvPr/>
        </p:nvSpPr>
        <p:spPr>
          <a:xfrm>
            <a:off x="3396954" y="3386105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5427825" y="3311009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8269552" y="3386104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4894556" y="3963811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6651232" y="3951071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3599307" y="4490861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5840621" y="4516126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10405404" y="4490861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10933833" y="97966"/>
            <a:ext cx="902368" cy="385010"/>
            <a:chOff x="721895" y="2695074"/>
            <a:chExt cx="902368" cy="385010"/>
          </a:xfrm>
        </p:grpSpPr>
        <p:sp>
          <p:nvSpPr>
            <p:cNvPr id="7" name="Ovál 6"/>
            <p:cNvSpPr/>
            <p:nvPr/>
          </p:nvSpPr>
          <p:spPr>
            <a:xfrm>
              <a:off x="721895" y="2695074"/>
              <a:ext cx="385010" cy="385010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219333" y="2695074"/>
              <a:ext cx="4049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A</a:t>
              </a:r>
              <a:endParaRPr lang="cs-CZ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0933833" y="610443"/>
            <a:ext cx="902368" cy="385010"/>
            <a:chOff x="721895" y="3320716"/>
            <a:chExt cx="902368" cy="385010"/>
          </a:xfrm>
        </p:grpSpPr>
        <p:sp>
          <p:nvSpPr>
            <p:cNvPr id="28" name="Ovál 27"/>
            <p:cNvSpPr/>
            <p:nvPr/>
          </p:nvSpPr>
          <p:spPr>
            <a:xfrm>
              <a:off x="721895" y="3320716"/>
              <a:ext cx="385010" cy="385010"/>
            </a:xfrm>
            <a:prstGeom prst="ellipse">
              <a:avLst/>
            </a:prstGeom>
            <a:noFill/>
            <a:ln w="5715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219333" y="3320716"/>
              <a:ext cx="4049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0963885" y="1122920"/>
            <a:ext cx="820382" cy="385010"/>
            <a:chOff x="750632" y="3946358"/>
            <a:chExt cx="820382" cy="385010"/>
          </a:xfrm>
        </p:grpSpPr>
        <p:sp>
          <p:nvSpPr>
            <p:cNvPr id="29" name="Ovál 28"/>
            <p:cNvSpPr/>
            <p:nvPr/>
          </p:nvSpPr>
          <p:spPr>
            <a:xfrm>
              <a:off x="750632" y="3946358"/>
              <a:ext cx="385010" cy="385010"/>
            </a:xfrm>
            <a:prstGeom prst="ellipse">
              <a:avLst/>
            </a:prstGeom>
            <a:noFill/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200722" y="3946358"/>
              <a:ext cx="37029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3971" y="185454"/>
            <a:ext cx="911184" cy="7252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68268" y="1285825"/>
            <a:ext cx="830579" cy="64600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171" y="1066702"/>
            <a:ext cx="1245904" cy="123660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6225" y="1321837"/>
            <a:ext cx="697334" cy="82750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4556" y="1329584"/>
            <a:ext cx="911184" cy="40910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84808" y="39842"/>
            <a:ext cx="734526" cy="99486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49958" y="1097377"/>
            <a:ext cx="948375" cy="100416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03196" y="1189885"/>
            <a:ext cx="539272" cy="9204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1824" y="110582"/>
            <a:ext cx="1236606" cy="104135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0920" y="290471"/>
            <a:ext cx="753121" cy="61365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4556" y="220173"/>
            <a:ext cx="688037" cy="71593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03108" y="47851"/>
            <a:ext cx="567165" cy="101345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0361" y="39270"/>
            <a:ext cx="873993" cy="1255203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27581" y="127600"/>
            <a:ext cx="595059" cy="107854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8325" y="1360600"/>
            <a:ext cx="768134" cy="855643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3120" y="3236101"/>
            <a:ext cx="401320" cy="543560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0621" y="4273973"/>
            <a:ext cx="436890" cy="745726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17992" y="3276170"/>
            <a:ext cx="562630" cy="473794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91824" y="3358804"/>
            <a:ext cx="375920" cy="391160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72628" y="3854935"/>
            <a:ext cx="477520" cy="685800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88920" y="4382963"/>
            <a:ext cx="482395" cy="874341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0204" y="3935923"/>
            <a:ext cx="401320" cy="44704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296" t="62240" r="44259" b="20233"/>
          <a:stretch/>
        </p:blipFill>
        <p:spPr>
          <a:xfrm rot="16200000">
            <a:off x="3526159" y="4407931"/>
            <a:ext cx="591981" cy="478135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296" t="62240" r="44259" b="20233"/>
          <a:stretch/>
        </p:blipFill>
        <p:spPr>
          <a:xfrm rot="16200000">
            <a:off x="6760153" y="1555796"/>
            <a:ext cx="990604" cy="80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3332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5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4543" y="518987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052385" y="2602413"/>
            <a:ext cx="10152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b="1" dirty="0" smtClean="0"/>
              <a:t>První byl schován v          pod kamenem. Děti měly vyjmenovat 3 zvířátka, která žijí v lese. Vzpomněly si na           ,        . Další úkol byl upevněn na vysokém        . Na krásném paloučku měly děti splnit poslední úkol. Najít poklad. Nejbystřejší               měla malá Anička.  Poklad byl schovaný pod stromem a byl zasypaný hromadou . Místo          v něm byla barevná, kulatá           . Děti se vracely veselé do mateřské školy. Byly spokojené, jak se jim výlet vydařil.</a:t>
            </a:r>
          </a:p>
        </p:txBody>
      </p:sp>
      <p:sp>
        <p:nvSpPr>
          <p:cNvPr id="63" name="Veselý obličej 62"/>
          <p:cNvSpPr/>
          <p:nvPr/>
        </p:nvSpPr>
        <p:spPr>
          <a:xfrm>
            <a:off x="8575476" y="3897749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8321424" y="3317717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48171" y="-14941"/>
            <a:ext cx="2713149" cy="1300766"/>
          </a:xfrm>
          <a:prstGeom prst="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3300701" y="2887660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2972530" y="3437959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3734149" y="3428951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9795520" y="4441479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3612151" y="4994638"/>
            <a:ext cx="404706" cy="312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3971" y="185454"/>
            <a:ext cx="911184" cy="72522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68268" y="1285825"/>
            <a:ext cx="830579" cy="64600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171" y="1066702"/>
            <a:ext cx="1245904" cy="123660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6225" y="1321837"/>
            <a:ext cx="697334" cy="82750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4556" y="1329584"/>
            <a:ext cx="911184" cy="409103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84808" y="39842"/>
            <a:ext cx="734526" cy="994864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49958" y="1097377"/>
            <a:ext cx="948375" cy="1004162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03196" y="1189885"/>
            <a:ext cx="539272" cy="920482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1824" y="110582"/>
            <a:ext cx="1236606" cy="104135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0920" y="290471"/>
            <a:ext cx="753121" cy="613654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94556" y="220173"/>
            <a:ext cx="688037" cy="715930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4052" y="-42084"/>
            <a:ext cx="567165" cy="1013459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0361" y="39270"/>
            <a:ext cx="873993" cy="1255203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27581" y="127600"/>
            <a:ext cx="595059" cy="1078544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48325" y="1360600"/>
            <a:ext cx="768134" cy="855643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5584" y="4991750"/>
            <a:ext cx="497840" cy="396240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02628" y="3370447"/>
            <a:ext cx="500425" cy="389219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25030" y="3246582"/>
            <a:ext cx="466218" cy="553245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51625" y="3939709"/>
            <a:ext cx="596029" cy="267605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38793" y="4310573"/>
            <a:ext cx="518160" cy="548640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22669" y="2876361"/>
            <a:ext cx="411480" cy="335280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39549" y="3079969"/>
            <a:ext cx="438280" cy="783157"/>
          </a:xfrm>
          <a:prstGeom prst="rect">
            <a:avLst/>
          </a:prstGeom>
        </p:spPr>
      </p:pic>
      <p:grpSp>
        <p:nvGrpSpPr>
          <p:cNvPr id="36" name="Skupina 35"/>
          <p:cNvGrpSpPr/>
          <p:nvPr/>
        </p:nvGrpSpPr>
        <p:grpSpPr>
          <a:xfrm>
            <a:off x="10792615" y="185454"/>
            <a:ext cx="902368" cy="385010"/>
            <a:chOff x="721895" y="2695074"/>
            <a:chExt cx="902368" cy="385010"/>
          </a:xfrm>
        </p:grpSpPr>
        <p:sp>
          <p:nvSpPr>
            <p:cNvPr id="37" name="Ovál 36"/>
            <p:cNvSpPr/>
            <p:nvPr/>
          </p:nvSpPr>
          <p:spPr>
            <a:xfrm>
              <a:off x="721895" y="2695074"/>
              <a:ext cx="385010" cy="385010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219333" y="2695074"/>
              <a:ext cx="4049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A</a:t>
              </a:r>
              <a:endParaRPr lang="cs-CZ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10792615" y="697931"/>
            <a:ext cx="902368" cy="385010"/>
            <a:chOff x="721895" y="3320716"/>
            <a:chExt cx="902368" cy="385010"/>
          </a:xfrm>
        </p:grpSpPr>
        <p:sp>
          <p:nvSpPr>
            <p:cNvPr id="58" name="Ovál 57"/>
            <p:cNvSpPr/>
            <p:nvPr/>
          </p:nvSpPr>
          <p:spPr>
            <a:xfrm>
              <a:off x="721895" y="3320716"/>
              <a:ext cx="385010" cy="385010"/>
            </a:xfrm>
            <a:prstGeom prst="ellipse">
              <a:avLst/>
            </a:prstGeom>
            <a:noFill/>
            <a:ln w="5715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1219333" y="3320716"/>
              <a:ext cx="4049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10822667" y="1210408"/>
            <a:ext cx="820382" cy="385010"/>
            <a:chOff x="750632" y="3946358"/>
            <a:chExt cx="820382" cy="385010"/>
          </a:xfrm>
        </p:grpSpPr>
        <p:sp>
          <p:nvSpPr>
            <p:cNvPr id="61" name="Ovál 60"/>
            <p:cNvSpPr/>
            <p:nvPr/>
          </p:nvSpPr>
          <p:spPr>
            <a:xfrm>
              <a:off x="750632" y="3946358"/>
              <a:ext cx="385010" cy="385010"/>
            </a:xfrm>
            <a:prstGeom prst="ellipse">
              <a:avLst/>
            </a:prstGeom>
            <a:noFill/>
            <a:ln w="571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200722" y="3946358"/>
              <a:ext cx="37029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842885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63" grpId="0" animBg="1"/>
      <p:bldP spid="35" grpId="0" animBg="1"/>
      <p:bldP spid="32" grpId="0" animBg="1"/>
      <p:bldP spid="33" grpId="0" animBg="1"/>
      <p:bldP spid="34" grpId="0" animBg="1"/>
      <p:bldP spid="39" grpId="0" animBg="1"/>
      <p:bldP spid="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Propojování sluchového a vizuálního vjemu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čtenářské gramotnosti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ze dětem nabízí malované čtení, které předčítá učitel. Místo </a:t>
            </a:r>
            <a:r>
              <a:rPr lang="cs-CZ" dirty="0" err="1" smtClean="0"/>
              <a:t>smajliku</a:t>
            </a:r>
            <a:r>
              <a:rPr lang="cs-CZ" dirty="0" smtClean="0"/>
              <a:t> </a:t>
            </a:r>
            <a:r>
              <a:rPr lang="cs-CZ" dirty="0" smtClean="0"/>
              <a:t>mají úkolem doplnit z nabídnutých obrázků ten správný.</a:t>
            </a:r>
          </a:p>
          <a:p>
            <a:r>
              <a:rPr lang="cs-CZ" dirty="0" smtClean="0"/>
              <a:t>Po označení se tento objeví v textu a </a:t>
            </a:r>
            <a:r>
              <a:rPr lang="cs-CZ" dirty="0" err="1" smtClean="0"/>
              <a:t>smajlik</a:t>
            </a:r>
            <a:r>
              <a:rPr lang="cs-CZ" dirty="0" smtClean="0"/>
              <a:t> </a:t>
            </a:r>
            <a:r>
              <a:rPr lang="cs-CZ" dirty="0" smtClean="0"/>
              <a:t>zmizí.</a:t>
            </a:r>
          </a:p>
          <a:p>
            <a:r>
              <a:rPr lang="cs-CZ" dirty="0" smtClean="0"/>
              <a:t>Na základě doplněných obrázků mají děti za úkol text co nejvěrněji zopakovat.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také v </a:t>
            </a:r>
            <a:r>
              <a:rPr lang="cs-CZ" dirty="0" err="1" smtClean="0"/>
              <a:t>zalaminované</a:t>
            </a:r>
            <a:r>
              <a:rPr lang="cs-CZ" dirty="0" smtClean="0"/>
              <a:t> podobě a skládají je za sebou na magnetickou tabulku.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Vyjadřovat samostatně a smysluplně myšlenky, nápady, pocity, ve vhodně zformulovaných </a:t>
            </a:r>
            <a:r>
              <a:rPr lang="cs-CZ" dirty="0" smtClean="0"/>
              <a:t>větách</a:t>
            </a:r>
          </a:p>
          <a:p>
            <a:r>
              <a:rPr lang="cs-CZ" dirty="0"/>
              <a:t>Sledovat a vyprávět příběh, pohádku</a:t>
            </a:r>
          </a:p>
          <a:p>
            <a:r>
              <a:rPr lang="cs-CZ" dirty="0"/>
              <a:t>Vyslovovat všechny hlásky správně a mluvit zřetelně, gramaticky správně, v přiměřeném tempu, ovládat sílu a intonaci </a:t>
            </a:r>
            <a:r>
              <a:rPr lang="cs-CZ" dirty="0" smtClean="0"/>
              <a:t>hlasu</a:t>
            </a:r>
          </a:p>
          <a:p>
            <a:r>
              <a:rPr lang="cs-CZ" dirty="0"/>
              <a:t>Mít přiměřeně bohatou slovní zásobu, dokázat osvojená slova aktivně uplatnit v řeči, používat větší množství slovních </a:t>
            </a:r>
            <a:r>
              <a:rPr lang="cs-CZ" dirty="0" smtClean="0"/>
              <a:t>obratů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432</Words>
  <Application>Microsoft Office PowerPoint</Application>
  <PresentationFormat>Vlastní</PresentationFormat>
  <Paragraphs>61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Výlet</vt:lpstr>
      <vt:lpstr>Snímek 2</vt:lpstr>
      <vt:lpstr>Snímek 3</vt:lpstr>
      <vt:lpstr>Použité odkazy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2015-05-26T11:01:13Z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