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4" r:id="rId4"/>
    <p:sldId id="293" r:id="rId5"/>
    <p:sldId id="291" r:id="rId6"/>
    <p:sldId id="292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FFFFF"/>
    <a:srgbClr val="FEF9E4"/>
    <a:srgbClr val="FDFE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5099" autoAdjust="0"/>
  </p:normalViewPr>
  <p:slideViewPr>
    <p:cSldViewPr snapToGrid="0">
      <p:cViewPr>
        <p:scale>
          <a:sx n="70" d="100"/>
          <a:sy n="70" d="100"/>
        </p:scale>
        <p:origin x="-726" y="-43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 půl sedmé přichází do školky….. Pravé horní okno, levé dolní okno, nade dveřmi vlevo, nade dveřmi vpravo, od dveří vpravo, od dveří vlevo, levé</a:t>
            </a:r>
            <a:r>
              <a:rPr lang="cs-CZ" baseline="0" dirty="0" smtClean="0"/>
              <a:t> horn</a:t>
            </a:r>
            <a:r>
              <a:rPr lang="cs-CZ" dirty="0" smtClean="0"/>
              <a:t>í okno, pravé dolní okno, okno nad oknem vlevo nad dveřmi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8547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sedm hodin – to nám do školky přichází – okno vpravo od pravého okna nade dveřmi, okno vlevo v prostřední řadě, okno vpravo v prostřední řadě, třetí okno zleva v horní řadě, prostřední okno vlevo od dveří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447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Hodiny ukazují půl osmé a do školky spěchá: druhé okno vpravo nahoře,</a:t>
            </a:r>
            <a:r>
              <a:rPr lang="cs-CZ" baseline="0" dirty="0" smtClean="0"/>
              <a:t> třetí okno zprava v prostřední řadě, třetí okno zleva v prostřední řadě, okno nad pravým oknem nade dveřmi.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98480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r>
              <a:rPr lang="cs-CZ" baseline="0" dirty="0" smtClean="0"/>
              <a:t> odbíjí osm hodin a do školky dorazily i ostatní děti. Poslední okno, které se otvírá je 4 zprava v horní řadě, děti hádají, kdo dneska zaspal.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3542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26" Type="http://schemas.openxmlformats.org/officeDocument/2006/relationships/image" Target="../media/image27.jpeg"/><Relationship Id="rId3" Type="http://schemas.openxmlformats.org/officeDocument/2006/relationships/image" Target="../media/image4.jpeg"/><Relationship Id="rId21" Type="http://schemas.openxmlformats.org/officeDocument/2006/relationships/image" Target="../media/image22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17" Type="http://schemas.openxmlformats.org/officeDocument/2006/relationships/image" Target="../media/image18.jpeg"/><Relationship Id="rId25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jpeg"/><Relationship Id="rId20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24" Type="http://schemas.openxmlformats.org/officeDocument/2006/relationships/image" Target="../media/image25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23" Type="http://schemas.openxmlformats.org/officeDocument/2006/relationships/image" Target="../media/image24.jpe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Relationship Id="rId22" Type="http://schemas.openxmlformats.org/officeDocument/2006/relationships/image" Target="../media/image23.jpeg"/><Relationship Id="rId27" Type="http://schemas.openxmlformats.org/officeDocument/2006/relationships/image" Target="../media/image2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26" Type="http://schemas.openxmlformats.org/officeDocument/2006/relationships/image" Target="../media/image27.jpeg"/><Relationship Id="rId3" Type="http://schemas.openxmlformats.org/officeDocument/2006/relationships/image" Target="../media/image4.jpeg"/><Relationship Id="rId21" Type="http://schemas.openxmlformats.org/officeDocument/2006/relationships/image" Target="../media/image22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17" Type="http://schemas.openxmlformats.org/officeDocument/2006/relationships/image" Target="../media/image18.jpeg"/><Relationship Id="rId25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7.jpeg"/><Relationship Id="rId20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24" Type="http://schemas.openxmlformats.org/officeDocument/2006/relationships/image" Target="../media/image25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23" Type="http://schemas.openxmlformats.org/officeDocument/2006/relationships/image" Target="../media/image24.jpe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Relationship Id="rId22" Type="http://schemas.openxmlformats.org/officeDocument/2006/relationships/image" Target="../media/image23.jpeg"/><Relationship Id="rId27" Type="http://schemas.openxmlformats.org/officeDocument/2006/relationships/image" Target="../media/image2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26" Type="http://schemas.openxmlformats.org/officeDocument/2006/relationships/image" Target="../media/image27.jpeg"/><Relationship Id="rId3" Type="http://schemas.openxmlformats.org/officeDocument/2006/relationships/image" Target="../media/image4.jpeg"/><Relationship Id="rId21" Type="http://schemas.openxmlformats.org/officeDocument/2006/relationships/image" Target="../media/image22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17" Type="http://schemas.openxmlformats.org/officeDocument/2006/relationships/image" Target="../media/image18.jpeg"/><Relationship Id="rId25" Type="http://schemas.openxmlformats.org/officeDocument/2006/relationships/image" Target="../media/image26.jpe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7.jpeg"/><Relationship Id="rId20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24" Type="http://schemas.openxmlformats.org/officeDocument/2006/relationships/image" Target="../media/image25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23" Type="http://schemas.openxmlformats.org/officeDocument/2006/relationships/image" Target="../media/image24.jpe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Relationship Id="rId22" Type="http://schemas.openxmlformats.org/officeDocument/2006/relationships/image" Target="../media/image23.jpeg"/><Relationship Id="rId27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26" Type="http://schemas.openxmlformats.org/officeDocument/2006/relationships/image" Target="../media/image27.jpeg"/><Relationship Id="rId3" Type="http://schemas.openxmlformats.org/officeDocument/2006/relationships/image" Target="../media/image4.jpeg"/><Relationship Id="rId21" Type="http://schemas.openxmlformats.org/officeDocument/2006/relationships/image" Target="../media/image22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17" Type="http://schemas.openxmlformats.org/officeDocument/2006/relationships/image" Target="../media/image18.jpeg"/><Relationship Id="rId25" Type="http://schemas.openxmlformats.org/officeDocument/2006/relationships/image" Target="../media/image26.jpe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7.jpeg"/><Relationship Id="rId20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24" Type="http://schemas.openxmlformats.org/officeDocument/2006/relationships/image" Target="../media/image25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23" Type="http://schemas.openxmlformats.org/officeDocument/2006/relationships/image" Target="../media/image24.jpe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Relationship Id="rId22" Type="http://schemas.openxmlformats.org/officeDocument/2006/relationships/image" Target="../media/image23.jpeg"/><Relationship Id="rId27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26" Type="http://schemas.openxmlformats.org/officeDocument/2006/relationships/image" Target="../media/image27.jpeg"/><Relationship Id="rId3" Type="http://schemas.openxmlformats.org/officeDocument/2006/relationships/image" Target="../media/image4.jpeg"/><Relationship Id="rId21" Type="http://schemas.openxmlformats.org/officeDocument/2006/relationships/image" Target="../media/image22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17" Type="http://schemas.openxmlformats.org/officeDocument/2006/relationships/image" Target="../media/image18.jpeg"/><Relationship Id="rId25" Type="http://schemas.openxmlformats.org/officeDocument/2006/relationships/image" Target="../media/image26.jpe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7.jpeg"/><Relationship Id="rId20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24" Type="http://schemas.openxmlformats.org/officeDocument/2006/relationships/image" Target="../media/image25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23" Type="http://schemas.openxmlformats.org/officeDocument/2006/relationships/image" Target="../media/image24.jpe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Relationship Id="rId22" Type="http://schemas.openxmlformats.org/officeDocument/2006/relationships/image" Target="../media/image23.jpeg"/><Relationship Id="rId27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Kdo dnes přišel do školky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Sociabilita, vnímání</a:t>
            </a:r>
            <a:r>
              <a:rPr lang="cs-CZ" dirty="0" smtClean="0"/>
              <a:t>, prostorová </a:t>
            </a:r>
            <a:r>
              <a:rPr lang="cs-CZ" dirty="0" smtClean="0"/>
              <a:t>orientace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498712" y="0"/>
            <a:ext cx="13716003" cy="77152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67" t="10329" r="31174" b="24695"/>
          <a:stretch/>
        </p:blipFill>
        <p:spPr>
          <a:xfrm>
            <a:off x="2725911" y="2691888"/>
            <a:ext cx="644139" cy="78753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98" t="16151" r="33286" b="29577"/>
          <a:stretch/>
        </p:blipFill>
        <p:spPr>
          <a:xfrm>
            <a:off x="3584529" y="2709996"/>
            <a:ext cx="678905" cy="76942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5" t="28357" r="37934" b="24694"/>
          <a:stretch/>
        </p:blipFill>
        <p:spPr>
          <a:xfrm>
            <a:off x="4477913" y="2689443"/>
            <a:ext cx="630802" cy="8256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348" t="25164" r="31032" b="33709"/>
          <a:stretch/>
        </p:blipFill>
        <p:spPr>
          <a:xfrm>
            <a:off x="5321077" y="2676254"/>
            <a:ext cx="706636" cy="81880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07" t="12770" r="34554" b="31831"/>
          <a:stretch/>
        </p:blipFill>
        <p:spPr>
          <a:xfrm>
            <a:off x="6235587" y="2689443"/>
            <a:ext cx="624274" cy="78034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08" t="15400" r="37793" b="29389"/>
          <a:stretch/>
        </p:blipFill>
        <p:spPr>
          <a:xfrm>
            <a:off x="7051780" y="2670579"/>
            <a:ext cx="659020" cy="82447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0" t="14836" r="40470" b="27887"/>
          <a:stretch/>
        </p:blipFill>
        <p:spPr>
          <a:xfrm>
            <a:off x="7930637" y="2677627"/>
            <a:ext cx="617808" cy="83747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32" t="12958" r="31315" b="23004"/>
          <a:stretch/>
        </p:blipFill>
        <p:spPr>
          <a:xfrm>
            <a:off x="8795605" y="2661160"/>
            <a:ext cx="654482" cy="82056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01" t="17841" r="36526" b="34647"/>
          <a:stretch/>
        </p:blipFill>
        <p:spPr>
          <a:xfrm>
            <a:off x="9679831" y="2678501"/>
            <a:ext cx="652073" cy="80475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86" t="14272" r="35963" b="37652"/>
          <a:stretch/>
        </p:blipFill>
        <p:spPr>
          <a:xfrm>
            <a:off x="9683571" y="3704827"/>
            <a:ext cx="644594" cy="81691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05" t="24977" r="35962" b="25821"/>
          <a:stretch/>
        </p:blipFill>
        <p:spPr>
          <a:xfrm>
            <a:off x="8808044" y="3684798"/>
            <a:ext cx="651663" cy="836940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51" t="24601" r="32441" b="18686"/>
          <a:stretch/>
        </p:blipFill>
        <p:spPr>
          <a:xfrm>
            <a:off x="7913256" y="3715515"/>
            <a:ext cx="670924" cy="78609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83" t="9765" r="39624" b="23756"/>
          <a:stretch/>
        </p:blipFill>
        <p:spPr>
          <a:xfrm>
            <a:off x="9742439" y="4736718"/>
            <a:ext cx="585726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742" t="24038" r="39906" b="32582"/>
          <a:stretch/>
        </p:blipFill>
        <p:spPr>
          <a:xfrm>
            <a:off x="8840982" y="4736719"/>
            <a:ext cx="641147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686" t="18027" r="32582" b="30705"/>
          <a:stretch/>
        </p:blipFill>
        <p:spPr>
          <a:xfrm>
            <a:off x="6244556" y="3725181"/>
            <a:ext cx="600407" cy="80348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375" t="10516" r="33005" b="24507"/>
          <a:stretch/>
        </p:blipFill>
        <p:spPr>
          <a:xfrm>
            <a:off x="7101077" y="3716674"/>
            <a:ext cx="598865" cy="79695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20" t="11462" r="36666" b="29474"/>
          <a:stretch/>
        </p:blipFill>
        <p:spPr>
          <a:xfrm>
            <a:off x="7922086" y="4721787"/>
            <a:ext cx="658586" cy="81917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707" t="10150" r="35472" b="30946"/>
          <a:stretch/>
        </p:blipFill>
        <p:spPr>
          <a:xfrm>
            <a:off x="5344852" y="3725181"/>
            <a:ext cx="645857" cy="7965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60" t="14727" r="29801" b="30348"/>
          <a:stretch/>
        </p:blipFill>
        <p:spPr>
          <a:xfrm>
            <a:off x="4505051" y="3745226"/>
            <a:ext cx="608610" cy="77766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76" t="15522" r="32488" b="28159"/>
          <a:stretch/>
        </p:blipFill>
        <p:spPr>
          <a:xfrm>
            <a:off x="3666979" y="3725181"/>
            <a:ext cx="604746" cy="77792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230" t="9950" r="32188" b="33930"/>
          <a:stretch/>
        </p:blipFill>
        <p:spPr>
          <a:xfrm>
            <a:off x="2782629" y="3725181"/>
            <a:ext cx="603498" cy="75638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751" t="22687" r="39502" b="25373"/>
          <a:stretch/>
        </p:blipFill>
        <p:spPr>
          <a:xfrm>
            <a:off x="2782629" y="4696207"/>
            <a:ext cx="613726" cy="77758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47" t="20896" r="32935" b="33731"/>
          <a:stretch/>
        </p:blipFill>
        <p:spPr>
          <a:xfrm>
            <a:off x="3638293" y="4712273"/>
            <a:ext cx="591179" cy="76151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65" t="29254" r="37413" b="26965"/>
          <a:stretch/>
        </p:blipFill>
        <p:spPr>
          <a:xfrm>
            <a:off x="4547802" y="4752150"/>
            <a:ext cx="560913" cy="72164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cxnSp>
        <p:nvCxnSpPr>
          <p:cNvPr id="63" name="Přímá spojnice 62"/>
          <p:cNvCxnSpPr/>
          <p:nvPr/>
        </p:nvCxnSpPr>
        <p:spPr>
          <a:xfrm>
            <a:off x="7736017" y="2647281"/>
            <a:ext cx="0" cy="14935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953814" y="1425039"/>
            <a:ext cx="5241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To jsou naši </a:t>
            </a:r>
            <a:r>
              <a:rPr lang="cs-CZ" b="1" dirty="0" err="1" smtClean="0"/>
              <a:t>školkáčci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3446" y="-172828"/>
            <a:ext cx="13716003" cy="77152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67" t="10329" r="31174" b="24695"/>
          <a:stretch/>
        </p:blipFill>
        <p:spPr>
          <a:xfrm>
            <a:off x="2725911" y="2691888"/>
            <a:ext cx="644139" cy="78753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98" t="16151" r="33286" b="29577"/>
          <a:stretch/>
        </p:blipFill>
        <p:spPr>
          <a:xfrm>
            <a:off x="3584529" y="2709996"/>
            <a:ext cx="678905" cy="76942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5" t="28357" r="37934" b="24694"/>
          <a:stretch/>
        </p:blipFill>
        <p:spPr>
          <a:xfrm>
            <a:off x="4477913" y="2689443"/>
            <a:ext cx="630802" cy="8256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348" t="25164" r="31032" b="33709"/>
          <a:stretch/>
        </p:blipFill>
        <p:spPr>
          <a:xfrm>
            <a:off x="5321077" y="2676254"/>
            <a:ext cx="706636" cy="81880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07" t="12770" r="34554" b="31831"/>
          <a:stretch/>
        </p:blipFill>
        <p:spPr>
          <a:xfrm>
            <a:off x="6235587" y="2689443"/>
            <a:ext cx="624274" cy="78034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08" t="15400" r="37793" b="29389"/>
          <a:stretch/>
        </p:blipFill>
        <p:spPr>
          <a:xfrm>
            <a:off x="7051780" y="2670579"/>
            <a:ext cx="659020" cy="82447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0" t="14836" r="40470" b="27887"/>
          <a:stretch/>
        </p:blipFill>
        <p:spPr>
          <a:xfrm>
            <a:off x="7930637" y="2677627"/>
            <a:ext cx="617808" cy="83747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32" t="12958" r="31315" b="23004"/>
          <a:stretch/>
        </p:blipFill>
        <p:spPr>
          <a:xfrm>
            <a:off x="8795605" y="2661160"/>
            <a:ext cx="654482" cy="82056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01" t="17841" r="36526" b="34647"/>
          <a:stretch/>
        </p:blipFill>
        <p:spPr>
          <a:xfrm>
            <a:off x="9679831" y="2678501"/>
            <a:ext cx="652073" cy="80475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86" t="14272" r="35963" b="37652"/>
          <a:stretch/>
        </p:blipFill>
        <p:spPr>
          <a:xfrm>
            <a:off x="9683571" y="3704827"/>
            <a:ext cx="644594" cy="81691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05" t="24977" r="35962" b="25821"/>
          <a:stretch/>
        </p:blipFill>
        <p:spPr>
          <a:xfrm>
            <a:off x="8808044" y="3684798"/>
            <a:ext cx="651663" cy="836940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51" t="24601" r="32441" b="18686"/>
          <a:stretch/>
        </p:blipFill>
        <p:spPr>
          <a:xfrm>
            <a:off x="7913256" y="3715515"/>
            <a:ext cx="670924" cy="78609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83" t="9765" r="39624" b="23756"/>
          <a:stretch/>
        </p:blipFill>
        <p:spPr>
          <a:xfrm>
            <a:off x="9742439" y="4736718"/>
            <a:ext cx="585726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742" t="24038" r="39906" b="32582"/>
          <a:stretch/>
        </p:blipFill>
        <p:spPr>
          <a:xfrm>
            <a:off x="8840982" y="4736719"/>
            <a:ext cx="641147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686" t="18027" r="32582" b="30705"/>
          <a:stretch/>
        </p:blipFill>
        <p:spPr>
          <a:xfrm>
            <a:off x="6244556" y="3725181"/>
            <a:ext cx="600407" cy="80348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375" t="10516" r="33005" b="24507"/>
          <a:stretch/>
        </p:blipFill>
        <p:spPr>
          <a:xfrm>
            <a:off x="7101077" y="3716674"/>
            <a:ext cx="598865" cy="79695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20" t="11462" r="36666" b="29474"/>
          <a:stretch/>
        </p:blipFill>
        <p:spPr>
          <a:xfrm>
            <a:off x="7922086" y="4721787"/>
            <a:ext cx="658586" cy="81917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707" t="10150" r="35472" b="30946"/>
          <a:stretch/>
        </p:blipFill>
        <p:spPr>
          <a:xfrm>
            <a:off x="5344852" y="3725181"/>
            <a:ext cx="645857" cy="7965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60" t="14727" r="29801" b="30348"/>
          <a:stretch/>
        </p:blipFill>
        <p:spPr>
          <a:xfrm>
            <a:off x="4505051" y="3745226"/>
            <a:ext cx="608610" cy="77766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76" t="15522" r="32488" b="28159"/>
          <a:stretch/>
        </p:blipFill>
        <p:spPr>
          <a:xfrm>
            <a:off x="3666979" y="3725181"/>
            <a:ext cx="604746" cy="77792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230" t="9950" r="32188" b="33930"/>
          <a:stretch/>
        </p:blipFill>
        <p:spPr>
          <a:xfrm>
            <a:off x="2782629" y="3725181"/>
            <a:ext cx="603498" cy="75638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751" t="22687" r="39502" b="25373"/>
          <a:stretch/>
        </p:blipFill>
        <p:spPr>
          <a:xfrm>
            <a:off x="2782629" y="4696207"/>
            <a:ext cx="613726" cy="77758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47" t="20896" r="32935" b="33731"/>
          <a:stretch/>
        </p:blipFill>
        <p:spPr>
          <a:xfrm>
            <a:off x="3638293" y="4712273"/>
            <a:ext cx="591179" cy="76151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65" t="29254" r="37413" b="26965"/>
          <a:stretch/>
        </p:blipFill>
        <p:spPr>
          <a:xfrm>
            <a:off x="4547802" y="4752150"/>
            <a:ext cx="560913" cy="72164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cxnSp>
        <p:nvCxnSpPr>
          <p:cNvPr id="63" name="Přímá spojnice 62"/>
          <p:cNvCxnSpPr/>
          <p:nvPr/>
        </p:nvCxnSpPr>
        <p:spPr>
          <a:xfrm>
            <a:off x="7736017" y="2647281"/>
            <a:ext cx="0" cy="14935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5" name="Obdélník 64"/>
          <p:cNvSpPr/>
          <p:nvPr/>
        </p:nvSpPr>
        <p:spPr>
          <a:xfrm>
            <a:off x="2699432" y="264728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435873" y="2660799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561968" y="264728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309347" y="2648076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170689" y="2637532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032988" y="263753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876891" y="261940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750544" y="263499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9637361" y="263499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745755" y="3669358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601831" y="3645807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4460737" y="3660374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5309347" y="3659926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6184131" y="3671289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7042437" y="3669358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7893075" y="3684797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805756" y="3669944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9663056" y="3659128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2745755" y="4669604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613174" y="4659122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501711" y="465912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876891" y="469746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8805755" y="4712273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9679831" y="4721787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5" name="Skupina 104"/>
          <p:cNvGrpSpPr/>
          <p:nvPr/>
        </p:nvGrpSpPr>
        <p:grpSpPr>
          <a:xfrm>
            <a:off x="5777394" y="1159541"/>
            <a:ext cx="1255594" cy="1179379"/>
            <a:chOff x="-272955" y="245660"/>
            <a:chExt cx="1255594" cy="1179379"/>
          </a:xfrm>
        </p:grpSpPr>
        <p:sp>
          <p:nvSpPr>
            <p:cNvPr id="106" name="Ovál 105"/>
            <p:cNvSpPr/>
            <p:nvPr/>
          </p:nvSpPr>
          <p:spPr>
            <a:xfrm>
              <a:off x="-272955" y="245660"/>
              <a:ext cx="1255594" cy="1179379"/>
            </a:xfrm>
            <a:prstGeom prst="ellips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Šipka nahoru 106"/>
            <p:cNvSpPr/>
            <p:nvPr/>
          </p:nvSpPr>
          <p:spPr>
            <a:xfrm rot="11414714">
              <a:off x="235204" y="842015"/>
              <a:ext cx="139936" cy="368786"/>
            </a:xfrm>
            <a:prstGeom prst="upArrow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Šipka nahoru 107"/>
            <p:cNvSpPr/>
            <p:nvPr/>
          </p:nvSpPr>
          <p:spPr>
            <a:xfrm rot="10800000">
              <a:off x="305173" y="832512"/>
              <a:ext cx="131555" cy="592525"/>
            </a:xfrm>
            <a:prstGeom prst="upArrow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305172" y="264975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844614" y="781890"/>
              <a:ext cx="101986" cy="10124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Ovál 110"/>
            <p:cNvSpPr/>
            <p:nvPr/>
          </p:nvSpPr>
          <p:spPr>
            <a:xfrm>
              <a:off x="-238014" y="781890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Ovál 111"/>
            <p:cNvSpPr/>
            <p:nvPr/>
          </p:nvSpPr>
          <p:spPr>
            <a:xfrm>
              <a:off x="581753" y="32292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Ovál 112"/>
            <p:cNvSpPr/>
            <p:nvPr/>
          </p:nvSpPr>
          <p:spPr>
            <a:xfrm>
              <a:off x="793958" y="560670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vál 113"/>
            <p:cNvSpPr/>
            <p:nvPr/>
          </p:nvSpPr>
          <p:spPr>
            <a:xfrm>
              <a:off x="766993" y="103151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>
              <a:off x="569135" y="1220306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vál 115"/>
            <p:cNvSpPr/>
            <p:nvPr/>
          </p:nvSpPr>
          <p:spPr>
            <a:xfrm>
              <a:off x="76575" y="1198666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vál 116"/>
            <p:cNvSpPr/>
            <p:nvPr/>
          </p:nvSpPr>
          <p:spPr>
            <a:xfrm>
              <a:off x="-143437" y="1048873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Ovál 117"/>
            <p:cNvSpPr/>
            <p:nvPr/>
          </p:nvSpPr>
          <p:spPr>
            <a:xfrm>
              <a:off x="-143438" y="49528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Ovál 118"/>
            <p:cNvSpPr/>
            <p:nvPr/>
          </p:nvSpPr>
          <p:spPr>
            <a:xfrm>
              <a:off x="65233" y="32292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345780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8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3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4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4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5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animClr clrSpc="rgb" dir="cw">
                                      <p:cBhvr>
                                        <p:cTn id="16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6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D3A4"/>
                                      </p:to>
                                    </p:animClr>
                                    <p:set>
                                      <p:cBhvr>
                                        <p:cTn id="173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4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3446" y="-172828"/>
            <a:ext cx="13716003" cy="77152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67" t="10329" r="31174" b="24695"/>
          <a:stretch/>
        </p:blipFill>
        <p:spPr>
          <a:xfrm>
            <a:off x="2725911" y="2691888"/>
            <a:ext cx="644139" cy="78753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98" t="16151" r="33286" b="29577"/>
          <a:stretch/>
        </p:blipFill>
        <p:spPr>
          <a:xfrm>
            <a:off x="3584529" y="2709996"/>
            <a:ext cx="678905" cy="76942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5" t="28357" r="37934" b="24694"/>
          <a:stretch/>
        </p:blipFill>
        <p:spPr>
          <a:xfrm>
            <a:off x="4477913" y="2689443"/>
            <a:ext cx="630802" cy="8256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348" t="25164" r="31032" b="33709"/>
          <a:stretch/>
        </p:blipFill>
        <p:spPr>
          <a:xfrm>
            <a:off x="5321077" y="2676254"/>
            <a:ext cx="706636" cy="81880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07" t="12770" r="34554" b="31831"/>
          <a:stretch/>
        </p:blipFill>
        <p:spPr>
          <a:xfrm>
            <a:off x="6235587" y="2689443"/>
            <a:ext cx="624274" cy="78034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08" t="15400" r="37793" b="29389"/>
          <a:stretch/>
        </p:blipFill>
        <p:spPr>
          <a:xfrm>
            <a:off x="7051780" y="2670579"/>
            <a:ext cx="659020" cy="82447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0" t="14836" r="40470" b="27887"/>
          <a:stretch/>
        </p:blipFill>
        <p:spPr>
          <a:xfrm>
            <a:off x="7930637" y="2677627"/>
            <a:ext cx="617808" cy="83747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32" t="12958" r="31315" b="23004"/>
          <a:stretch/>
        </p:blipFill>
        <p:spPr>
          <a:xfrm>
            <a:off x="8795605" y="2661160"/>
            <a:ext cx="654482" cy="82056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01" t="17841" r="36526" b="34647"/>
          <a:stretch/>
        </p:blipFill>
        <p:spPr>
          <a:xfrm>
            <a:off x="9679831" y="2678501"/>
            <a:ext cx="652073" cy="80475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86" t="14272" r="35963" b="37652"/>
          <a:stretch/>
        </p:blipFill>
        <p:spPr>
          <a:xfrm>
            <a:off x="9683571" y="3704827"/>
            <a:ext cx="644594" cy="81691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05" t="24977" r="35962" b="25821"/>
          <a:stretch/>
        </p:blipFill>
        <p:spPr>
          <a:xfrm>
            <a:off x="8808044" y="3684798"/>
            <a:ext cx="651663" cy="836940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51" t="24601" r="32441" b="18686"/>
          <a:stretch/>
        </p:blipFill>
        <p:spPr>
          <a:xfrm>
            <a:off x="7913256" y="3715515"/>
            <a:ext cx="670924" cy="78609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83" t="9765" r="39624" b="23756"/>
          <a:stretch/>
        </p:blipFill>
        <p:spPr>
          <a:xfrm>
            <a:off x="9742439" y="4736718"/>
            <a:ext cx="585726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742" t="24038" r="39906" b="32582"/>
          <a:stretch/>
        </p:blipFill>
        <p:spPr>
          <a:xfrm>
            <a:off x="8840982" y="4736719"/>
            <a:ext cx="641147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686" t="18027" r="32582" b="30705"/>
          <a:stretch/>
        </p:blipFill>
        <p:spPr>
          <a:xfrm>
            <a:off x="6244556" y="3725181"/>
            <a:ext cx="600407" cy="80348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375" t="10516" r="33005" b="24507"/>
          <a:stretch/>
        </p:blipFill>
        <p:spPr>
          <a:xfrm>
            <a:off x="7101077" y="3716674"/>
            <a:ext cx="598865" cy="79695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20" t="11462" r="36666" b="29474"/>
          <a:stretch/>
        </p:blipFill>
        <p:spPr>
          <a:xfrm>
            <a:off x="7922086" y="4721787"/>
            <a:ext cx="658586" cy="81917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707" t="10150" r="35472" b="30946"/>
          <a:stretch/>
        </p:blipFill>
        <p:spPr>
          <a:xfrm>
            <a:off x="5344852" y="3725181"/>
            <a:ext cx="645857" cy="7965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60" t="14727" r="29801" b="30348"/>
          <a:stretch/>
        </p:blipFill>
        <p:spPr>
          <a:xfrm>
            <a:off x="4505051" y="3745226"/>
            <a:ext cx="608610" cy="77766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76" t="15522" r="32488" b="28159"/>
          <a:stretch/>
        </p:blipFill>
        <p:spPr>
          <a:xfrm>
            <a:off x="3666979" y="3725181"/>
            <a:ext cx="604746" cy="77792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230" t="9950" r="32188" b="33930"/>
          <a:stretch/>
        </p:blipFill>
        <p:spPr>
          <a:xfrm>
            <a:off x="2782629" y="3725181"/>
            <a:ext cx="603498" cy="75638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751" t="22687" r="39502" b="25373"/>
          <a:stretch/>
        </p:blipFill>
        <p:spPr>
          <a:xfrm>
            <a:off x="2782629" y="4696207"/>
            <a:ext cx="613726" cy="77758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47" t="20896" r="32935" b="33731"/>
          <a:stretch/>
        </p:blipFill>
        <p:spPr>
          <a:xfrm>
            <a:off x="3638293" y="4712273"/>
            <a:ext cx="591179" cy="76151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65" t="29254" r="37413" b="26965"/>
          <a:stretch/>
        </p:blipFill>
        <p:spPr>
          <a:xfrm>
            <a:off x="4547802" y="4752150"/>
            <a:ext cx="560913" cy="72164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cxnSp>
        <p:nvCxnSpPr>
          <p:cNvPr id="63" name="Přímá spojnice 62"/>
          <p:cNvCxnSpPr/>
          <p:nvPr/>
        </p:nvCxnSpPr>
        <p:spPr>
          <a:xfrm>
            <a:off x="7736017" y="2647281"/>
            <a:ext cx="0" cy="14935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6" name="Obdélník 65"/>
          <p:cNvSpPr/>
          <p:nvPr/>
        </p:nvSpPr>
        <p:spPr>
          <a:xfrm>
            <a:off x="4435873" y="2660799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561968" y="264728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170689" y="2637532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032988" y="263753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876891" y="261940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750544" y="263499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745755" y="3669358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601831" y="3645807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4460737" y="3660374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7042437" y="3669358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7893075" y="3684797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805756" y="3669944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9663056" y="3659128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613174" y="4659122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8805755" y="4712273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9" name="Skupina 88"/>
          <p:cNvGrpSpPr/>
          <p:nvPr/>
        </p:nvGrpSpPr>
        <p:grpSpPr>
          <a:xfrm>
            <a:off x="5913911" y="1278813"/>
            <a:ext cx="1255594" cy="1179379"/>
            <a:chOff x="-272955" y="245660"/>
            <a:chExt cx="1255594" cy="1179379"/>
          </a:xfrm>
        </p:grpSpPr>
        <p:sp>
          <p:nvSpPr>
            <p:cNvPr id="90" name="Ovál 89"/>
            <p:cNvSpPr/>
            <p:nvPr/>
          </p:nvSpPr>
          <p:spPr>
            <a:xfrm>
              <a:off x="-272955" y="245660"/>
              <a:ext cx="1255594" cy="1179379"/>
            </a:xfrm>
            <a:prstGeom prst="ellips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Šipka nahoru 90"/>
            <p:cNvSpPr/>
            <p:nvPr/>
          </p:nvSpPr>
          <p:spPr>
            <a:xfrm rot="12470381">
              <a:off x="195230" y="829493"/>
              <a:ext cx="134628" cy="339570"/>
            </a:xfrm>
            <a:prstGeom prst="upArrow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Šipka nahoru 91"/>
            <p:cNvSpPr/>
            <p:nvPr/>
          </p:nvSpPr>
          <p:spPr>
            <a:xfrm>
              <a:off x="278506" y="275620"/>
              <a:ext cx="131555" cy="592525"/>
            </a:xfrm>
            <a:prstGeom prst="upArrow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844614" y="781890"/>
              <a:ext cx="101986" cy="10124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vál 93"/>
            <p:cNvSpPr/>
            <p:nvPr/>
          </p:nvSpPr>
          <p:spPr>
            <a:xfrm>
              <a:off x="-238014" y="781890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vál 94"/>
            <p:cNvSpPr/>
            <p:nvPr/>
          </p:nvSpPr>
          <p:spPr>
            <a:xfrm>
              <a:off x="581753" y="32292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793958" y="560670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vál 96"/>
            <p:cNvSpPr/>
            <p:nvPr/>
          </p:nvSpPr>
          <p:spPr>
            <a:xfrm>
              <a:off x="766993" y="103151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Ovál 97"/>
            <p:cNvSpPr/>
            <p:nvPr/>
          </p:nvSpPr>
          <p:spPr>
            <a:xfrm>
              <a:off x="569135" y="1220306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Ovál 98"/>
            <p:cNvSpPr/>
            <p:nvPr/>
          </p:nvSpPr>
          <p:spPr>
            <a:xfrm>
              <a:off x="76575" y="1198666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vál 99"/>
            <p:cNvSpPr/>
            <p:nvPr/>
          </p:nvSpPr>
          <p:spPr>
            <a:xfrm>
              <a:off x="-143437" y="1048873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vál 100"/>
            <p:cNvSpPr/>
            <p:nvPr/>
          </p:nvSpPr>
          <p:spPr>
            <a:xfrm>
              <a:off x="-143438" y="49528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vál 101"/>
            <p:cNvSpPr/>
            <p:nvPr/>
          </p:nvSpPr>
          <p:spPr>
            <a:xfrm>
              <a:off x="65233" y="32292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vál 102"/>
            <p:cNvSpPr/>
            <p:nvPr/>
          </p:nvSpPr>
          <p:spPr>
            <a:xfrm>
              <a:off x="305172" y="126692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4198551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</p:childTnLst>
        </p:cTn>
      </p:par>
    </p:tnLst>
    <p:bldLst>
      <p:bldP spid="66" grpId="0" animBg="1"/>
      <p:bldP spid="74" grpId="0" animBg="1"/>
      <p:bldP spid="79" grpId="0" animBg="1"/>
      <p:bldP spid="82" grpId="0" animBg="1"/>
      <p:bldP spid="8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3446" y="-172828"/>
            <a:ext cx="13716003" cy="77152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67" t="10329" r="31174" b="24695"/>
          <a:stretch/>
        </p:blipFill>
        <p:spPr>
          <a:xfrm>
            <a:off x="2725911" y="2691888"/>
            <a:ext cx="644139" cy="78753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98" t="16151" r="33286" b="29577"/>
          <a:stretch/>
        </p:blipFill>
        <p:spPr>
          <a:xfrm>
            <a:off x="3584529" y="2709996"/>
            <a:ext cx="678905" cy="76942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5" t="28357" r="37934" b="24694"/>
          <a:stretch/>
        </p:blipFill>
        <p:spPr>
          <a:xfrm>
            <a:off x="4477913" y="2689443"/>
            <a:ext cx="630802" cy="8256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348" t="25164" r="31032" b="33709"/>
          <a:stretch/>
        </p:blipFill>
        <p:spPr>
          <a:xfrm>
            <a:off x="5321077" y="2676254"/>
            <a:ext cx="706636" cy="81880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07" t="12770" r="34554" b="31831"/>
          <a:stretch/>
        </p:blipFill>
        <p:spPr>
          <a:xfrm>
            <a:off x="6235587" y="2689443"/>
            <a:ext cx="624274" cy="78034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08" t="15400" r="37793" b="29389"/>
          <a:stretch/>
        </p:blipFill>
        <p:spPr>
          <a:xfrm>
            <a:off x="7051780" y="2670579"/>
            <a:ext cx="659020" cy="82447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0" t="14836" r="40470" b="27887"/>
          <a:stretch/>
        </p:blipFill>
        <p:spPr>
          <a:xfrm>
            <a:off x="7930637" y="2677627"/>
            <a:ext cx="617808" cy="83747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32" t="12958" r="31315" b="23004"/>
          <a:stretch/>
        </p:blipFill>
        <p:spPr>
          <a:xfrm>
            <a:off x="8795605" y="2661160"/>
            <a:ext cx="654482" cy="82056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01" t="17841" r="36526" b="34647"/>
          <a:stretch/>
        </p:blipFill>
        <p:spPr>
          <a:xfrm>
            <a:off x="9679831" y="2678501"/>
            <a:ext cx="652073" cy="80475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86" t="14272" r="35963" b="37652"/>
          <a:stretch/>
        </p:blipFill>
        <p:spPr>
          <a:xfrm>
            <a:off x="9683571" y="3704827"/>
            <a:ext cx="644594" cy="81691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05" t="24977" r="35962" b="25821"/>
          <a:stretch/>
        </p:blipFill>
        <p:spPr>
          <a:xfrm>
            <a:off x="8808044" y="3684798"/>
            <a:ext cx="651663" cy="836940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51" t="24601" r="32441" b="18686"/>
          <a:stretch/>
        </p:blipFill>
        <p:spPr>
          <a:xfrm>
            <a:off x="7913256" y="3715515"/>
            <a:ext cx="670924" cy="78609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83" t="9765" r="39624" b="23756"/>
          <a:stretch/>
        </p:blipFill>
        <p:spPr>
          <a:xfrm>
            <a:off x="9742439" y="4736718"/>
            <a:ext cx="585726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742" t="24038" r="39906" b="32582"/>
          <a:stretch/>
        </p:blipFill>
        <p:spPr>
          <a:xfrm>
            <a:off x="8840982" y="4736719"/>
            <a:ext cx="641147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686" t="18027" r="32582" b="30705"/>
          <a:stretch/>
        </p:blipFill>
        <p:spPr>
          <a:xfrm>
            <a:off x="6244556" y="3725181"/>
            <a:ext cx="600407" cy="80348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375" t="10516" r="33005" b="24507"/>
          <a:stretch/>
        </p:blipFill>
        <p:spPr>
          <a:xfrm>
            <a:off x="7101077" y="3716674"/>
            <a:ext cx="598865" cy="79695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20" t="11462" r="36666" b="29474"/>
          <a:stretch/>
        </p:blipFill>
        <p:spPr>
          <a:xfrm>
            <a:off x="7922086" y="4721787"/>
            <a:ext cx="658586" cy="81917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707" t="10150" r="35472" b="30946"/>
          <a:stretch/>
        </p:blipFill>
        <p:spPr>
          <a:xfrm>
            <a:off x="5344852" y="3725181"/>
            <a:ext cx="645857" cy="7965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60" t="14727" r="29801" b="30348"/>
          <a:stretch/>
        </p:blipFill>
        <p:spPr>
          <a:xfrm>
            <a:off x="4505051" y="3745226"/>
            <a:ext cx="608610" cy="77766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76" t="15522" r="32488" b="28159"/>
          <a:stretch/>
        </p:blipFill>
        <p:spPr>
          <a:xfrm>
            <a:off x="3666979" y="3725181"/>
            <a:ext cx="604746" cy="77792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230" t="9950" r="32188" b="33930"/>
          <a:stretch/>
        </p:blipFill>
        <p:spPr>
          <a:xfrm>
            <a:off x="2782629" y="3725181"/>
            <a:ext cx="603498" cy="75638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751" t="22687" r="39502" b="25373"/>
          <a:stretch/>
        </p:blipFill>
        <p:spPr>
          <a:xfrm>
            <a:off x="2782629" y="4696207"/>
            <a:ext cx="613726" cy="77758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47" t="20896" r="32935" b="33731"/>
          <a:stretch/>
        </p:blipFill>
        <p:spPr>
          <a:xfrm>
            <a:off x="3638293" y="4712273"/>
            <a:ext cx="591179" cy="76151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65" t="29254" r="37413" b="26965"/>
          <a:stretch/>
        </p:blipFill>
        <p:spPr>
          <a:xfrm>
            <a:off x="4547802" y="4752150"/>
            <a:ext cx="560913" cy="72164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cxnSp>
        <p:nvCxnSpPr>
          <p:cNvPr id="63" name="Přímá spojnice 62"/>
          <p:cNvCxnSpPr/>
          <p:nvPr/>
        </p:nvCxnSpPr>
        <p:spPr>
          <a:xfrm>
            <a:off x="7736017" y="2647281"/>
            <a:ext cx="0" cy="14935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7" name="Obdélník 66"/>
          <p:cNvSpPr/>
          <p:nvPr/>
        </p:nvSpPr>
        <p:spPr>
          <a:xfrm>
            <a:off x="3561968" y="264728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170689" y="2637532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032988" y="263753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876891" y="261940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750544" y="263499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601831" y="3645807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4460737" y="3660374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7893075" y="3684797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805756" y="3669944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8805755" y="4712273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5616758" y="1159541"/>
            <a:ext cx="1255594" cy="1179379"/>
            <a:chOff x="5616758" y="1159541"/>
            <a:chExt cx="1255594" cy="1179379"/>
          </a:xfrm>
        </p:grpSpPr>
        <p:sp>
          <p:nvSpPr>
            <p:cNvPr id="90" name="Ovál 89"/>
            <p:cNvSpPr/>
            <p:nvPr/>
          </p:nvSpPr>
          <p:spPr>
            <a:xfrm>
              <a:off x="5616758" y="1159541"/>
              <a:ext cx="1255594" cy="1179379"/>
            </a:xfrm>
            <a:prstGeom prst="ellips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Šipka nahoru 90"/>
            <p:cNvSpPr/>
            <p:nvPr/>
          </p:nvSpPr>
          <p:spPr>
            <a:xfrm rot="14120618">
              <a:off x="6030193" y="1706934"/>
              <a:ext cx="208473" cy="322734"/>
            </a:xfrm>
            <a:prstGeom prst="upArrow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Šipka nahoru 91"/>
            <p:cNvSpPr/>
            <p:nvPr/>
          </p:nvSpPr>
          <p:spPr>
            <a:xfrm rot="10800000">
              <a:off x="6194886" y="1746393"/>
              <a:ext cx="131555" cy="592525"/>
            </a:xfrm>
            <a:prstGeom prst="upArrow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6194885" y="1178856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vál 93"/>
            <p:cNvSpPr/>
            <p:nvPr/>
          </p:nvSpPr>
          <p:spPr>
            <a:xfrm>
              <a:off x="6734327" y="1695771"/>
              <a:ext cx="101986" cy="10124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vál 94"/>
            <p:cNvSpPr/>
            <p:nvPr/>
          </p:nvSpPr>
          <p:spPr>
            <a:xfrm>
              <a:off x="5651699" y="169577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6471466" y="1236802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vál 96"/>
            <p:cNvSpPr/>
            <p:nvPr/>
          </p:nvSpPr>
          <p:spPr>
            <a:xfrm>
              <a:off x="6683671" y="147455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Ovál 97"/>
            <p:cNvSpPr/>
            <p:nvPr/>
          </p:nvSpPr>
          <p:spPr>
            <a:xfrm>
              <a:off x="6656706" y="1945398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Ovál 98"/>
            <p:cNvSpPr/>
            <p:nvPr/>
          </p:nvSpPr>
          <p:spPr>
            <a:xfrm>
              <a:off x="6458848" y="213418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vál 99"/>
            <p:cNvSpPr/>
            <p:nvPr/>
          </p:nvSpPr>
          <p:spPr>
            <a:xfrm>
              <a:off x="5966288" y="211254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vál 100"/>
            <p:cNvSpPr/>
            <p:nvPr/>
          </p:nvSpPr>
          <p:spPr>
            <a:xfrm>
              <a:off x="5746276" y="1962754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vál 101"/>
            <p:cNvSpPr/>
            <p:nvPr/>
          </p:nvSpPr>
          <p:spPr>
            <a:xfrm>
              <a:off x="5746275" y="1409168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vál 102"/>
            <p:cNvSpPr/>
            <p:nvPr/>
          </p:nvSpPr>
          <p:spPr>
            <a:xfrm>
              <a:off x="5954946" y="1236802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074842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BE77"/>
                                      </p:to>
                                    </p:animClr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  <p:bldLst>
      <p:bldP spid="69" grpId="0" animBg="1"/>
      <p:bldP spid="72" grpId="0" animBg="1"/>
      <p:bldP spid="76" grpId="0" animBg="1"/>
      <p:bldP spid="8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3446" y="-172828"/>
            <a:ext cx="13716003" cy="77152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67" t="10329" r="31174" b="24695"/>
          <a:stretch/>
        </p:blipFill>
        <p:spPr>
          <a:xfrm>
            <a:off x="2725911" y="2691888"/>
            <a:ext cx="644139" cy="78753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98" t="16151" r="33286" b="29577"/>
          <a:stretch/>
        </p:blipFill>
        <p:spPr>
          <a:xfrm>
            <a:off x="3584529" y="2709996"/>
            <a:ext cx="678905" cy="76942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65" t="28357" r="37934" b="24694"/>
          <a:stretch/>
        </p:blipFill>
        <p:spPr>
          <a:xfrm>
            <a:off x="4477913" y="2689443"/>
            <a:ext cx="630802" cy="8256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348" t="25164" r="31032" b="33709"/>
          <a:stretch/>
        </p:blipFill>
        <p:spPr>
          <a:xfrm>
            <a:off x="5321077" y="2676254"/>
            <a:ext cx="706636" cy="81880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07" t="12770" r="34554" b="31831"/>
          <a:stretch/>
        </p:blipFill>
        <p:spPr>
          <a:xfrm>
            <a:off x="6235587" y="2689443"/>
            <a:ext cx="624274" cy="78034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08" t="15400" r="37793" b="29389"/>
          <a:stretch/>
        </p:blipFill>
        <p:spPr>
          <a:xfrm>
            <a:off x="7051780" y="2670579"/>
            <a:ext cx="659020" cy="82447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0" t="14836" r="40470" b="27887"/>
          <a:stretch/>
        </p:blipFill>
        <p:spPr>
          <a:xfrm>
            <a:off x="7930637" y="2677627"/>
            <a:ext cx="617808" cy="83747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32" t="12958" r="31315" b="23004"/>
          <a:stretch/>
        </p:blipFill>
        <p:spPr>
          <a:xfrm>
            <a:off x="8795605" y="2661160"/>
            <a:ext cx="654482" cy="82056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01" t="17841" r="36526" b="34647"/>
          <a:stretch/>
        </p:blipFill>
        <p:spPr>
          <a:xfrm>
            <a:off x="9679831" y="2678501"/>
            <a:ext cx="652073" cy="80475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86" t="14272" r="35963" b="37652"/>
          <a:stretch/>
        </p:blipFill>
        <p:spPr>
          <a:xfrm>
            <a:off x="9683571" y="3704827"/>
            <a:ext cx="644594" cy="816911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05" t="24977" r="35962" b="25821"/>
          <a:stretch/>
        </p:blipFill>
        <p:spPr>
          <a:xfrm>
            <a:off x="8808044" y="3684798"/>
            <a:ext cx="651663" cy="836940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51" t="24601" r="32441" b="18686"/>
          <a:stretch/>
        </p:blipFill>
        <p:spPr>
          <a:xfrm>
            <a:off x="7913256" y="3715515"/>
            <a:ext cx="670924" cy="78609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883" t="9765" r="39624" b="23756"/>
          <a:stretch/>
        </p:blipFill>
        <p:spPr>
          <a:xfrm>
            <a:off x="9742439" y="4736718"/>
            <a:ext cx="585726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742" t="24038" r="39906" b="32582"/>
          <a:stretch/>
        </p:blipFill>
        <p:spPr>
          <a:xfrm>
            <a:off x="8840982" y="4736719"/>
            <a:ext cx="641147" cy="82280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686" t="18027" r="32582" b="30705"/>
          <a:stretch/>
        </p:blipFill>
        <p:spPr>
          <a:xfrm>
            <a:off x="6244556" y="3725181"/>
            <a:ext cx="600407" cy="803486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375" t="10516" r="33005" b="24507"/>
          <a:stretch/>
        </p:blipFill>
        <p:spPr>
          <a:xfrm>
            <a:off x="7101077" y="3716674"/>
            <a:ext cx="598865" cy="79695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20" t="11462" r="36666" b="29474"/>
          <a:stretch/>
        </p:blipFill>
        <p:spPr>
          <a:xfrm>
            <a:off x="7922086" y="4721787"/>
            <a:ext cx="658586" cy="81917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707" t="10150" r="35472" b="30946"/>
          <a:stretch/>
        </p:blipFill>
        <p:spPr>
          <a:xfrm>
            <a:off x="5344852" y="3725181"/>
            <a:ext cx="645857" cy="796557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60" t="14727" r="29801" b="30348"/>
          <a:stretch/>
        </p:blipFill>
        <p:spPr>
          <a:xfrm>
            <a:off x="4505051" y="3745226"/>
            <a:ext cx="608610" cy="77766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76" t="15522" r="32488" b="28159"/>
          <a:stretch/>
        </p:blipFill>
        <p:spPr>
          <a:xfrm>
            <a:off x="3666979" y="3725181"/>
            <a:ext cx="604746" cy="777923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230" t="9950" r="32188" b="33930"/>
          <a:stretch/>
        </p:blipFill>
        <p:spPr>
          <a:xfrm>
            <a:off x="2782629" y="3725181"/>
            <a:ext cx="603498" cy="756384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751" t="22687" r="39502" b="25373"/>
          <a:stretch/>
        </p:blipFill>
        <p:spPr>
          <a:xfrm>
            <a:off x="2782629" y="4696207"/>
            <a:ext cx="613726" cy="777585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47" t="20896" r="32935" b="33731"/>
          <a:stretch/>
        </p:blipFill>
        <p:spPr>
          <a:xfrm>
            <a:off x="3638293" y="4712273"/>
            <a:ext cx="591179" cy="761519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65" t="29254" r="37413" b="26965"/>
          <a:stretch/>
        </p:blipFill>
        <p:spPr>
          <a:xfrm>
            <a:off x="4547802" y="4752150"/>
            <a:ext cx="560913" cy="721642"/>
          </a:xfrm>
          <a:prstGeom prst="rect">
            <a:avLst/>
          </a:prstGeom>
          <a:ln w="76200">
            <a:solidFill>
              <a:schemeClr val="accent4">
                <a:lumMod val="50000"/>
              </a:schemeClr>
            </a:solidFill>
          </a:ln>
        </p:spPr>
      </p:pic>
      <p:cxnSp>
        <p:nvCxnSpPr>
          <p:cNvPr id="63" name="Přímá spojnice 62"/>
          <p:cNvCxnSpPr/>
          <p:nvPr/>
        </p:nvCxnSpPr>
        <p:spPr>
          <a:xfrm>
            <a:off x="7736017" y="2647281"/>
            <a:ext cx="0" cy="14935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7" name="Obdélník 66"/>
          <p:cNvSpPr/>
          <p:nvPr/>
        </p:nvSpPr>
        <p:spPr>
          <a:xfrm>
            <a:off x="3561968" y="264728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032988" y="2637531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876891" y="2619405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601831" y="3645807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805756" y="3669944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8805755" y="4712273"/>
            <a:ext cx="735041" cy="867819"/>
          </a:xfrm>
          <a:prstGeom prst="rect">
            <a:avLst/>
          </a:prstGeom>
          <a:solidFill>
            <a:srgbClr val="FDFEE2"/>
          </a:solidFill>
          <a:ln w="762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9" name="Skupina 88"/>
          <p:cNvGrpSpPr/>
          <p:nvPr/>
        </p:nvGrpSpPr>
        <p:grpSpPr>
          <a:xfrm>
            <a:off x="5674395" y="1196704"/>
            <a:ext cx="1255594" cy="1179379"/>
            <a:chOff x="-272955" y="245660"/>
            <a:chExt cx="1255594" cy="1179379"/>
          </a:xfrm>
        </p:grpSpPr>
        <p:sp>
          <p:nvSpPr>
            <p:cNvPr id="90" name="Ovál 89"/>
            <p:cNvSpPr/>
            <p:nvPr/>
          </p:nvSpPr>
          <p:spPr>
            <a:xfrm>
              <a:off x="-272955" y="245660"/>
              <a:ext cx="1255594" cy="1179379"/>
            </a:xfrm>
            <a:prstGeom prst="ellipse">
              <a:avLst/>
            </a:prstGeom>
            <a:ln w="57150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Šipka nahoru 90"/>
            <p:cNvSpPr/>
            <p:nvPr/>
          </p:nvSpPr>
          <p:spPr>
            <a:xfrm rot="14082124">
              <a:off x="135826" y="739515"/>
              <a:ext cx="160557" cy="399460"/>
            </a:xfrm>
            <a:prstGeom prst="upArrow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Šipka nahoru 91"/>
            <p:cNvSpPr/>
            <p:nvPr/>
          </p:nvSpPr>
          <p:spPr>
            <a:xfrm>
              <a:off x="309952" y="281990"/>
              <a:ext cx="131555" cy="592525"/>
            </a:xfrm>
            <a:prstGeom prst="upArrow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305172" y="264975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vál 93"/>
            <p:cNvSpPr/>
            <p:nvPr/>
          </p:nvSpPr>
          <p:spPr>
            <a:xfrm>
              <a:off x="844614" y="781890"/>
              <a:ext cx="101986" cy="10124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vál 94"/>
            <p:cNvSpPr/>
            <p:nvPr/>
          </p:nvSpPr>
          <p:spPr>
            <a:xfrm>
              <a:off x="-238014" y="781890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581753" y="32292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vál 96"/>
            <p:cNvSpPr/>
            <p:nvPr/>
          </p:nvSpPr>
          <p:spPr>
            <a:xfrm>
              <a:off x="793958" y="560670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Ovál 97"/>
            <p:cNvSpPr/>
            <p:nvPr/>
          </p:nvSpPr>
          <p:spPr>
            <a:xfrm>
              <a:off x="766993" y="103151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Ovál 98"/>
            <p:cNvSpPr/>
            <p:nvPr/>
          </p:nvSpPr>
          <p:spPr>
            <a:xfrm>
              <a:off x="569135" y="1220306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vál 99"/>
            <p:cNvSpPr/>
            <p:nvPr/>
          </p:nvSpPr>
          <p:spPr>
            <a:xfrm>
              <a:off x="76575" y="1198666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vál 100"/>
            <p:cNvSpPr/>
            <p:nvPr/>
          </p:nvSpPr>
          <p:spPr>
            <a:xfrm>
              <a:off x="-143437" y="1048873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vál 101"/>
            <p:cNvSpPr/>
            <p:nvPr/>
          </p:nvSpPr>
          <p:spPr>
            <a:xfrm>
              <a:off x="-143438" y="49528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vál 102"/>
            <p:cNvSpPr/>
            <p:nvPr/>
          </p:nvSpPr>
          <p:spPr>
            <a:xfrm>
              <a:off x="65233" y="322921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Ovál 103"/>
            <p:cNvSpPr/>
            <p:nvPr/>
          </p:nvSpPr>
          <p:spPr>
            <a:xfrm>
              <a:off x="326243" y="1248677"/>
              <a:ext cx="101649" cy="10918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249335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67" grpId="0" animBg="1"/>
      <p:bldP spid="70" grpId="0" animBg="1"/>
      <p:bldP spid="71" grpId="0" animBg="1"/>
      <p:bldP spid="75" grpId="0" animBg="1"/>
      <p:bldP spid="81" grpId="0" animBg="1"/>
      <p:bldP spid="8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Foto dětí se souhlasem zákonného zástupce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prostorovou orientaci na vlastní školce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Znalost prostorových pojmů, sociabilita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 snímku č, 2 se seznamujeme s dětmi v naší školce. Každé dítě si snaží zapamatovat svou polohu v okně školky a zároveň své nejbližší sousedy.</a:t>
            </a:r>
          </a:p>
          <a:p>
            <a:r>
              <a:rPr lang="cs-CZ" dirty="0" smtClean="0"/>
              <a:t>Na snímku č. 3 – 6 děti postupně dle času na hodinách přichází do budovy školky. Dle instrukcí učitele klikají na vybraná okna. Příkladem v pravém horním rohu. V naší školce poté postupujeme hledáním dle konkrétních jmen – mezi Sárou a Vojtou, vlevo od Elišky a podobně. Pro ostatní je v poznámkách napsaná poloha okna, která se má otevřít ( 3 zprava v prostřední řadě )</a:t>
            </a:r>
          </a:p>
          <a:p>
            <a:r>
              <a:rPr lang="cs-CZ" dirty="0" smtClean="0"/>
              <a:t>U posledního snímku se necháme jako poslední 4 okno zprava v horní řadě a ptáme </a:t>
            </a:r>
            <a:r>
              <a:rPr lang="cs-CZ" dirty="0" smtClean="0"/>
              <a:t>se, </a:t>
            </a:r>
            <a:r>
              <a:rPr lang="cs-CZ" dirty="0" smtClean="0"/>
              <a:t>kdo zaspal….</a:t>
            </a:r>
          </a:p>
          <a:p>
            <a:r>
              <a:rPr lang="cs-CZ" dirty="0" smtClean="0"/>
              <a:t>Nakonec zkusíme vyhodnotit </a:t>
            </a:r>
            <a:r>
              <a:rPr lang="cs-CZ" dirty="0" smtClean="0"/>
              <a:t>,v </a:t>
            </a:r>
            <a:r>
              <a:rPr lang="cs-CZ" dirty="0" smtClean="0"/>
              <a:t>jaký čas přišlo nejvíce dětí do </a:t>
            </a:r>
            <a:r>
              <a:rPr lang="cs-CZ" dirty="0"/>
              <a:t>š</a:t>
            </a:r>
            <a:r>
              <a:rPr lang="cs-CZ" dirty="0" smtClean="0"/>
              <a:t>kolky </a:t>
            </a:r>
            <a:r>
              <a:rPr lang="cs-CZ" dirty="0" smtClean="0"/>
              <a:t>a v jaký </a:t>
            </a:r>
            <a:r>
              <a:rPr lang="cs-CZ" dirty="0" smtClean="0"/>
              <a:t>nejméně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své fotky na hromádce a na </a:t>
            </a:r>
            <a:r>
              <a:rPr lang="cs-CZ" dirty="0" smtClean="0"/>
              <a:t>otázku, </a:t>
            </a:r>
            <a:r>
              <a:rPr lang="cs-CZ" dirty="0" smtClean="0"/>
              <a:t>kdo bude v okně vedle Janičky – připínají fotografii na magnetickou tabulku.</a:t>
            </a:r>
          </a:p>
          <a:p>
            <a:r>
              <a:rPr lang="cs-CZ" dirty="0" smtClean="0"/>
              <a:t>Okna školky také dramatizujeme a snažíme se postavit do řady </a:t>
            </a:r>
            <a:r>
              <a:rPr lang="cs-CZ" dirty="0" smtClean="0"/>
              <a:t>tak, </a:t>
            </a:r>
            <a:r>
              <a:rPr lang="cs-CZ" dirty="0" smtClean="0"/>
              <a:t>jak </a:t>
            </a:r>
            <a:r>
              <a:rPr lang="cs-CZ" dirty="0" smtClean="0"/>
              <a:t>je to </a:t>
            </a:r>
            <a:r>
              <a:rPr lang="cs-CZ" dirty="0" smtClean="0"/>
              <a:t>na obrázku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 Záměrně se soustředit a udržet pozornost</a:t>
            </a:r>
          </a:p>
          <a:p>
            <a:r>
              <a:rPr lang="cs-CZ" dirty="0"/>
              <a:t>Zapamatovat </a:t>
            </a:r>
            <a:r>
              <a:rPr lang="cs-CZ" dirty="0" smtClean="0"/>
              <a:t>si </a:t>
            </a:r>
            <a:r>
              <a:rPr lang="cs-CZ" dirty="0"/>
              <a:t>úlohu </a:t>
            </a:r>
            <a:r>
              <a:rPr lang="cs-CZ" dirty="0" smtClean="0"/>
              <a:t>a následně vybavit</a:t>
            </a:r>
          </a:p>
          <a:p>
            <a:r>
              <a:rPr lang="cs-CZ" dirty="0"/>
              <a:t>Pamatovat si postup řešení </a:t>
            </a:r>
            <a:r>
              <a:rPr lang="cs-CZ" dirty="0" smtClean="0"/>
              <a:t>,</a:t>
            </a:r>
            <a:r>
              <a:rPr lang="cs-CZ" dirty="0"/>
              <a:t> </a:t>
            </a:r>
            <a:r>
              <a:rPr lang="cs-CZ" dirty="0" smtClean="0"/>
              <a:t>uplatňovat </a:t>
            </a:r>
            <a:r>
              <a:rPr lang="cs-CZ" dirty="0"/>
              <a:t>postřeh a rychlost</a:t>
            </a:r>
          </a:p>
          <a:p>
            <a:r>
              <a:rPr lang="cs-CZ" dirty="0"/>
              <a:t> Orientovat se v prostoru i v rovině, částečně se orientovat v čase</a:t>
            </a:r>
          </a:p>
          <a:p>
            <a:r>
              <a:rPr lang="cs-CZ" dirty="0"/>
              <a:t>Cítit sounáležitost s ostatními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556</Words>
  <Application>Microsoft Office PowerPoint</Application>
  <PresentationFormat>Vlastní</PresentationFormat>
  <Paragraphs>68</Paragraphs>
  <Slides>13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Kdo dnes přišel do školky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2015-05-26T12:19:48Z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