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98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8E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8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18" Type="http://schemas.openxmlformats.org/officeDocument/2006/relationships/image" Target="../media/image16.png"/><Relationship Id="rId3" Type="http://schemas.openxmlformats.org/officeDocument/2006/relationships/image" Target="../media/image5.png"/><Relationship Id="rId21" Type="http://schemas.openxmlformats.org/officeDocument/2006/relationships/image" Target="../media/image19.png"/><Relationship Id="rId7" Type="http://schemas.microsoft.com/office/2007/relationships/hdphoto" Target="../media/hdphoto1.wdp"/><Relationship Id="rId12" Type="http://schemas.openxmlformats.org/officeDocument/2006/relationships/image" Target="../media/image11.png"/><Relationship Id="rId17" Type="http://schemas.openxmlformats.org/officeDocument/2006/relationships/image" Target="../media/image15.png"/><Relationship Id="rId2" Type="http://schemas.openxmlformats.org/officeDocument/2006/relationships/image" Target="../media/image4.jpeg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microsoft.com/office/2007/relationships/hdphoto" Target="../media/hdphoto3.wdp"/><Relationship Id="rId5" Type="http://schemas.openxmlformats.org/officeDocument/2006/relationships/image" Target="../media/image7.png"/><Relationship Id="rId15" Type="http://schemas.microsoft.com/office/2007/relationships/hdphoto" Target="../media/hdphoto4.wdp"/><Relationship Id="rId10" Type="http://schemas.openxmlformats.org/officeDocument/2006/relationships/image" Target="../media/image10.png"/><Relationship Id="rId19" Type="http://schemas.openxmlformats.org/officeDocument/2006/relationships/image" Target="../media/image17.png"/><Relationship Id="rId4" Type="http://schemas.openxmlformats.org/officeDocument/2006/relationships/image" Target="../media/image6.png"/><Relationship Id="rId9" Type="http://schemas.microsoft.com/office/2007/relationships/hdphoto" Target="../media/hdphoto2.wdp"/><Relationship Id="rId14" Type="http://schemas.openxmlformats.org/officeDocument/2006/relationships/image" Target="../media/image13.png"/><Relationship Id="rId22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2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STOLOVÁNÍ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40446" y="650383"/>
            <a:ext cx="6311108" cy="5562600"/>
          </a:xfrm>
          <a:prstGeom prst="rect">
            <a:avLst/>
          </a:prstGeom>
          <a:pattFill prst="lgCheck">
            <a:fgClr>
              <a:schemeClr val="accent1">
                <a:lumMod val="40000"/>
                <a:lumOff val="60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13" t="22083" r="25781" b="18750"/>
          <a:stretch/>
        </p:blipFill>
        <p:spPr>
          <a:xfrm>
            <a:off x="10202208" y="5221709"/>
            <a:ext cx="1312751" cy="12552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13" t="22083" r="25781" b="18750"/>
          <a:stretch/>
        </p:blipFill>
        <p:spPr>
          <a:xfrm>
            <a:off x="4768850" y="3161518"/>
            <a:ext cx="2654300" cy="25381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781" t="10120" r="32328" b="36963"/>
          <a:stretch/>
        </p:blipFill>
        <p:spPr>
          <a:xfrm>
            <a:off x="6887126" y="2001425"/>
            <a:ext cx="1199268" cy="11361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781" t="10120" r="32328" b="36963"/>
          <a:stretch/>
        </p:blipFill>
        <p:spPr>
          <a:xfrm>
            <a:off x="266645" y="381000"/>
            <a:ext cx="1199268" cy="11361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65167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726" t="11567" r="30326" b="31343"/>
          <a:stretch/>
        </p:blipFill>
        <p:spPr>
          <a:xfrm>
            <a:off x="10338327" y="2763562"/>
            <a:ext cx="1675346" cy="18903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81917" l="43813" r="57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661" t="16587" r="41045" b="16249"/>
          <a:stretch/>
        </p:blipFill>
        <p:spPr>
          <a:xfrm>
            <a:off x="564049" y="1883281"/>
            <a:ext cx="604460" cy="176056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588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515" t="11734" r="43104" b="19537"/>
          <a:stretch/>
        </p:blipFill>
        <p:spPr>
          <a:xfrm rot="1464392">
            <a:off x="951683" y="3022244"/>
            <a:ext cx="518616" cy="17307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508" t="16362" r="41212" b="14907"/>
          <a:stretch/>
        </p:blipFill>
        <p:spPr>
          <a:xfrm>
            <a:off x="11582698" y="1498997"/>
            <a:ext cx="450376" cy="15194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16" t="22407" r="47089" b="12892"/>
          <a:stretch/>
        </p:blipFill>
        <p:spPr>
          <a:xfrm>
            <a:off x="395992" y="3887609"/>
            <a:ext cx="668740" cy="18763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76833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25" t="19720" r="40373" b="25877"/>
          <a:stretch/>
        </p:blipFill>
        <p:spPr>
          <a:xfrm>
            <a:off x="10341322" y="1450374"/>
            <a:ext cx="594307" cy="13249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6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884" t="23078" r="28115" b="26325"/>
          <a:stretch/>
        </p:blipFill>
        <p:spPr>
          <a:xfrm>
            <a:off x="299155" y="5561609"/>
            <a:ext cx="1625774" cy="13709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813" t="18825" r="40709" b="25653"/>
          <a:stretch/>
        </p:blipFill>
        <p:spPr>
          <a:xfrm>
            <a:off x="11317808" y="4574509"/>
            <a:ext cx="819332" cy="175167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508" t="16362" r="41212" b="14907"/>
          <a:stretch/>
        </p:blipFill>
        <p:spPr>
          <a:xfrm rot="21230872">
            <a:off x="4054272" y="3278825"/>
            <a:ext cx="736641" cy="248515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9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884" t="23078" r="28115" b="26325"/>
          <a:stretch/>
        </p:blipFill>
        <p:spPr>
          <a:xfrm>
            <a:off x="7095564" y="3743477"/>
            <a:ext cx="2207079" cy="18611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813" t="18825" r="40709" b="25653"/>
          <a:stretch/>
        </p:blipFill>
        <p:spPr>
          <a:xfrm rot="647510">
            <a:off x="7497380" y="3407020"/>
            <a:ext cx="1092167" cy="233497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16" t="22407" r="47089" b="12892"/>
          <a:stretch/>
        </p:blipFill>
        <p:spPr>
          <a:xfrm rot="810846">
            <a:off x="7174194" y="3303620"/>
            <a:ext cx="914242" cy="2565205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10663988" y="-48623"/>
            <a:ext cx="1528012" cy="1498997"/>
          </a:xfrm>
          <a:prstGeom prst="rect">
            <a:avLst/>
          </a:prstGeom>
          <a:pattFill prst="lgCheck">
            <a:fgClr>
              <a:schemeClr val="accent1">
                <a:lumMod val="40000"/>
                <a:lumOff val="60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8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4477982" cy="335848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86639" y="0"/>
            <a:ext cx="4605361" cy="34540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3054" y="3358487"/>
            <a:ext cx="4641755" cy="3481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6979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Děti se učí správnému prostírání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Budou umět nachystat stůl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2 děti vybírají </a:t>
            </a:r>
            <a:r>
              <a:rPr lang="cs-CZ" dirty="0"/>
              <a:t>z</a:t>
            </a:r>
            <a:r>
              <a:rPr lang="cs-CZ" dirty="0" smtClean="0"/>
              <a:t> nabízených předmětu, ty, které se hodí k prostírání </a:t>
            </a:r>
            <a:r>
              <a:rPr lang="cs-CZ" dirty="0" smtClean="0"/>
              <a:t>, za </a:t>
            </a:r>
            <a:r>
              <a:rPr lang="cs-CZ" dirty="0" smtClean="0"/>
              <a:t>pomoci animačních efektů se jim nabízí zpětná vazba</a:t>
            </a:r>
          </a:p>
          <a:p>
            <a:r>
              <a:rPr lang="cs-CZ" dirty="0" smtClean="0"/>
              <a:t>Na snímku číslo 3 děti vybírají z nabízených obrázků správně prostřený stůl</a:t>
            </a:r>
          </a:p>
          <a:p>
            <a:r>
              <a:rPr lang="cs-CZ" dirty="0" smtClean="0"/>
              <a:t>Materiál je určen pro dotykové zařízení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Učíme se prakticky prostírat</a:t>
            </a:r>
          </a:p>
          <a:p>
            <a:r>
              <a:rPr lang="cs-CZ" dirty="0" smtClean="0"/>
              <a:t>Dekorační ubrousky vystřihujeme z pomůcek KUMUČE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 běžnými předměty denní potřeby, hračkami, pomůckami,    nástroji a materiály </a:t>
            </a:r>
          </a:p>
          <a:p>
            <a:r>
              <a:rPr lang="cs-CZ" dirty="0"/>
              <a:t>Zvládat výtvarné činnosti, provádět jednoduché úkony s </a:t>
            </a:r>
            <a:r>
              <a:rPr lang="cs-CZ" dirty="0" smtClean="0"/>
              <a:t>výtvarnými </a:t>
            </a:r>
            <a:r>
              <a:rPr lang="cs-CZ" dirty="0"/>
              <a:t>a technickými pomůckami (např. tužkou, pastelem, štětcem, nůžkami)  </a:t>
            </a:r>
            <a:r>
              <a:rPr lang="cs-CZ" dirty="0" smtClean="0"/>
              <a:t>a </a:t>
            </a:r>
            <a:r>
              <a:rPr lang="cs-CZ" dirty="0"/>
              <a:t>materiály (např. papírem-překládání, textilem</a:t>
            </a:r>
            <a:r>
              <a:rPr lang="cs-CZ" dirty="0" smtClean="0"/>
              <a:t>,) </a:t>
            </a:r>
            <a:endParaRPr lang="cs-CZ" dirty="0"/>
          </a:p>
          <a:p>
            <a:r>
              <a:rPr lang="cs-CZ" dirty="0"/>
              <a:t>Zvládat sebeobsluhu, uplatňovat základní kulturně hygienické a zdravotně preventivní návyky </a:t>
            </a:r>
            <a:endParaRPr lang="cs-CZ" dirty="0" smtClean="0"/>
          </a:p>
          <a:p>
            <a:r>
              <a:rPr lang="cs-CZ" dirty="0" smtClean="0"/>
              <a:t>Zvládat </a:t>
            </a:r>
            <a:r>
              <a:rPr lang="cs-CZ" dirty="0"/>
              <a:t>jednoduchou obsluhu a pracovní úkony </a:t>
            </a:r>
            <a:endParaRPr lang="cs-CZ" dirty="0" smtClean="0"/>
          </a:p>
          <a:p>
            <a:r>
              <a:rPr lang="cs-CZ" dirty="0"/>
              <a:t>Udržovat pořádek, zvládat jednoduché úklidové práce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244</Words>
  <Application>Microsoft Office PowerPoint</Application>
  <PresentationFormat>Vlastní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STOLOVÁNÍ</vt:lpstr>
      <vt:lpstr>Snímek 2</vt:lpstr>
      <vt:lpstr>Snímek 3</vt:lpstr>
      <vt:lpstr>Použité odkazy</vt:lpstr>
      <vt:lpstr>Metodický pokyn Integrovaný blok: sebeobsluha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2015-05-27T06:40:24Z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