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3.xml" ContentType="application/vnd.openxmlformats-officedocument.them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comments/comment8.xml" ContentType="application/vnd.openxmlformats-officedocument.presentationml.comments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comments/comment5.xml" ContentType="application/vnd.openxmlformats-officedocument.presentationml.comments+xml"/>
  <Override PartName="/ppt/comments/comment6.xml" ContentType="application/vnd.openxmlformats-officedocument.presentationml.comments+xml"/>
  <Override PartName="/ppt/notesSlides/notesSlide15.xml" ContentType="application/vnd.openxmlformats-officedocument.presentationml.notesSl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comments/comment3.xml" ContentType="application/vnd.openxmlformats-officedocument.presentationml.comments+xml"/>
  <Override PartName="/ppt/comments/comment4.xml" ContentType="application/vnd.openxmlformats-officedocument.presentationml.comments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docProps/custom.xml" ContentType="application/vnd.openxmlformats-officedocument.custom-properties+xml"/>
  <Override PartName="/ppt/commentAuthors.xml" ContentType="application/vnd.openxmlformats-officedocument.presentationml.commentAuthors+xml"/>
  <Default Extension="gif" ContentType="image/gif"/>
  <Override PartName="/ppt/comments/comment1.xml" ContentType="application/vnd.openxmlformats-officedocument.presentationml.comments+xml"/>
  <Override PartName="/ppt/comments/comment2.xml" ContentType="application/vnd.openxmlformats-officedocument.presentationml.comments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  <Override PartName="/ppt/comments/comment7.xml" ContentType="application/vnd.openxmlformats-officedocument.presentationml.comment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8"/>
  </p:notesMasterIdLst>
  <p:handoutMasterIdLst>
    <p:handoutMasterId r:id="rId19"/>
  </p:handoutMasterIdLst>
  <p:sldIdLst>
    <p:sldId id="272" r:id="rId3"/>
    <p:sldId id="282" r:id="rId4"/>
    <p:sldId id="291" r:id="rId5"/>
    <p:sldId id="284" r:id="rId6"/>
    <p:sldId id="287" r:id="rId7"/>
    <p:sldId id="288" r:id="rId8"/>
    <p:sldId id="290" r:id="rId9"/>
    <p:sldId id="294" r:id="rId10"/>
    <p:sldId id="293" r:id="rId11"/>
    <p:sldId id="275" r:id="rId12"/>
    <p:sldId id="276" r:id="rId13"/>
    <p:sldId id="277" r:id="rId14"/>
    <p:sldId id="278" r:id="rId15"/>
    <p:sldId id="280" r:id="rId16"/>
    <p:sldId id="281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20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FEFAEC"/>
    <a:srgbClr val="FEF8E5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7353" autoAdjust="0"/>
    <p:restoredTop sz="94918" autoAdjust="0"/>
  </p:normalViewPr>
  <p:slideViewPr>
    <p:cSldViewPr snapToGrid="0">
      <p:cViewPr varScale="1">
        <p:scale>
          <a:sx n="86" d="100"/>
          <a:sy n="86" d="100"/>
        </p:scale>
        <p:origin x="-84" y="-426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21" Type="http://schemas.openxmlformats.org/officeDocument/2006/relationships/presProps" Target="pres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" Type="http://schemas.openxmlformats.org/officeDocument/2006/relationships/slideMaster" Target="slideMasters/slideMaster1.xml"/><Relationship Id="rId16" Type="http://schemas.openxmlformats.org/officeDocument/2006/relationships/slide" Target="slides/slide14.xml"/><Relationship Id="rId20" Type="http://schemas.openxmlformats.org/officeDocument/2006/relationships/commentAuthors" Target="commentAuthor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tableStyles" Target="tableStyle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theme" Target="theme/theme1.xml"/><Relationship Id="rId10" Type="http://schemas.openxmlformats.org/officeDocument/2006/relationships/slide" Target="slides/slide8.xml"/><Relationship Id="rId19" Type="http://schemas.openxmlformats.org/officeDocument/2006/relationships/handoutMaster" Target="handoutMasters/handoutMaster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viewProps" Target="viewProps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2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4">
    <p:pos x="7680" y="-46"/>
    <p:text/>
  </p:cm>
</p:cmLst>
</file>

<file path=ppt/comments/comment3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3">
    <p:pos x="7680" y="-46"/>
    <p:text/>
  </p:cm>
</p:cmLst>
</file>

<file path=ppt/comments/comment4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4">
    <p:pos x="7680" y="-46"/>
    <p:text/>
  </p:cm>
</p:cmLst>
</file>

<file path=ppt/comments/comment5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4">
    <p:pos x="7680" y="-46"/>
    <p:text/>
  </p:cm>
</p:cmLst>
</file>

<file path=ppt/comments/comment6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4">
    <p:pos x="7680" y="-46"/>
    <p:text/>
  </p:cm>
</p:cmLst>
</file>

<file path=ppt/comments/comment7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8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27.5.2015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27.5.2015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03081313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0533484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1924410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4095630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14972581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716978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4019029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633207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46457487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0549745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203154395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820443635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99131305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8298918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Relationship Id="rId4" Type="http://schemas.openxmlformats.org/officeDocument/2006/relationships/comments" Target="../comments/commen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Relationship Id="rId4" Type="http://schemas.openxmlformats.org/officeDocument/2006/relationships/comments" Target="../comments/commen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Relationship Id="rId4" Type="http://schemas.openxmlformats.org/officeDocument/2006/relationships/comments" Target="../comments/comment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Relationship Id="rId4" Type="http://schemas.openxmlformats.org/officeDocument/2006/relationships/comments" Target="../comments/commen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Relationship Id="rId4" Type="http://schemas.openxmlformats.org/officeDocument/2006/relationships/comments" Target="../comments/comment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Relationship Id="rId4" Type="http://schemas.openxmlformats.org/officeDocument/2006/relationships/comments" Target="../comments/comment6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jpeg"/><Relationship Id="rId3" Type="http://schemas.openxmlformats.org/officeDocument/2006/relationships/image" Target="../media/image10.jpeg"/><Relationship Id="rId7" Type="http://schemas.openxmlformats.org/officeDocument/2006/relationships/image" Target="../media/image14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3.jpeg"/><Relationship Id="rId5" Type="http://schemas.openxmlformats.org/officeDocument/2006/relationships/image" Target="../media/image12.jpeg"/><Relationship Id="rId4" Type="http://schemas.openxmlformats.org/officeDocument/2006/relationships/image" Target="../media/image11.jpeg"/><Relationship Id="rId9" Type="http://schemas.openxmlformats.org/officeDocument/2006/relationships/comments" Target="../comments/comment7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jpeg"/><Relationship Id="rId3" Type="http://schemas.openxmlformats.org/officeDocument/2006/relationships/image" Target="../media/image10.jpeg"/><Relationship Id="rId7" Type="http://schemas.openxmlformats.org/officeDocument/2006/relationships/image" Target="../media/image12.jpeg"/><Relationship Id="rId12" Type="http://schemas.openxmlformats.org/officeDocument/2006/relationships/comments" Target="../comments/comment8.xm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7.jpeg"/><Relationship Id="rId11" Type="http://schemas.openxmlformats.org/officeDocument/2006/relationships/image" Target="../media/image20.jpeg"/><Relationship Id="rId5" Type="http://schemas.openxmlformats.org/officeDocument/2006/relationships/image" Target="../media/image11.jpeg"/><Relationship Id="rId10" Type="http://schemas.openxmlformats.org/officeDocument/2006/relationships/image" Target="../media/image19.jpeg"/><Relationship Id="rId4" Type="http://schemas.openxmlformats.org/officeDocument/2006/relationships/image" Target="../media/image16.jpeg"/><Relationship Id="rId9" Type="http://schemas.openxmlformats.org/officeDocument/2006/relationships/image" Target="../media/image18.jpe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dumy.cz/" TargetMode="Externa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3600" b="0" i="0" dirty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VÝROBA ŚÍPKOVÉHO ČAJE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dirty="0" smtClean="0"/>
              <a:t>sebeobsluha</a:t>
            </a:r>
            <a:endParaRPr lang="cs-CZ" sz="2400" b="0" i="0" baseline="0" dirty="0"/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 descr="IMG_9607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935163" y="296863"/>
            <a:ext cx="7845781" cy="59033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0194213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 descr="IMG_9615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982788" y="333375"/>
            <a:ext cx="7387989" cy="55541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5404767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" name="Obrázek 4" descr="IMG_9609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605585" y="305814"/>
            <a:ext cx="7527105" cy="56476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21397835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 descr="IMG_9611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968500" y="322263"/>
            <a:ext cx="7631970" cy="57392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60871452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 descr="IMG_9612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070100" y="398463"/>
            <a:ext cx="7497557" cy="56398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7217256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 descr="IMG_9614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885950" y="260350"/>
            <a:ext cx="7730927" cy="58148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67050661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8E5"/>
          </a:solidFill>
          <a:ln>
            <a:solidFill>
              <a:srgbClr val="FEFAE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 descr="IMG_9607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57199" y="168749"/>
            <a:ext cx="1918380" cy="1443436"/>
          </a:xfrm>
          <a:prstGeom prst="rect">
            <a:avLst/>
          </a:prstGeom>
        </p:spPr>
      </p:pic>
      <p:pic>
        <p:nvPicPr>
          <p:cNvPr id="6" name="Obrázek 5" descr="IMG_9609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388518" y="1824998"/>
            <a:ext cx="1897469" cy="1423675"/>
          </a:xfrm>
          <a:prstGeom prst="rect">
            <a:avLst/>
          </a:prstGeom>
        </p:spPr>
      </p:pic>
      <p:pic>
        <p:nvPicPr>
          <p:cNvPr id="8" name="Obrázek 7" descr="IMG_9614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9270975" y="213115"/>
            <a:ext cx="1940632" cy="1459654"/>
          </a:xfrm>
          <a:prstGeom prst="rect">
            <a:avLst/>
          </a:prstGeom>
        </p:spPr>
      </p:pic>
      <p:pic>
        <p:nvPicPr>
          <p:cNvPr id="9" name="Obrázek 8" descr="IMG_9615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7061175" y="213115"/>
            <a:ext cx="1968726" cy="1480064"/>
          </a:xfrm>
          <a:prstGeom prst="rect">
            <a:avLst/>
          </a:prstGeom>
        </p:spPr>
      </p:pic>
      <p:pic>
        <p:nvPicPr>
          <p:cNvPr id="11" name="Obrázek 10" descr="IMG_9611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4901721" y="213115"/>
            <a:ext cx="1918380" cy="1442628"/>
          </a:xfrm>
          <a:prstGeom prst="rect">
            <a:avLst/>
          </a:prstGeom>
        </p:spPr>
      </p:pic>
      <p:pic>
        <p:nvPicPr>
          <p:cNvPr id="12" name="Obrázek 11" descr="IMG_9612.JP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2715978" y="190944"/>
            <a:ext cx="1910163" cy="1436876"/>
          </a:xfrm>
          <a:prstGeom prst="rect">
            <a:avLst/>
          </a:prstGeom>
        </p:spPr>
      </p:pic>
      <p:cxnSp>
        <p:nvCxnSpPr>
          <p:cNvPr id="14" name="Přímá spojnice 13"/>
          <p:cNvCxnSpPr/>
          <p:nvPr/>
        </p:nvCxnSpPr>
        <p:spPr>
          <a:xfrm flipV="1">
            <a:off x="0" y="3309257"/>
            <a:ext cx="12192000" cy="43543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5" name="Obrázek 14" descr="IMG_9607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67607" y="3590801"/>
            <a:ext cx="1918380" cy="1443436"/>
          </a:xfrm>
          <a:prstGeom prst="rect">
            <a:avLst/>
          </a:prstGeom>
        </p:spPr>
      </p:pic>
      <p:pic>
        <p:nvPicPr>
          <p:cNvPr id="16" name="Obrázek 15" descr="IMG_9609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4954661" y="3600681"/>
            <a:ext cx="1897469" cy="1423675"/>
          </a:xfrm>
          <a:prstGeom prst="rect">
            <a:avLst/>
          </a:prstGeom>
        </p:spPr>
      </p:pic>
      <p:pic>
        <p:nvPicPr>
          <p:cNvPr id="18" name="Obrázek 17" descr="IMG_9614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367607" y="5361291"/>
            <a:ext cx="1940632" cy="1459654"/>
          </a:xfrm>
          <a:prstGeom prst="rect">
            <a:avLst/>
          </a:prstGeom>
        </p:spPr>
      </p:pic>
      <p:pic>
        <p:nvPicPr>
          <p:cNvPr id="19" name="Obrázek 18" descr="IMG_9615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2601566" y="3590801"/>
            <a:ext cx="1968726" cy="1480064"/>
          </a:xfrm>
          <a:prstGeom prst="rect">
            <a:avLst/>
          </a:prstGeom>
        </p:spPr>
      </p:pic>
      <p:pic>
        <p:nvPicPr>
          <p:cNvPr id="20" name="Obrázek 19" descr="IMG_9611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7176898" y="3609519"/>
            <a:ext cx="1918380" cy="1442628"/>
          </a:xfrm>
          <a:prstGeom prst="rect">
            <a:avLst/>
          </a:prstGeom>
        </p:spPr>
      </p:pic>
      <p:pic>
        <p:nvPicPr>
          <p:cNvPr id="21" name="Obrázek 20" descr="IMG_9612.JP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9458736" y="3612996"/>
            <a:ext cx="1910163" cy="14368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84246397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6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6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0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6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15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6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9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24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6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8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6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33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6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7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6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4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4" presetID="6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46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6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51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6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55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8E5"/>
          </a:solidFill>
          <a:ln>
            <a:solidFill>
              <a:srgbClr val="FEFAE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 descr="IMG_9607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947056" y="419120"/>
            <a:ext cx="1918380" cy="1443436"/>
          </a:xfrm>
          <a:prstGeom prst="rect">
            <a:avLst/>
          </a:prstGeom>
        </p:spPr>
      </p:pic>
      <p:pic>
        <p:nvPicPr>
          <p:cNvPr id="5" name="Obrázek 4" descr="IMG_9608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947056" y="2448178"/>
            <a:ext cx="1931719" cy="1453041"/>
          </a:xfrm>
          <a:prstGeom prst="rect">
            <a:avLst/>
          </a:prstGeom>
        </p:spPr>
      </p:pic>
      <p:pic>
        <p:nvPicPr>
          <p:cNvPr id="6" name="Obrázek 5" descr="IMG_9609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947056" y="4478348"/>
            <a:ext cx="1897469" cy="1423675"/>
          </a:xfrm>
          <a:prstGeom prst="rect">
            <a:avLst/>
          </a:prstGeom>
        </p:spPr>
      </p:pic>
      <p:pic>
        <p:nvPicPr>
          <p:cNvPr id="7" name="Obrázek 6" descr="IMG_9610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4197127" y="419120"/>
            <a:ext cx="1952886" cy="1466582"/>
          </a:xfrm>
          <a:prstGeom prst="rect">
            <a:avLst/>
          </a:prstGeom>
        </p:spPr>
      </p:pic>
      <p:pic>
        <p:nvPicPr>
          <p:cNvPr id="8" name="Obrázek 7" descr="IMG_9614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4185314" y="2467650"/>
            <a:ext cx="1940632" cy="1459654"/>
          </a:xfrm>
          <a:prstGeom prst="rect">
            <a:avLst/>
          </a:prstGeom>
        </p:spPr>
      </p:pic>
      <p:pic>
        <p:nvPicPr>
          <p:cNvPr id="9" name="Obrázek 8" descr="IMG_9615.JP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4115535" y="4421959"/>
            <a:ext cx="1968726" cy="1480064"/>
          </a:xfrm>
          <a:prstGeom prst="rect">
            <a:avLst/>
          </a:prstGeom>
        </p:spPr>
      </p:pic>
      <p:pic>
        <p:nvPicPr>
          <p:cNvPr id="10" name="Obrázek 9" descr="IMG_9616.JPG"/>
          <p:cNvPicPr>
            <a:picLocks noChangeAspect="1"/>
          </p:cNvPicPr>
          <p:nvPr/>
        </p:nvPicPr>
        <p:blipFill>
          <a:blip r:embed="rId9" cstate="print"/>
          <a:stretch>
            <a:fillRect/>
          </a:stretch>
        </p:blipFill>
        <p:spPr>
          <a:xfrm>
            <a:off x="7355272" y="4333965"/>
            <a:ext cx="2200799" cy="1656051"/>
          </a:xfrm>
          <a:prstGeom prst="rect">
            <a:avLst/>
          </a:prstGeom>
        </p:spPr>
      </p:pic>
      <p:pic>
        <p:nvPicPr>
          <p:cNvPr id="11" name="Obrázek 10" descr="IMG_9611.JPG"/>
          <p:cNvPicPr>
            <a:picLocks noChangeAspect="1"/>
          </p:cNvPicPr>
          <p:nvPr/>
        </p:nvPicPr>
        <p:blipFill>
          <a:blip r:embed="rId10" cstate="print"/>
          <a:stretch>
            <a:fillRect/>
          </a:stretch>
        </p:blipFill>
        <p:spPr>
          <a:xfrm>
            <a:off x="7432485" y="2284634"/>
            <a:ext cx="2184392" cy="1642670"/>
          </a:xfrm>
          <a:prstGeom prst="rect">
            <a:avLst/>
          </a:prstGeom>
        </p:spPr>
      </p:pic>
      <p:pic>
        <p:nvPicPr>
          <p:cNvPr id="12" name="Obrázek 11" descr="IMG_9612.JPG"/>
          <p:cNvPicPr>
            <a:picLocks noChangeAspect="1"/>
          </p:cNvPicPr>
          <p:nvPr/>
        </p:nvPicPr>
        <p:blipFill>
          <a:blip r:embed="rId11" cstate="print"/>
          <a:stretch>
            <a:fillRect/>
          </a:stretch>
        </p:blipFill>
        <p:spPr>
          <a:xfrm>
            <a:off x="7481705" y="419120"/>
            <a:ext cx="2135172" cy="1606134"/>
          </a:xfrm>
          <a:prstGeom prst="rect">
            <a:avLst/>
          </a:prstGeom>
        </p:spPr>
      </p:pic>
      <p:cxnSp>
        <p:nvCxnSpPr>
          <p:cNvPr id="14" name="Přímá spojnice 13"/>
          <p:cNvCxnSpPr/>
          <p:nvPr/>
        </p:nvCxnSpPr>
        <p:spPr>
          <a:xfrm flipV="1">
            <a:off x="681991" y="2376474"/>
            <a:ext cx="2461847" cy="1642670"/>
          </a:xfrm>
          <a:prstGeom prst="line">
            <a:avLst/>
          </a:prstGeom>
          <a:ln w="76200"/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 flipV="1">
            <a:off x="7155030" y="4347346"/>
            <a:ext cx="2461847" cy="1642670"/>
          </a:xfrm>
          <a:prstGeom prst="line">
            <a:avLst/>
          </a:prstGeom>
          <a:ln w="76200"/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10800770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51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53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4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55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6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6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71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2" fill="hold">
                      <p:stCondLst>
                        <p:cond delay="0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sebeobsluha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/>
              <a:t>Popis</a:t>
            </a:r>
          </a:p>
          <a:p>
            <a:r>
              <a:rPr lang="cs-CZ" dirty="0" smtClean="0"/>
              <a:t>Učíme se vyrábět šípkový čaj</a:t>
            </a:r>
          </a:p>
          <a:p>
            <a:r>
              <a:rPr lang="cs-CZ" b="1" dirty="0" smtClean="0"/>
              <a:t>Očekávání </a:t>
            </a:r>
            <a:r>
              <a:rPr lang="cs-CZ" b="1" dirty="0"/>
              <a:t>a cíle</a:t>
            </a:r>
          </a:p>
          <a:p>
            <a:r>
              <a:rPr lang="cs-CZ" dirty="0" smtClean="0"/>
              <a:t>Povědomí o </a:t>
            </a:r>
            <a:r>
              <a:rPr lang="cs-CZ" dirty="0" smtClean="0"/>
              <a:t>využití </a:t>
            </a:r>
            <a:r>
              <a:rPr lang="cs-CZ" dirty="0" smtClean="0"/>
              <a:t>přírodních produktů k vlastní obživě</a:t>
            </a:r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3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/>
          </a:bodyPr>
          <a:lstStyle/>
          <a:p>
            <a:r>
              <a:rPr lang="cs-CZ" dirty="0" smtClean="0"/>
              <a:t>Na snímku 2-7 seznamujeme děti s pracovním postupem při výrobě šípkového čaje</a:t>
            </a:r>
          </a:p>
          <a:p>
            <a:r>
              <a:rPr lang="cs-CZ" dirty="0" smtClean="0"/>
              <a:t>Na snímku 8 testujeme pozornost, děti mají </a:t>
            </a:r>
            <a:r>
              <a:rPr lang="cs-CZ" dirty="0"/>
              <a:t>z</a:t>
            </a:r>
            <a:r>
              <a:rPr lang="cs-CZ" dirty="0" smtClean="0"/>
              <a:t>a úkol ve správném pořadí klikat na obrázky. </a:t>
            </a:r>
            <a:r>
              <a:rPr lang="cs-CZ" dirty="0"/>
              <a:t>Z</a:t>
            </a:r>
            <a:r>
              <a:rPr lang="cs-CZ" dirty="0" smtClean="0"/>
              <a:t>a pomoci animačních efektů se jim </a:t>
            </a:r>
            <a:r>
              <a:rPr lang="cs-CZ" dirty="0"/>
              <a:t>z</a:t>
            </a:r>
            <a:r>
              <a:rPr lang="cs-CZ" dirty="0" smtClean="0"/>
              <a:t>obrazuje zpětná vazba</a:t>
            </a:r>
          </a:p>
          <a:p>
            <a:r>
              <a:rPr lang="cs-CZ" dirty="0" smtClean="0"/>
              <a:t>Na snímku číslo 9 </a:t>
            </a:r>
            <a:r>
              <a:rPr lang="cs-CZ" dirty="0" smtClean="0"/>
              <a:t>vybírají, které </a:t>
            </a:r>
            <a:r>
              <a:rPr lang="cs-CZ" dirty="0" smtClean="0"/>
              <a:t>obrázky k výrobě čaje rozhodně nevyužijí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Sbíráme </a:t>
            </a:r>
            <a:r>
              <a:rPr lang="cs-CZ" dirty="0" smtClean="0"/>
              <a:t>šípek, </a:t>
            </a:r>
            <a:r>
              <a:rPr lang="cs-CZ" dirty="0" smtClean="0"/>
              <a:t>děti se zapojí při </a:t>
            </a:r>
            <a:r>
              <a:rPr lang="cs-CZ" dirty="0" smtClean="0"/>
              <a:t>vycházce venku, </a:t>
            </a:r>
            <a:r>
              <a:rPr lang="cs-CZ" dirty="0" smtClean="0"/>
              <a:t>a sušíme.</a:t>
            </a:r>
          </a:p>
          <a:p>
            <a:r>
              <a:rPr lang="cs-CZ" dirty="0" smtClean="0"/>
              <a:t>Nasušený šípek poté prakticky můžeme dle instrukcí připravit ke konzumaci</a:t>
            </a:r>
          </a:p>
          <a:p>
            <a:r>
              <a:rPr lang="pl-PL" dirty="0"/>
              <a:t>Rozlišovat, co zdraví prospívá a co mu škodí </a:t>
            </a:r>
          </a:p>
          <a:p>
            <a:r>
              <a:rPr lang="cs-CZ" dirty="0"/>
              <a:t>Znát </a:t>
            </a:r>
            <a:r>
              <a:rPr lang="cs-CZ" dirty="0" smtClean="0"/>
              <a:t>základní </a:t>
            </a:r>
            <a:r>
              <a:rPr lang="cs-CZ" dirty="0"/>
              <a:t>zásady zdravého životního </a:t>
            </a:r>
            <a:r>
              <a:rPr lang="cs-CZ" dirty="0" smtClean="0"/>
              <a:t>stylu, produktů z </a:t>
            </a:r>
            <a:r>
              <a:rPr lang="cs-CZ" dirty="0"/>
              <a:t>přírody…. </a:t>
            </a:r>
            <a:endParaRPr lang="cs-CZ" dirty="0" smtClean="0"/>
          </a:p>
          <a:p>
            <a:r>
              <a:rPr lang="cs-CZ" dirty="0" smtClean="0"/>
              <a:t>Vnímat </a:t>
            </a:r>
            <a:r>
              <a:rPr lang="cs-CZ" dirty="0"/>
              <a:t>a rozlišovat pomocí všech smyslů  </a:t>
            </a:r>
          </a:p>
          <a:p>
            <a:r>
              <a:rPr lang="pl-PL" dirty="0"/>
              <a:t>Zaměřovat se na to, co je z poznávacího hlediska důležité </a:t>
            </a:r>
          </a:p>
          <a:p>
            <a:r>
              <a:rPr lang="cs-CZ" dirty="0"/>
              <a:t>Záměrně se soustředit a udržet pozornost Vyvinout volní úsilí, soustředit se na činnost a její dokončení Naučit se nazpaměť krátké texty, záměrně si zapamatovat a vybavit 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15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282</Words>
  <Application>Microsoft Office PowerPoint</Application>
  <PresentationFormat>Vlastní</PresentationFormat>
  <Paragraphs>64</Paragraphs>
  <Slides>15</Slides>
  <Notes>15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Sheer Green 16x9</vt:lpstr>
      <vt:lpstr>VÝROBA ŚÍPKOVÉHO ČAJE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Použité odkazy</vt:lpstr>
      <vt:lpstr>Metodický pokyn Integrovaný blok: sebeobsluha</vt:lpstr>
      <vt:lpstr>Studijní materiály </vt:lpstr>
      <vt:lpstr>   Práce s interaktivním výukovým materiálem </vt:lpstr>
      <vt:lpstr>Prvky polytechnické výchovy</vt:lpstr>
      <vt:lpstr>Snímek 15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HYGIENA</dc:title>
  <dc:creator/>
  <cp:lastModifiedBy/>
  <cp:revision>7</cp:revision>
  <dcterms:created xsi:type="dcterms:W3CDTF">2014-08-05T12:38:58Z</dcterms:created>
  <dcterms:modified xsi:type="dcterms:W3CDTF">2015-05-27T06:42:21Z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