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4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5"/>
    <a:srgbClr val="FF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43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comments" Target="../comments/comment1.xml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1.wdp"/><Relationship Id="rId7" Type="http://schemas.microsoft.com/office/2007/relationships/hdphoto" Target="../media/hdphoto7.wdp"/><Relationship Id="rId12" Type="http://schemas.openxmlformats.org/officeDocument/2006/relationships/comments" Target="../comments/comment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11" Type="http://schemas.openxmlformats.org/officeDocument/2006/relationships/image" Target="../media/image9.jpeg"/><Relationship Id="rId5" Type="http://schemas.microsoft.com/office/2007/relationships/hdphoto" Target="../media/hdphoto6.wdp"/><Relationship Id="rId10" Type="http://schemas.openxmlformats.org/officeDocument/2006/relationships/image" Target="../media/image13.png"/><Relationship Id="rId4" Type="http://schemas.openxmlformats.org/officeDocument/2006/relationships/image" Target="../media/image10.png"/><Relationship Id="rId9" Type="http://schemas.microsoft.com/office/2007/relationships/hdphoto" Target="../media/hdphoto8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11.wdp"/><Relationship Id="rId18" Type="http://schemas.openxmlformats.org/officeDocument/2006/relationships/image" Target="../media/image9.jpeg"/><Relationship Id="rId3" Type="http://schemas.microsoft.com/office/2007/relationships/hdphoto" Target="../media/hdphoto1.wdp"/><Relationship Id="rId7" Type="http://schemas.microsoft.com/office/2007/relationships/hdphoto" Target="../media/hdphoto4.wdp"/><Relationship Id="rId12" Type="http://schemas.openxmlformats.org/officeDocument/2006/relationships/image" Target="../media/image16.png"/><Relationship Id="rId17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10.wdp"/><Relationship Id="rId5" Type="http://schemas.microsoft.com/office/2007/relationships/hdphoto" Target="../media/hdphoto9.wdp"/><Relationship Id="rId15" Type="http://schemas.microsoft.com/office/2007/relationships/hdphoto" Target="../media/hdphoto3.wdp"/><Relationship Id="rId10" Type="http://schemas.openxmlformats.org/officeDocument/2006/relationships/image" Target="../media/image15.png"/><Relationship Id="rId19" Type="http://schemas.openxmlformats.org/officeDocument/2006/relationships/comments" Target="../comments/comment3.xml"/><Relationship Id="rId4" Type="http://schemas.openxmlformats.org/officeDocument/2006/relationships/image" Target="../media/image14.png"/><Relationship Id="rId9" Type="http://schemas.microsoft.com/office/2007/relationships/hdphoto" Target="../media/hdphoto5.wdp"/><Relationship Id="rId1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Třídění potravin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4724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59459" y="2344037"/>
            <a:ext cx="3587262" cy="29247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94" b="89885" l="0" r="969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79772" y="1239086"/>
            <a:ext cx="1511306" cy="205007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8484" l="1928" r="94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9395" y="4720602"/>
            <a:ext cx="1268377" cy="16801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422" b="100000" l="10000" r="969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03126" y="4136677"/>
            <a:ext cx="3180817" cy="226412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94" b="92732" l="3958" r="997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0710" y="980446"/>
            <a:ext cx="1925516" cy="2567354"/>
          </a:xfrm>
          <a:prstGeom prst="rect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4127679" y="119110"/>
            <a:ext cx="4597757" cy="1429555"/>
          </a:xfrm>
          <a:prstGeom prst="roundRect">
            <a:avLst/>
          </a:prstGeom>
          <a:blipFill>
            <a:blip r:embed="rId1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Co je </a:t>
            </a:r>
            <a:r>
              <a:rPr lang="cs-CZ" dirty="0" smtClean="0">
                <a:solidFill>
                  <a:schemeClr val="tx1"/>
                </a:solidFill>
              </a:rPr>
              <a:t>zdravé, </a:t>
            </a:r>
            <a:r>
              <a:rPr lang="cs-CZ" dirty="0" smtClean="0">
                <a:solidFill>
                  <a:schemeClr val="tx1"/>
                </a:solidFill>
              </a:rPr>
              <a:t>dáme do košíčku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2.59259E-6 L 0.32018 0.211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03" y="10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63 0.01736 L -0.35026 -0.2335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51" y="-12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3.7037E-7 L 0.34206 -0.2935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96" y="-1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4724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32927" y="2265485"/>
            <a:ext cx="3587262" cy="292470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51" b="98422" l="9974" r="89983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38" t="16901" r="15395" b="2160"/>
          <a:stretch/>
        </p:blipFill>
        <p:spPr>
          <a:xfrm>
            <a:off x="9350062" y="650383"/>
            <a:ext cx="2137892" cy="171908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foregroundMark x1="44338" y1="26076" x2="47840" y2="71559"/>
                        <a14:foregroundMark x1="56435" y1="60279" x2="53888" y2="75682"/>
                      </a14:backgroundRemoval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93" t="9015" r="24977" b="13990"/>
          <a:stretch/>
        </p:blipFill>
        <p:spPr>
          <a:xfrm>
            <a:off x="1626207" y="4179336"/>
            <a:ext cx="2086376" cy="232449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516" b="93996" l="9948" r="89921">
                        <a14:foregroundMark x1="53752" y1="24803" x2="51178" y2="65373"/>
                        <a14:foregroundMark x1="43063" y1="53911" x2="41579" y2="71922"/>
                        <a14:foregroundMark x1="49433" y1="36446" x2="56457" y2="37962"/>
                      </a14:backgroundRemoval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63" t="187" r="20592" b="4414"/>
          <a:stretch/>
        </p:blipFill>
        <p:spPr>
          <a:xfrm>
            <a:off x="9478851" y="4146997"/>
            <a:ext cx="2213011" cy="23568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64" t="5823" r="19711" b="4601"/>
          <a:stretch/>
        </p:blipFill>
        <p:spPr>
          <a:xfrm>
            <a:off x="1135284" y="270455"/>
            <a:ext cx="2367770" cy="2240925"/>
          </a:xfrm>
          <a:prstGeom prst="rect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4127679" y="119110"/>
            <a:ext cx="4597757" cy="1429555"/>
          </a:xfrm>
          <a:prstGeom prst="round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Vyber jedlé houbičky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2.22222E-6 L 0.31446 0.333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16" y="16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1.11111E-6 L -0.29362 0.2726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87" y="1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4724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37538" y="2064830"/>
            <a:ext cx="3587262" cy="292470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706" b="89988" l="2615" r="9511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37475" y="1859729"/>
            <a:ext cx="2112117" cy="17179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422" b="100000" l="10000" r="969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03126" y="4136677"/>
            <a:ext cx="3180817" cy="226412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994" b="92732" l="3958" r="997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2239" y="346846"/>
            <a:ext cx="1925516" cy="25673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5094" b="96665" l="9914" r="89950">
                        <a14:foregroundMark x1="35607" y1="30443" x2="66439" y2="62159"/>
                        <a14:foregroundMark x1="40928" y1="59551" x2="67576" y2="42814"/>
                        <a14:foregroundMark x1="33197" y1="44148" x2="61801" y2="313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0" t="3380" r="16808" b="4789"/>
          <a:stretch/>
        </p:blipFill>
        <p:spPr>
          <a:xfrm>
            <a:off x="68947" y="3236096"/>
            <a:ext cx="1841678" cy="180116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517" t="6948" r="15399" b="8170"/>
          <a:stretch/>
        </p:blipFill>
        <p:spPr>
          <a:xfrm>
            <a:off x="9350062" y="606340"/>
            <a:ext cx="1007936" cy="100129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0" b="98484" l="1928" r="94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51078" y="5144728"/>
            <a:ext cx="1268377" cy="16801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5139" b="97153" l="10000" r="6851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76" r="29577"/>
          <a:stretch/>
        </p:blipFill>
        <p:spPr>
          <a:xfrm>
            <a:off x="4260284" y="5111654"/>
            <a:ext cx="1792806" cy="1746346"/>
          </a:xfrm>
          <a:prstGeom prst="rect">
            <a:avLst/>
          </a:prstGeom>
        </p:spPr>
      </p:pic>
      <p:sp>
        <p:nvSpPr>
          <p:cNvPr id="12" name="Zaoblený obdélník 11"/>
          <p:cNvSpPr/>
          <p:nvPr/>
        </p:nvSpPr>
        <p:spPr>
          <a:xfrm>
            <a:off x="4005369" y="82825"/>
            <a:ext cx="4597757" cy="1429555"/>
          </a:xfrm>
          <a:prstGeom prst="roundRect">
            <a:avLst/>
          </a:prstGeom>
          <a:blipFill>
            <a:blip r:embed="rId18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Dej do košíku pouze zeleninu.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2179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2.59259E-6 L -0.27539 0.310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76" y="1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3.7037E-6 L -0.30638 0.095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26" y="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81481E-6 L 0.08307 -0.447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54" y="-2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7.40741E-7 L 0.41536 -0.0807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68" y="-4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mezi nabízenými obrázky </a:t>
            </a:r>
            <a:r>
              <a:rPr lang="cs-CZ" dirty="0" smtClean="0"/>
              <a:t>rozeznávají, </a:t>
            </a:r>
            <a:r>
              <a:rPr lang="cs-CZ" dirty="0" smtClean="0"/>
              <a:t>co je zdravé</a:t>
            </a:r>
          </a:p>
          <a:p>
            <a:r>
              <a:rPr lang="cs-CZ" b="1" dirty="0" smtClean="0"/>
              <a:t>Očekávání a cíle</a:t>
            </a:r>
          </a:p>
          <a:p>
            <a:r>
              <a:rPr lang="cs-CZ" dirty="0" smtClean="0"/>
              <a:t>Děti </a:t>
            </a:r>
            <a:r>
              <a:rPr lang="cs-CZ" dirty="0" smtClean="0"/>
              <a:t>rozeznávají, </a:t>
            </a:r>
            <a:r>
              <a:rPr lang="cs-CZ" dirty="0" smtClean="0"/>
              <a:t>co je zdravé a prospěšné  pro tělo</a:t>
            </a:r>
          </a:p>
          <a:p>
            <a:r>
              <a:rPr lang="cs-CZ" dirty="0" smtClean="0"/>
              <a:t>Rozeznají ovoce a zeleninu.</a:t>
            </a:r>
          </a:p>
          <a:p>
            <a:r>
              <a:rPr lang="cs-CZ" dirty="0" smtClean="0"/>
              <a:t>Rozeznají jedlé houby.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číslo 2 děti klikáním vybírají z nabízených </a:t>
            </a:r>
            <a:r>
              <a:rPr lang="cs-CZ" dirty="0" smtClean="0"/>
              <a:t>produktů, </a:t>
            </a:r>
            <a:r>
              <a:rPr lang="cs-CZ" dirty="0" smtClean="0"/>
              <a:t>co je zdravé.</a:t>
            </a:r>
          </a:p>
          <a:p>
            <a:r>
              <a:rPr lang="cs-CZ" dirty="0" smtClean="0"/>
              <a:t>Na snímku číslo 3  děti vyhledávají  zeleninu a přesunují klikáním do košíčku.</a:t>
            </a:r>
          </a:p>
          <a:p>
            <a:r>
              <a:rPr lang="cs-CZ" dirty="0" smtClean="0"/>
              <a:t>Na snímku číslo  4 děti vyhledávají  jedlé houby a přesunují klikáním do košíčku.</a:t>
            </a:r>
          </a:p>
          <a:p>
            <a:r>
              <a:rPr lang="cs-CZ" dirty="0" smtClean="0"/>
              <a:t>Materiál je určen pro práci na dotykovém zařízení.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mají děti také vystřižené a </a:t>
            </a:r>
            <a:r>
              <a:rPr lang="cs-CZ" dirty="0" err="1" smtClean="0"/>
              <a:t>zalaminované</a:t>
            </a:r>
            <a:r>
              <a:rPr lang="cs-CZ" dirty="0" smtClean="0"/>
              <a:t> a stejné úlohy zpracovávají pomocí magnetické destičky, která je součástí </a:t>
            </a:r>
            <a:r>
              <a:rPr lang="cs-CZ" dirty="0" err="1" smtClean="0"/>
              <a:t>K</a:t>
            </a:r>
            <a:r>
              <a:rPr lang="cs-CZ" dirty="0" err="1" smtClean="0"/>
              <a:t>umuče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Záměrně </a:t>
            </a:r>
            <a:r>
              <a:rPr lang="cs-CZ"/>
              <a:t>se </a:t>
            </a:r>
            <a:r>
              <a:rPr lang="cs-CZ" smtClean="0"/>
              <a:t>soustředí a </a:t>
            </a:r>
            <a:r>
              <a:rPr lang="cs-CZ" dirty="0" smtClean="0"/>
              <a:t>udržují pozornost.</a:t>
            </a:r>
          </a:p>
          <a:p>
            <a:r>
              <a:rPr lang="cs-CZ" dirty="0" smtClean="0"/>
              <a:t>Rozlišují </a:t>
            </a:r>
            <a:r>
              <a:rPr lang="cs-CZ" dirty="0"/>
              <a:t>některé obrazné symboly a </a:t>
            </a:r>
            <a:r>
              <a:rPr lang="cs-CZ" dirty="0" smtClean="0"/>
              <a:t>rozumějí jejich </a:t>
            </a:r>
            <a:r>
              <a:rPr lang="cs-CZ" dirty="0"/>
              <a:t>významu a </a:t>
            </a:r>
            <a:r>
              <a:rPr lang="cs-CZ" dirty="0" smtClean="0"/>
              <a:t>funkci.</a:t>
            </a:r>
          </a:p>
          <a:p>
            <a:r>
              <a:rPr lang="cs-CZ" dirty="0" smtClean="0"/>
              <a:t>Přemýšlejí, uvažují, </a:t>
            </a:r>
            <a:r>
              <a:rPr lang="cs-CZ" dirty="0"/>
              <a:t>a své myšlenky i </a:t>
            </a:r>
            <a:r>
              <a:rPr lang="cs-CZ" dirty="0" smtClean="0"/>
              <a:t>úvahy umějí vyjádřit.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315</Words>
  <Application>Microsoft Office PowerPoint</Application>
  <PresentationFormat>Vlastní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Třídění potravin</vt:lpstr>
      <vt:lpstr>Snímek 2</vt:lpstr>
      <vt:lpstr>Snímek 3</vt:lpstr>
      <vt:lpstr>Snímek 4</vt:lpstr>
      <vt:lpstr>Použité odkazy</vt:lpstr>
      <vt:lpstr>Metodický pokyn Integrovaný blok: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2015-05-27T09:07:29Z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