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9" r:id="rId5"/>
    <p:sldId id="290" r:id="rId6"/>
    <p:sldId id="287" r:id="rId7"/>
    <p:sldId id="275" r:id="rId8"/>
    <p:sldId id="276" r:id="rId9"/>
    <p:sldId id="277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7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DFEE2"/>
    <a:srgbClr val="FEF8E4"/>
    <a:srgbClr val="FDFEC6"/>
    <a:srgbClr val="FCFEA0"/>
    <a:srgbClr val="FAFD77"/>
    <a:srgbClr val="F8FC46"/>
    <a:srgbClr val="F3FC84"/>
    <a:srgbClr val="FFE997"/>
    <a:srgbClr val="F26A1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30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 Vyber obrázky , kde doma hrozí nebezpečí vzniku ohně (zapnutá žehlička, zápalky, zásuvka, zapálená svíčka ). Mohou děti samy používat zápalky</a:t>
            </a:r>
            <a:r>
              <a:rPr lang="cs-CZ" dirty="0" smtClean="0"/>
              <a:t>? Vysvětli </a:t>
            </a:r>
            <a:r>
              <a:rPr lang="cs-CZ" dirty="0"/>
              <a:t>proč...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240239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 Vyber, na kterém obrázku je oheň bezpečný a děti u něj mohou být (opékání špekáčků s rodičem). 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71418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 Vyber obrázky, čím se může zapálit oheň ? (lupa, zápalky, blesk)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055143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Vyber obrázky, kde se jedná o požár.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843607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553194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825047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52571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631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303074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580667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14.jpeg"/><Relationship Id="rId12" Type="http://schemas.openxmlformats.org/officeDocument/2006/relationships/image" Target="../media/image1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10" Type="http://schemas.openxmlformats.org/officeDocument/2006/relationships/image" Target="../media/image23.jpeg"/><Relationship Id="rId4" Type="http://schemas.openxmlformats.org/officeDocument/2006/relationships/image" Target="../media/image17.jpeg"/><Relationship Id="rId9" Type="http://schemas.openxmlformats.org/officeDocument/2006/relationships/image" Target="../media/image22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Relationship Id="rId9" Type="http://schemas.openxmlformats.org/officeDocument/2006/relationships/image" Target="../media/image30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Oheň, jak ho vidí děti. 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/>
              <a:t>ZDRAVÍ, </a:t>
            </a:r>
            <a:r>
              <a:rPr lang="cs-CZ" sz="2400" b="0" i="0" baseline="0" dirty="0" smtClean="0"/>
              <a:t> BEZPEČÍ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 descr="IMG_1321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147638" y="322263"/>
            <a:ext cx="2086799" cy="156658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2" name="Obrázek 11" descr="IMG_1319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2468575" y="976528"/>
            <a:ext cx="1960952" cy="146692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3" name="Obrázek 12" descr="IMG_1323.JPG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971843" y="207963"/>
            <a:ext cx="2087751" cy="1564171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4" name="Obrázek 13" descr="IMG_1325.JPG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205147" y="2258683"/>
            <a:ext cx="1960287" cy="146962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6" name="Obrázek 15" descr="IMG_1327.JPG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873925" y="2326497"/>
            <a:ext cx="2019217" cy="151159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7" name="Obrázek 16" descr="IMG_1328.JPG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472905" y="890264"/>
            <a:ext cx="2069782" cy="155305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2" name="Obrázek 1" descr="IMG_1329.JPG"/>
          <p:cNvPicPr>
            <a:picLocks noChangeAspect="1"/>
          </p:cNvPicPr>
          <p:nvPr/>
        </p:nvPicPr>
        <p:blipFill>
          <a:blip r:embed="rId9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288370" y="3398748"/>
            <a:ext cx="1923222" cy="143919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3" name="Obrázek 2" descr="IMG_1330.JPG"/>
          <p:cNvPicPr>
            <a:picLocks noChangeAspect="1"/>
          </p:cNvPicPr>
          <p:nvPr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2367934" y="3341239"/>
            <a:ext cx="2069368" cy="155299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8" name="Obrázek 7" descr="IMG_1331.JPG"/>
          <p:cNvPicPr>
            <a:picLocks noChangeAspect="1"/>
          </p:cNvPicPr>
          <p:nvPr/>
        </p:nvPicPr>
        <p:blipFill>
          <a:blip r:embed="rId11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747849" y="365395"/>
            <a:ext cx="2026332" cy="152068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9" name="Obrázek 8" descr="IMG_1332.JPG"/>
          <p:cNvPicPr>
            <a:picLocks noChangeAspect="1"/>
          </p:cNvPicPr>
          <p:nvPr/>
        </p:nvPicPr>
        <p:blipFill>
          <a:blip r:embed="rId1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436262" y="2724480"/>
            <a:ext cx="2123247" cy="1592283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xmlns="" val="980915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-2.96296E-6 L 0.05898 0.2592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43" y="129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-1.11111E-6 L 0.01237 0.7085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2" y="354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-4.44444E-6 L -0.07839 0.3444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19" y="172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4.44444E-6 L -0.15821 0.6166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917" y="308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 descr="IMG_1321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599755" y="3611304"/>
            <a:ext cx="2086799" cy="156658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2" name="Obrázek 11" descr="IMG_1319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2516188" y="104775"/>
            <a:ext cx="1960952" cy="146692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3" name="Obrázek 12" descr="IMG_1323.JPG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599755" y="1494810"/>
            <a:ext cx="2087751" cy="1564171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4" name="Obrázek 13" descr="IMG_1325.JPG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148056" y="2836015"/>
            <a:ext cx="1960287" cy="146962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6" name="Obrázek 15" descr="IMG_1327.JPG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1294" y="345720"/>
            <a:ext cx="2066119" cy="154658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7" name="Obrázek 16" descr="IMG_1328.JPG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318997" y="207963"/>
            <a:ext cx="2069782" cy="155305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2" name="Obrázek 1" descr="IMG_1329.JPG"/>
          <p:cNvPicPr>
            <a:picLocks noChangeAspect="1"/>
          </p:cNvPicPr>
          <p:nvPr/>
        </p:nvPicPr>
        <p:blipFill>
          <a:blip r:embed="rId9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6886575" y="2835275"/>
            <a:ext cx="2044927" cy="153125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3" name="Obrázek 2" descr="IMG_1330.JPG"/>
          <p:cNvPicPr>
            <a:picLocks noChangeAspect="1"/>
          </p:cNvPicPr>
          <p:nvPr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2401169" y="2285565"/>
            <a:ext cx="2069368" cy="155299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8" name="Obrázek 7" descr="IMG_1331.JPG"/>
          <p:cNvPicPr>
            <a:picLocks noChangeAspect="1"/>
          </p:cNvPicPr>
          <p:nvPr/>
        </p:nvPicPr>
        <p:blipFill>
          <a:blip r:embed="rId11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747849" y="365395"/>
            <a:ext cx="2026332" cy="152068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9" name="Obrázek 8" descr="IMG_1332.JPG"/>
          <p:cNvPicPr>
            <a:picLocks noChangeAspect="1"/>
          </p:cNvPicPr>
          <p:nvPr/>
        </p:nvPicPr>
        <p:blipFill>
          <a:blip r:embed="rId1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348788" y="2159000"/>
            <a:ext cx="2123247" cy="1592283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xmlns="" val="39098785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-1.85185E-6 L 0.00273 0.3509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" y="175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 descr="IMG_132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7638" y="322263"/>
            <a:ext cx="2086799" cy="156658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2" name="Obrázek 11" descr="IMG_131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6188" y="104775"/>
            <a:ext cx="1960952" cy="146692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3" name="Obrázek 12" descr="IMG_132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496690" y="207963"/>
            <a:ext cx="2087751" cy="1564171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6" name="Obrázek 15" descr="IMG_1327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596757" y="1934007"/>
            <a:ext cx="2019688" cy="151075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2" name="Obrázek 1" descr="IMG_1329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221413" y="2617788"/>
            <a:ext cx="2062421" cy="154272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3" name="Obrázek 2" descr="IMG_1330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076582" y="2159000"/>
            <a:ext cx="2069368" cy="155299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8" name="Obrázek 7" descr="IMG_1331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8715650" y="207963"/>
            <a:ext cx="2026332" cy="152068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9" name="Obrázek 8" descr="IMG_1332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9086364" y="2159000"/>
            <a:ext cx="2123247" cy="1592283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xmlns="" val="33717813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-1.11111E-6 L 0.10455 0.678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21" y="339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96296E-6 L -0.09713 0.3615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57" y="180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7037E-6 L 0.0069 0.7145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9" y="35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 descr="IMG_1321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856926" y="360363"/>
            <a:ext cx="2489232" cy="186890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2" name="Obrázek 11" descr="IMG_1319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823441" y="324420"/>
            <a:ext cx="2579979" cy="193283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3" name="Obrázek 12" descr="IMG_1323.JPG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8354059" y="181599"/>
            <a:ext cx="2372861" cy="178078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4" name="Obrázek 13" descr="IMG_1325.JPG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12750" y="2598738"/>
            <a:ext cx="2595499" cy="194846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6" name="Obrázek 15" descr="IMG_1327.JPG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3700463" y="2598738"/>
            <a:ext cx="2565238" cy="192305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7" name="Obrázek 16" descr="IMG_1328.JPG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683782" y="2316197"/>
            <a:ext cx="2281951" cy="171097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2" name="Obrázek 1" descr="IMG_1326.JPG"/>
          <p:cNvPicPr>
            <a:picLocks noChangeAspect="1"/>
          </p:cNvPicPr>
          <p:nvPr/>
        </p:nvPicPr>
        <p:blipFill>
          <a:blip r:embed="rId9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6887355" y="2910489"/>
            <a:ext cx="2489859" cy="186773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xmlns="" val="26331396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-4.44444E-6 L 0.00235 0.6694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7" y="334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2.77556E-17 L 0.05508 0.6974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47" y="348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-1.48148E-6 L -0.25091 0.3287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52" y="164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i="1" dirty="0">
                <a:latin typeface="Century Gothic" charset="0"/>
                <a:cs typeface="Times New Roman" charset="0"/>
              </a:rPr>
              <a:t>dětská tvorba dětí ze třídy </a:t>
            </a:r>
            <a:r>
              <a:rPr lang="cs-CZ" i="1" dirty="0" err="1">
                <a:latin typeface="Century Gothic" charset="0"/>
                <a:cs typeface="Times New Roman" charset="0"/>
              </a:rPr>
              <a:t>Zvídálci</a:t>
            </a:r>
            <a:r>
              <a:rPr lang="cs-CZ" i="1" dirty="0">
                <a:latin typeface="Century Gothic" charset="0"/>
                <a:cs typeface="Times New Roman" charset="0"/>
              </a:rPr>
              <a:t> Mateřská škola </a:t>
            </a:r>
            <a:r>
              <a:rPr lang="cs-CZ" i="1" dirty="0" smtClean="0">
                <a:latin typeface="Century Gothic" charset="0"/>
                <a:cs typeface="Times New Roman" charset="0"/>
              </a:rPr>
              <a:t>Žirovnice, použito se </a:t>
            </a:r>
            <a:r>
              <a:rPr lang="cs-CZ" i="1" dirty="0" smtClean="0">
                <a:latin typeface="Century Gothic" charset="0"/>
                <a:cs typeface="Times New Roman" charset="0"/>
              </a:rPr>
              <a:t>souhlasem zákonných zástupců</a:t>
            </a:r>
            <a:r>
              <a:rPr lang="cs-CZ" i="1" dirty="0">
                <a:latin typeface="Century Gothic" charset="0"/>
                <a:cs typeface="Times New Roman" charset="0"/>
              </a:rPr>
              <a:t/>
            </a:r>
            <a:br>
              <a:rPr lang="cs-CZ" i="1" dirty="0">
                <a:latin typeface="Century Gothic" charset="0"/>
                <a:cs typeface="Times New Roman" charset="0"/>
              </a:rPr>
            </a:br>
            <a:r>
              <a:rPr lang="cs-CZ" i="1" dirty="0">
                <a:latin typeface="Century Gothic" charset="0"/>
                <a:cs typeface="Times New Roman" charset="0"/>
              </a:rPr>
              <a:t/>
            </a:r>
            <a:br>
              <a:rPr lang="cs-CZ" i="1" dirty="0">
                <a:latin typeface="Century Gothic" charset="0"/>
                <a:cs typeface="Times New Roman" charset="0"/>
              </a:rPr>
            </a:br>
            <a:r>
              <a:rPr lang="cs-CZ" i="1" dirty="0">
                <a:latin typeface="Century Gothic" charset="0"/>
                <a:cs typeface="Times New Roman" charset="0"/>
              </a:rPr>
              <a:t>·</a:t>
            </a:r>
            <a:r>
              <a:rPr lang="cs-CZ" i="1" dirty="0">
                <a:latin typeface="Times New Roman" charset="0"/>
                <a:cs typeface="Times New Roman" charset="0"/>
              </a:rPr>
              <a:t>            </a:t>
            </a:r>
            <a:r>
              <a:rPr lang="cs-CZ" i="1" dirty="0">
                <a:latin typeface="Century Gothic" charset="0"/>
              </a:rPr>
              <a:t>Rámcový vzdělávací program pro předškolní vzdělávání. </a:t>
            </a:r>
            <a:r>
              <a:rPr lang="cs-CZ" dirty="0">
                <a:latin typeface="Century Gothic" charset="0"/>
              </a:rPr>
              <a:t>Praha: VÚP, 2004. ISBN 80-87000-00-5.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bezpečí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45720" indent="0">
              <a:buNone/>
            </a:pPr>
            <a:endParaRPr lang="cs-CZ" b="1" dirty="0"/>
          </a:p>
          <a:p>
            <a:pPr marL="45720" indent="0">
              <a:buNone/>
            </a:pPr>
            <a:r>
              <a:rPr lang="cs-CZ" b="1" dirty="0">
                <a:latin typeface="Times New Roman" charset="0"/>
                <a:cs typeface="Times New Roman" charset="0"/>
              </a:rPr>
              <a:t> </a:t>
            </a:r>
            <a:r>
              <a:rPr lang="cs-CZ" b="1" dirty="0">
                <a:latin typeface="Century Gothic" charset="0"/>
              </a:rPr>
              <a:t>Popis:</a:t>
            </a:r>
            <a:r>
              <a:rPr lang="cs-CZ" b="1" dirty="0">
                <a:latin typeface="Times New Roman"/>
                <a:cs typeface="Times New Roman"/>
              </a:rPr>
              <a:t> </a:t>
            </a:r>
          </a:p>
          <a:p>
            <a:pPr marL="45720" indent="0">
              <a:buNone/>
            </a:pPr>
            <a:r>
              <a:rPr lang="cs-CZ" dirty="0">
                <a:latin typeface="Century Gothic" charset="0"/>
              </a:rPr>
              <a:t>Prezentace má za úkol seznámit dítě s nebezpečím a užitkem </a:t>
            </a:r>
            <a:r>
              <a:rPr lang="cs-CZ" dirty="0" smtClean="0">
                <a:latin typeface="Century Gothic" charset="0"/>
              </a:rPr>
              <a:t>ohně, </a:t>
            </a:r>
            <a:r>
              <a:rPr lang="cs-CZ" dirty="0">
                <a:latin typeface="Century Gothic" charset="0"/>
              </a:rPr>
              <a:t>poučení o možných </a:t>
            </a:r>
            <a:r>
              <a:rPr lang="cs-CZ" dirty="0" smtClean="0">
                <a:latin typeface="Century Gothic" charset="0"/>
              </a:rPr>
              <a:t>bezpečných a nebezpečných situacích, přiblížit </a:t>
            </a:r>
            <a:r>
              <a:rPr lang="cs-CZ" dirty="0" smtClean="0">
                <a:latin typeface="Century Gothic" charset="0"/>
              </a:rPr>
              <a:t>dítěti, jak </a:t>
            </a:r>
            <a:r>
              <a:rPr lang="cs-CZ" dirty="0">
                <a:latin typeface="Century Gothic" charset="0"/>
              </a:rPr>
              <a:t>se chránit (požár) </a:t>
            </a:r>
            <a:br>
              <a:rPr lang="cs-CZ" dirty="0">
                <a:latin typeface="Century Gothic" charset="0"/>
              </a:rPr>
            </a:br>
            <a:r>
              <a:rPr lang="cs-CZ" dirty="0">
                <a:latin typeface="Century Gothic" charset="0"/>
              </a:rPr>
              <a:t/>
            </a:r>
            <a:br>
              <a:rPr lang="cs-CZ" dirty="0">
                <a:latin typeface="Century Gothic" charset="0"/>
              </a:rPr>
            </a:br>
            <a:r>
              <a:rPr lang="cs-CZ" dirty="0">
                <a:latin typeface="Century Gothic" charset="0"/>
              </a:rPr>
              <a:t>·</a:t>
            </a:r>
            <a:r>
              <a:rPr lang="cs-CZ" dirty="0">
                <a:latin typeface="Times New Roman" charset="0"/>
                <a:cs typeface="Times New Roman" charset="0"/>
              </a:rPr>
              <a:t>            </a:t>
            </a:r>
            <a:r>
              <a:rPr lang="cs-CZ" dirty="0">
                <a:latin typeface="Century Gothic" charset="0"/>
              </a:rPr>
              <a:t>Využití praktických ukázek </a:t>
            </a:r>
            <a:r>
              <a:rPr lang="cs-CZ" dirty="0" smtClean="0">
                <a:latin typeface="Century Gothic" charset="0"/>
              </a:rPr>
              <a:t>varujících </a:t>
            </a:r>
            <a:r>
              <a:rPr lang="cs-CZ" dirty="0">
                <a:latin typeface="Century Gothic" charset="0"/>
              </a:rPr>
              <a:t>dítě před nebezpečím </a:t>
            </a:r>
            <a:br>
              <a:rPr lang="cs-CZ" dirty="0">
                <a:latin typeface="Century Gothic" charset="0"/>
              </a:rPr>
            </a:br>
            <a:r>
              <a:rPr lang="cs-CZ" dirty="0">
                <a:latin typeface="Century Gothic" charset="0"/>
              </a:rPr>
              <a:t/>
            </a:r>
            <a:br>
              <a:rPr lang="cs-CZ" dirty="0">
                <a:latin typeface="Century Gothic" charset="0"/>
              </a:rPr>
            </a:br>
            <a:r>
              <a:rPr lang="cs-CZ" dirty="0">
                <a:latin typeface="Times New Roman" charset="0"/>
                <a:cs typeface="Times New Roman" charset="0"/>
              </a:rPr>
              <a:t> </a:t>
            </a:r>
            <a:r>
              <a:rPr lang="cs-CZ" b="1" dirty="0">
                <a:latin typeface="Century Gothic" charset="0"/>
              </a:rPr>
              <a:t>Očekávání a cíle·</a:t>
            </a:r>
            <a:r>
              <a:rPr lang="cs-CZ" b="1" dirty="0">
                <a:latin typeface="Times New Roman" charset="0"/>
                <a:cs typeface="Times New Roman" charset="0"/>
              </a:rPr>
              <a:t>           </a:t>
            </a:r>
          </a:p>
          <a:p>
            <a:pPr marL="45720" indent="0">
              <a:buNone/>
            </a:pPr>
            <a:r>
              <a:rPr lang="cs-CZ" b="1" dirty="0">
                <a:latin typeface="Times New Roman" charset="0"/>
                <a:cs typeface="Times New Roman" charset="0"/>
              </a:rPr>
              <a:t> </a:t>
            </a:r>
            <a:r>
              <a:rPr lang="cs-CZ" b="1" dirty="0">
                <a:latin typeface="Century Gothic" charset="0"/>
              </a:rPr>
              <a:t>Bezpečné a nebezpečné situace, varování před nebezpečím, požár </a:t>
            </a:r>
            <a:br>
              <a:rPr lang="cs-CZ" b="1" dirty="0">
                <a:latin typeface="Century Gothic" charset="0"/>
              </a:rPr>
            </a:br>
            <a:r>
              <a:rPr lang="cs-CZ" b="1" dirty="0">
                <a:latin typeface="Century Gothic" charset="0"/>
              </a:rPr>
              <a:t/>
            </a:r>
            <a:br>
              <a:rPr lang="cs-CZ" b="1" dirty="0">
                <a:latin typeface="Century Gothic" charset="0"/>
              </a:rPr>
            </a:br>
            <a:r>
              <a:rPr lang="cs-CZ" b="1" dirty="0">
                <a:latin typeface="Century Gothic" charset="0"/>
              </a:rPr>
              <a:t>Cílem je osvojení si poznatků a dovedností potřebných k vykonávání jednoduchých činností, spoluvytváření zdravého a bezpečného prostředí a ochraně před nebezpečnými vlivy, vědět, jak se nebezpečí vyhnout a kam se v případě potřeby obrátit o pomoc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>
                <a:latin typeface="Century Gothic" charset="0"/>
              </a:rPr>
              <a:t>Děti mají za úkol vybrat obrázky podle zadaného </a:t>
            </a:r>
            <a:r>
              <a:rPr lang="cs-CZ" dirty="0" smtClean="0">
                <a:latin typeface="Century Gothic" charset="0"/>
              </a:rPr>
              <a:t>úkolu </a:t>
            </a:r>
            <a:r>
              <a:rPr lang="cs-CZ" dirty="0" smtClean="0">
                <a:latin typeface="Century Gothic" charset="0"/>
              </a:rPr>
              <a:t>(v </a:t>
            </a:r>
            <a:r>
              <a:rPr lang="cs-CZ" dirty="0" smtClean="0">
                <a:latin typeface="Century Gothic" charset="0"/>
              </a:rPr>
              <a:t>poznámkách pod </a:t>
            </a:r>
            <a:r>
              <a:rPr lang="cs-CZ" dirty="0" smtClean="0">
                <a:latin typeface="Century Gothic" charset="0"/>
              </a:rPr>
              <a:t>snímkem), </a:t>
            </a:r>
            <a:r>
              <a:rPr lang="cs-CZ" dirty="0">
                <a:latin typeface="Century Gothic" charset="0"/>
              </a:rPr>
              <a:t>jak vzniká bezpečně oheň, jak může vzniknout a co je nebezpečné pro děti </a:t>
            </a:r>
            <a:r>
              <a:rPr lang="pl-PL" dirty="0">
                <a:latin typeface="Century Gothic" charset="0"/>
              </a:rPr>
              <a:t/>
            </a:r>
            <a:br>
              <a:rPr lang="pl-PL" dirty="0">
                <a:latin typeface="Century Gothic" charset="0"/>
              </a:rPr>
            </a:br>
            <a:r>
              <a:rPr lang="pl-PL" dirty="0">
                <a:latin typeface="Century Gothic" charset="0"/>
              </a:rPr>
              <a:t/>
            </a:r>
            <a:br>
              <a:rPr lang="pl-PL" dirty="0">
                <a:latin typeface="Century Gothic" charset="0"/>
              </a:rPr>
            </a:br>
            <a:r>
              <a:rPr lang="cs-CZ" dirty="0">
                <a:latin typeface="Century Gothic" charset="0"/>
              </a:rPr>
              <a:t>·</a:t>
            </a:r>
            <a:r>
              <a:rPr lang="cs-CZ" dirty="0">
                <a:latin typeface="Times New Roman" charset="0"/>
                <a:cs typeface="Times New Roman" charset="0"/>
              </a:rPr>
              <a:t>  </a:t>
            </a:r>
            <a:r>
              <a:rPr lang="cs-CZ" dirty="0">
                <a:latin typeface="Century Gothic" charset="0"/>
              </a:rPr>
              <a:t>Využíváme možnosti grafického zaznamenání na dotykové obrazovce pomocí animace </a:t>
            </a:r>
            <a:r>
              <a:rPr lang="cs-CZ" dirty="0" smtClean="0">
                <a:latin typeface="Century Gothic" charset="0"/>
              </a:rPr>
              <a:t>. Jako zpětná vazba slouží animační efekty – při kliknutí na vybraný obrázek</a:t>
            </a:r>
            <a:r>
              <a:rPr lang="cs-CZ" dirty="0">
                <a:latin typeface="Century Gothic" charset="0"/>
              </a:rPr>
              <a:t/>
            </a:r>
            <a:br>
              <a:rPr lang="cs-CZ" dirty="0">
                <a:latin typeface="Century Gothic" charset="0"/>
              </a:rPr>
            </a:br>
            <a:r>
              <a:rPr lang="cs-CZ" dirty="0">
                <a:latin typeface="Century Gothic" charset="0"/>
              </a:rPr>
              <a:t/>
            </a:r>
            <a:br>
              <a:rPr lang="cs-CZ" dirty="0">
                <a:latin typeface="Century Gothic" charset="0"/>
              </a:rPr>
            </a:br>
            <a:r>
              <a:rPr lang="cs-CZ" dirty="0">
                <a:latin typeface="Century Gothic" charset="0"/>
              </a:rPr>
              <a:t>·</a:t>
            </a:r>
            <a:r>
              <a:rPr lang="cs-CZ" dirty="0">
                <a:latin typeface="Times New Roman" charset="0"/>
                <a:cs typeface="Times New Roman" charset="0"/>
              </a:rPr>
              <a:t>  </a:t>
            </a:r>
            <a:r>
              <a:rPr lang="cs-CZ" dirty="0">
                <a:latin typeface="Century Gothic" charset="0"/>
              </a:rPr>
              <a:t>Obrázky vybírat podle instrukcí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>
                <a:latin typeface="Times New Roman"/>
                <a:cs typeface="Times New Roman" charset="0"/>
                <a:sym typeface="Symbol" charset="0"/>
              </a:rPr>
              <a:t>              </a:t>
            </a:r>
            <a:r>
              <a:rPr lang="cs-CZ" dirty="0">
                <a:latin typeface="Century Gothic" charset="0"/>
                <a:cs typeface="Times New Roman" charset="0"/>
              </a:rPr>
              <a:t>Mít poznatky o ohni </a:t>
            </a:r>
            <a:br>
              <a:rPr lang="cs-CZ" dirty="0">
                <a:latin typeface="Century Gothic" charset="0"/>
                <a:cs typeface="Times New Roman" charset="0"/>
              </a:rPr>
            </a:br>
            <a:r>
              <a:rPr lang="cs-CZ" dirty="0">
                <a:latin typeface="Century Gothic" charset="0"/>
                <a:cs typeface="Times New Roman" charset="0"/>
              </a:rPr>
              <a:t/>
            </a:r>
            <a:br>
              <a:rPr lang="cs-CZ" dirty="0">
                <a:latin typeface="Century Gothic" charset="0"/>
                <a:cs typeface="Times New Roman" charset="0"/>
              </a:rPr>
            </a:br>
            <a:r>
              <a:rPr lang="cs-CZ" dirty="0">
                <a:latin typeface="Century Gothic" charset="0"/>
                <a:cs typeface="Times New Roman" charset="0"/>
              </a:rPr>
              <a:t>·</a:t>
            </a:r>
            <a:r>
              <a:rPr lang="cs-CZ" dirty="0">
                <a:latin typeface="Times New Roman" charset="0"/>
                <a:cs typeface="Times New Roman" charset="0"/>
              </a:rPr>
              <a:t>            </a:t>
            </a:r>
            <a:r>
              <a:rPr lang="cs-CZ" dirty="0">
                <a:latin typeface="Century Gothic" charset="0"/>
                <a:cs typeface="Times New Roman" charset="0"/>
              </a:rPr>
              <a:t>Rozlišení bezpečný, nebezpečný </a:t>
            </a:r>
            <a:br>
              <a:rPr lang="cs-CZ" dirty="0">
                <a:latin typeface="Century Gothic" charset="0"/>
                <a:cs typeface="Times New Roman" charset="0"/>
              </a:rPr>
            </a:br>
            <a:r>
              <a:rPr lang="cs-CZ" dirty="0">
                <a:latin typeface="Century Gothic" charset="0"/>
                <a:cs typeface="Times New Roman" charset="0"/>
              </a:rPr>
              <a:t/>
            </a:r>
            <a:br>
              <a:rPr lang="cs-CZ" dirty="0">
                <a:latin typeface="Century Gothic" charset="0"/>
                <a:cs typeface="Times New Roman" charset="0"/>
              </a:rPr>
            </a:br>
            <a:r>
              <a:rPr lang="cs-CZ" dirty="0">
                <a:latin typeface="Century Gothic" charset="0"/>
                <a:cs typeface="Times New Roman" charset="0"/>
              </a:rPr>
              <a:t>·</a:t>
            </a:r>
            <a:r>
              <a:rPr lang="cs-CZ" dirty="0">
                <a:latin typeface="Times New Roman" charset="0"/>
                <a:cs typeface="Times New Roman" charset="0"/>
              </a:rPr>
              <a:t>            </a:t>
            </a:r>
            <a:r>
              <a:rPr lang="cs-CZ" dirty="0">
                <a:latin typeface="Century Gothic" charset="0"/>
                <a:cs typeface="Times New Roman" charset="0"/>
              </a:rPr>
              <a:t>Využití praktických ukázek</a:t>
            </a:r>
            <a:br>
              <a:rPr lang="cs-CZ" dirty="0">
                <a:latin typeface="Century Gothic" charset="0"/>
                <a:cs typeface="Times New Roman" charset="0"/>
              </a:rPr>
            </a:br>
            <a:r>
              <a:rPr lang="cs-CZ" dirty="0">
                <a:latin typeface="Century Gothic" charset="0"/>
                <a:cs typeface="Times New Roman" charset="0"/>
              </a:rPr>
              <a:t/>
            </a:r>
            <a:br>
              <a:rPr lang="cs-CZ" dirty="0">
                <a:latin typeface="Century Gothic" charset="0"/>
                <a:cs typeface="Times New Roman" charset="0"/>
              </a:rPr>
            </a:br>
            <a:r>
              <a:rPr lang="cs-CZ" dirty="0">
                <a:latin typeface="Century Gothic" charset="0"/>
                <a:cs typeface="Times New Roman" charset="0"/>
              </a:rPr>
              <a:t>·</a:t>
            </a:r>
            <a:r>
              <a:rPr lang="cs-CZ" dirty="0">
                <a:latin typeface="Times New Roman" charset="0"/>
                <a:cs typeface="Times New Roman" charset="0"/>
              </a:rPr>
              <a:t>            </a:t>
            </a:r>
            <a:r>
              <a:rPr lang="cs-CZ" dirty="0">
                <a:latin typeface="Century Gothic" charset="0"/>
                <a:cs typeface="Times New Roman" charset="0"/>
              </a:rPr>
              <a:t>Prevence a ochrana </a:t>
            </a:r>
            <a:br>
              <a:rPr lang="cs-CZ" dirty="0">
                <a:latin typeface="Century Gothic" charset="0"/>
                <a:cs typeface="Times New Roman" charset="0"/>
              </a:rPr>
            </a:br>
            <a:r>
              <a:rPr lang="cs-CZ" dirty="0">
                <a:latin typeface="Century Gothic" charset="0"/>
                <a:cs typeface="Times New Roman" charset="0"/>
              </a:rPr>
              <a:t/>
            </a:r>
            <a:br>
              <a:rPr lang="cs-CZ" dirty="0">
                <a:latin typeface="Century Gothic" charset="0"/>
                <a:cs typeface="Times New Roman" charset="0"/>
              </a:rPr>
            </a:br>
            <a:r>
              <a:rPr lang="cs-CZ" dirty="0">
                <a:latin typeface="Century Gothic" charset="0"/>
                <a:cs typeface="Times New Roman" charset="0"/>
              </a:rPr>
              <a:t>·</a:t>
            </a:r>
            <a:r>
              <a:rPr lang="cs-CZ" dirty="0">
                <a:latin typeface="Times New Roman" charset="0"/>
                <a:cs typeface="Times New Roman" charset="0"/>
              </a:rPr>
              <a:t>            </a:t>
            </a:r>
            <a:r>
              <a:rPr lang="cs-CZ">
                <a:latin typeface="Century Gothic" charset="0"/>
                <a:cs typeface="Times New Roman" charset="0"/>
              </a:rPr>
              <a:t>Vytváření elementárního povědomí o technickém prostředí, vzniku ohně</a:t>
            </a:r>
            <a:br>
              <a:rPr lang="cs-CZ">
                <a:latin typeface="Century Gothic" charset="0"/>
                <a:cs typeface="Times New Roman" charset="0"/>
              </a:rPr>
            </a:br>
            <a:r>
              <a:rPr lang="cs-CZ">
                <a:latin typeface="Century Gothic" charset="0"/>
                <a:cs typeface="Times New Roman" charset="0"/>
              </a:rPr>
              <a:t/>
            </a:r>
            <a:br>
              <a:rPr lang="cs-CZ">
                <a:latin typeface="Century Gothic" charset="0"/>
                <a:cs typeface="Times New Roman" charset="0"/>
              </a:rPr>
            </a:br>
            <a:endParaRPr lang="cs-CZ" dirty="0">
              <a:latin typeface="Century Gothic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311</Words>
  <Application>Microsoft Office PowerPoint</Application>
  <PresentationFormat>Vlastní</PresentationFormat>
  <Paragraphs>64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Oheň, jak ho vidí děti. </vt:lpstr>
      <vt:lpstr>Snímek 2</vt:lpstr>
      <vt:lpstr>Snímek 3</vt:lpstr>
      <vt:lpstr>Snímek 4</vt:lpstr>
      <vt:lpstr>Snímek 5</vt:lpstr>
      <vt:lpstr>Použité odkazy</vt:lpstr>
      <vt:lpstr>Metodický pokyn Integrovaný blok: bezpečí</vt:lpstr>
      <vt:lpstr>Studijní materiály </vt:lpstr>
      <vt:lpstr>   Práce s interaktivním výukovým materiálem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Grafomotorika</dc:title>
  <dc:creator/>
  <cp:lastModifiedBy/>
  <cp:revision>21</cp:revision>
  <dcterms:created xsi:type="dcterms:W3CDTF">2014-08-05T12:38:58Z</dcterms:created>
  <dcterms:modified xsi:type="dcterms:W3CDTF">2015-05-27T09:14:56Z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