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4" r:id="rId5"/>
    <p:sldId id="285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CF7"/>
    <a:srgbClr val="FDFEE2"/>
    <a:srgbClr val="FEF8E4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Které obrázky </a:t>
            </a:r>
            <a:r>
              <a:rPr lang="cs-CZ" dirty="0" smtClean="0"/>
              <a:t>patří</a:t>
            </a:r>
            <a:r>
              <a:rPr lang="cs-CZ" baseline="0" dirty="0" smtClean="0"/>
              <a:t> k</a:t>
            </a:r>
            <a:r>
              <a:rPr lang="cs-CZ" dirty="0" smtClean="0"/>
              <a:t> </a:t>
            </a:r>
            <a:r>
              <a:rPr lang="cs-CZ" dirty="0"/>
              <a:t>povolání, které nás chrání před </a:t>
            </a:r>
            <a:r>
              <a:rPr lang="cs-CZ" dirty="0" smtClean="0"/>
              <a:t>ohněm - pojmenuj </a:t>
            </a:r>
            <a:r>
              <a:rPr lang="cs-CZ" dirty="0"/>
              <a:t>název povolání</a:t>
            </a:r>
            <a:r>
              <a:rPr lang="cs-CZ" dirty="0" smtClean="0"/>
              <a:t>. Pojmenuj další</a:t>
            </a:r>
            <a:r>
              <a:rPr lang="cs-CZ" baseline="0" dirty="0" smtClean="0"/>
              <a:t> profese, kde je potřeba oheň.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5066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Vyber obrázky, které patří</a:t>
            </a:r>
            <a:r>
              <a:rPr lang="cs-CZ" baseline="0" dirty="0"/>
              <a:t> k profesi PEKAŘ, KOVÁŘ.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7270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Vyber obrázky, které souvisí s povoláním KOVÁŘ, SLÉVAČ. </a:t>
            </a:r>
          </a:p>
          <a:p>
            <a:r>
              <a:rPr lang="cs-CZ" dirty="0"/>
              <a:t>Co o nich víš?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8473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4944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61789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68780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07145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70075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147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10" Type="http://schemas.openxmlformats.org/officeDocument/2006/relationships/image" Target="../media/image25.jpe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pek%C3%A1rna-chl%C3%A9b-%C5%99emesln%C3%ADk-peka%C5%99-567380/" TargetMode="External"/><Relationship Id="rId3" Type="http://schemas.openxmlformats.org/officeDocument/2006/relationships/hyperlink" Target="http://pixabay.com/cs/um%C4%9Blci-ohn%C4%9B-tane%C4%8Dnice-po%C5%BE%C3%A1r-558257/" TargetMode="External"/><Relationship Id="rId7" Type="http://schemas.openxmlformats.org/officeDocument/2006/relationships/hyperlink" Target="http://pixabay.com/cs/po%C5%BE%C3%A1r-%C5%BEeleza-%C5%BEhav%C3%A9-uhl%C3%ADky-kladivo-512628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svar-hork%C3%A9-p%C3%A1jen%C3%AD-r%C3%A1dio-sv%C3%A1%C5%99e%C4%8D-67640/" TargetMode="External"/><Relationship Id="rId5" Type="http://schemas.openxmlformats.org/officeDocument/2006/relationships/hyperlink" Target="http://pixabay.com/cs/let-horkovzdu%C5%A1n%C3%BDm-balonem-let-obloha-106795/" TargetMode="External"/><Relationship Id="rId10" Type="http://schemas.openxmlformats.org/officeDocument/2006/relationships/hyperlink" Target="http://pixabay.com/cs/ocel%C3%A1rna-zam%C4%9Bstnanci-sl%C3%A9v%C3%A1renstv%C3%AD-616536/" TargetMode="External"/><Relationship Id="rId4" Type="http://schemas.openxmlformats.org/officeDocument/2006/relationships/hyperlink" Target="http://pixabay.com/cs/venkovsk%C3%BD-j%C3%ADdlo-ohe%C5%88-d%C5%99evo-ve%C4%8De%C5%99e-670596/" TargetMode="External"/><Relationship Id="rId9" Type="http://schemas.openxmlformats.org/officeDocument/2006/relationships/hyperlink" Target="http://pixabay.com/cs/komin%C3%ADk-st%C5%99e%C5%A1n%C3%AD-%C4%8Dern%C3%BD-mu%C5%BE-647678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Oheň - práce, povolání a řemesla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poznatky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337961" cy="1770845"/>
          </a:xfrm>
          <a:prstGeom prst="rect">
            <a:avLst/>
          </a:prstGeom>
          <a:solidFill>
            <a:srgbClr val="FEFC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artists-558257__1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44711" y="647969"/>
            <a:ext cx="2571750" cy="17145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3" name="Obrázek 2" descr="firefighter-484540__1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92792" y="647969"/>
            <a:ext cx="2571750" cy="17145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8" name="Obrázek 7" descr="firefighter-484541__1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44711" y="3277890"/>
            <a:ext cx="2581275" cy="17145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 descr="hot-air-ballooning-106795__18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682648" y="3470334"/>
            <a:ext cx="2571750" cy="17145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 descr="rustic-670596__18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924925" y="676141"/>
            <a:ext cx="2571750" cy="17145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1" name="Obrázek 10" descr="welding-181656__18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257800" y="3070225"/>
            <a:ext cx="1543827" cy="235508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0" y="5087155"/>
            <a:ext cx="12337961" cy="1770845"/>
          </a:xfrm>
          <a:prstGeom prst="rect">
            <a:avLst/>
          </a:prstGeom>
          <a:solidFill>
            <a:srgbClr val="FEFC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bakery-567380__1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63625" y="678427"/>
            <a:ext cx="2927570" cy="19530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3" name="Obrázek 2" descr="fire-512628__1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28543" y="1318208"/>
            <a:ext cx="2040528" cy="305209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8706" y="5514515"/>
            <a:ext cx="1424036" cy="1068027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05655" y="5537108"/>
            <a:ext cx="1399840" cy="1049880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92826" y="5514516"/>
            <a:ext cx="1424035" cy="1068026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43245" y="5514516"/>
            <a:ext cx="1370564" cy="1027923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2041" y="5514516"/>
            <a:ext cx="1438672" cy="1079004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448409" y="5503538"/>
            <a:ext cx="1483499" cy="1112624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4.44444E-6 L 0.67461 -0.689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24" y="-3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7037E-6 L -0.19414 -0.3956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14" y="-19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4.81481E-6 L 0.49935 -0.4997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61" y="-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1111E-6 L -0.30299 -0.3469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56" y="-1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44444E-6 L -0.30143 -0.566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78" y="-28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4.81481E-6 L 0.09531 -0.3236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66" y="-1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389476" cy="1770845"/>
          </a:xfrm>
          <a:prstGeom prst="rect">
            <a:avLst/>
          </a:prstGeom>
          <a:solidFill>
            <a:srgbClr val="FEFC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chimney-sweep-647678__1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5965" y="438511"/>
            <a:ext cx="2718352" cy="204080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8" name="Obrázek 7" descr="steel-mill-616536__1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26894" y="3070918"/>
            <a:ext cx="2929071" cy="192322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 descr="weld-67640__1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932027" y="1142533"/>
            <a:ext cx="2331659" cy="264070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3531" y="5401310"/>
            <a:ext cx="1523377" cy="1142533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56611" y="5359195"/>
            <a:ext cx="1579531" cy="118464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84215" y="5491302"/>
            <a:ext cx="1498788" cy="1124091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65845" y="5401310"/>
            <a:ext cx="1571273" cy="117845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66821" y="5377192"/>
            <a:ext cx="1587690" cy="119076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1178594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3.33333E-6 L 0.13867 -0.7701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-3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4.07407E-6 L 0.08542 -0.336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71" y="-1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3.7037E-7 L 0.41094 -0.7423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47" y="-3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3.33333E-6 L -0.21797 -0.3192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98" y="-15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11111E-6 L -0.00325 -0.407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" y="-20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32500" lnSpcReduction="20000"/>
          </a:bodyPr>
          <a:lstStyle/>
          <a:p>
            <a:r>
              <a:rPr lang="cs-CZ" dirty="0"/>
              <a:t>JACKALL211. </a:t>
            </a:r>
            <a:r>
              <a:rPr lang="cs-CZ" i="1" dirty="0"/>
              <a:t>www.pixabay.com</a:t>
            </a:r>
            <a:r>
              <a:rPr lang="cs-CZ" dirty="0"/>
              <a:t> [online]. [cit. 22.5.2015]. Dostupný na WWW: http://pixabay.com/cs/hasi%C4%8D-uhasit-po%C5%BE%C3%A1r-z%C3%A1nik-ohe%C5%88-484541/ </a:t>
            </a:r>
            <a:endParaRPr lang="cs-CZ" dirty="0" smtClean="0"/>
          </a:p>
          <a:p>
            <a:r>
              <a:rPr lang="cs-CZ" dirty="0"/>
              <a:t>JACKALL211. </a:t>
            </a:r>
            <a:r>
              <a:rPr lang="cs-CZ" i="1" dirty="0"/>
              <a:t>www.pixabay.com</a:t>
            </a:r>
            <a:r>
              <a:rPr lang="cs-CZ" dirty="0"/>
              <a:t> [online]. [cit. 22.5.2015]. Dostupný na WWW: http://pixabay.com/cs/hasi%C4%8D-uhasit-po%C5%BE%C3%A1r-z%C3%A1nik-ohe%C5%88-484540/ </a:t>
            </a:r>
          </a:p>
          <a:p>
            <a:r>
              <a:rPr lang="cs-CZ" dirty="0"/>
              <a:t>NATSAN. </a:t>
            </a:r>
            <a:r>
              <a:rPr lang="cs-CZ" i="1" dirty="0"/>
              <a:t>www.pixabay.com</a:t>
            </a:r>
            <a:r>
              <a:rPr lang="cs-CZ" dirty="0"/>
              <a:t> [online]. [cit. 22.5.2015]. Dostupný na WWW: http://pixabay.com/cs/sva%C5%99ov%C3%A1n%C3%AD-profese-svar-ohe%C5%88-vol%C3%A1n%C3%AD-181656/ </a:t>
            </a:r>
            <a:endParaRPr lang="cs-CZ" dirty="0">
              <a:latin typeface="Century Gothic" charset="0"/>
              <a:hlinkClick r:id="rId3"/>
            </a:endParaRPr>
          </a:p>
          <a:p>
            <a:r>
              <a:rPr lang="cs-CZ" dirty="0"/>
              <a:t>BCULIITN0. </a:t>
            </a:r>
            <a:r>
              <a:rPr lang="cs-CZ" i="1" dirty="0"/>
              <a:t>www.pixabay.com</a:t>
            </a:r>
            <a:r>
              <a:rPr lang="cs-CZ" dirty="0"/>
              <a:t> [online]. [cit. 22.5.2015]. Dostupný na WWW: http://pixabay.com/cs/um%C4%9Blci-ohn%C4%9B-tane%C4%8Dnice-po%C5%BE%C3%A1r-558257/ </a:t>
            </a:r>
            <a:endParaRPr lang="cs-CZ" dirty="0">
              <a:latin typeface="Century Gothic" charset="0"/>
              <a:hlinkClick r:id="rId3"/>
            </a:endParaRPr>
          </a:p>
          <a:p>
            <a:r>
              <a:rPr lang="cs-CZ" dirty="0"/>
              <a:t>RAMILLU. </a:t>
            </a:r>
            <a:r>
              <a:rPr lang="cs-CZ" i="1" dirty="0"/>
              <a:t>www.pixabay.com</a:t>
            </a:r>
            <a:r>
              <a:rPr lang="cs-CZ" dirty="0"/>
              <a:t> [online]. [cit. 22.5.2015]. Dostupný na WWW: http://pixabay.com/cs/venkovsk%C3%BD-j%C3%ADdlo-ohe%C5%88-d%C5%99evo-ve%C4%8De%C5%99e-670596/ </a:t>
            </a:r>
            <a:endParaRPr lang="cs-CZ" dirty="0">
              <a:latin typeface="Century Gothic" charset="0"/>
              <a:hlinkClick r:id="rId4"/>
            </a:endParaRPr>
          </a:p>
          <a:p>
            <a:r>
              <a:rPr lang="cs-CZ" dirty="0" smtClean="0"/>
              <a:t>JOAOARQUIMEDES</a:t>
            </a:r>
            <a:r>
              <a:rPr lang="cs-CZ" dirty="0"/>
              <a:t>. </a:t>
            </a:r>
            <a:r>
              <a:rPr lang="cs-CZ" i="1" dirty="0"/>
              <a:t>www.pixabay.com</a:t>
            </a:r>
            <a:r>
              <a:rPr lang="cs-CZ" dirty="0"/>
              <a:t> [online]. [cit. 22.5.2015]. Dostupný na WWW: http://pixabay.com/cs/let-horkovzdu%C5%A1n%C3%BDm-balonem-let-obloha-106795/ </a:t>
            </a:r>
            <a:endParaRPr lang="cs-CZ" dirty="0">
              <a:latin typeface="Century Gothic" charset="0"/>
              <a:hlinkClick r:id="rId5"/>
            </a:endParaRPr>
          </a:p>
          <a:p>
            <a:r>
              <a:rPr lang="cs-CZ" dirty="0"/>
              <a:t>WIKILMAGES. </a:t>
            </a:r>
            <a:r>
              <a:rPr lang="cs-CZ" i="1" dirty="0"/>
              <a:t>www.pixabay.com</a:t>
            </a:r>
            <a:r>
              <a:rPr lang="cs-CZ" dirty="0"/>
              <a:t> [online]. [cit. 22.5.2015]. Dostupný na WWW: http://pixabay.com/cs/svar-hork%C3%A9-p%C3%A1jen%C3%AD-r%C3%A1dio-sv%C3%A1%C5%99e%C4%8D-67640/ </a:t>
            </a:r>
            <a:endParaRPr lang="cs-CZ" dirty="0">
              <a:latin typeface="Century Gothic" charset="0"/>
              <a:hlinkClick r:id="rId6"/>
            </a:endParaRPr>
          </a:p>
          <a:p>
            <a:r>
              <a:rPr lang="cs-CZ" dirty="0"/>
              <a:t>BLICPIXEL. </a:t>
            </a:r>
            <a:r>
              <a:rPr lang="cs-CZ" i="1" dirty="0"/>
              <a:t>www.pixabay.com</a:t>
            </a:r>
            <a:r>
              <a:rPr lang="cs-CZ" dirty="0"/>
              <a:t> [online]. [cit. 22.5.2015]. Dostupný na WWW: http://pixabay.com/cs/svar-hork%C3%A9-p%C3%A1jen%C3%AD-r%C3%A1dio-sv%C3%A1%C5%99e%C4%8D-67640/ </a:t>
            </a:r>
            <a:endParaRPr lang="cs-CZ" dirty="0">
              <a:latin typeface="Century Gothic" charset="0"/>
              <a:hlinkClick r:id="rId7"/>
            </a:endParaRPr>
          </a:p>
          <a:p>
            <a:r>
              <a:rPr lang="de-DE" dirty="0"/>
              <a:t>DAVID, Julien. </a:t>
            </a:r>
            <a:r>
              <a:rPr lang="de-DE" i="1" dirty="0"/>
              <a:t>www.pixabay.com</a:t>
            </a:r>
            <a:r>
              <a:rPr lang="de-DE" dirty="0"/>
              <a:t> [online]. [</a:t>
            </a:r>
            <a:r>
              <a:rPr lang="de-DE" dirty="0" err="1"/>
              <a:t>cit</a:t>
            </a:r>
            <a:r>
              <a:rPr lang="de-DE" dirty="0"/>
              <a:t>. 22.5.2015]. </a:t>
            </a:r>
            <a:r>
              <a:rPr lang="de-DE" dirty="0" err="1"/>
              <a:t>Dostupný</a:t>
            </a:r>
            <a:r>
              <a:rPr lang="de-DE" dirty="0"/>
              <a:t> na WWW: http://pixabay.com/cs/pek%C3%A1rna-chl%C3%A9b-%C5%99emesln%C3%ADk-peka%C5%99-567380/ </a:t>
            </a:r>
            <a:endParaRPr lang="cs-CZ" dirty="0">
              <a:latin typeface="Century Gothic" charset="0"/>
              <a:hlinkClick r:id="rId8"/>
            </a:endParaRPr>
          </a:p>
          <a:p>
            <a:r>
              <a:rPr lang="cs-CZ" dirty="0"/>
              <a:t>KAKAKET. </a:t>
            </a:r>
            <a:r>
              <a:rPr lang="cs-CZ" i="1" dirty="0"/>
              <a:t>www.pixabay.com</a:t>
            </a:r>
            <a:r>
              <a:rPr lang="cs-CZ" dirty="0"/>
              <a:t> [online]. [cit. 22.5.2015]. Dostupný na WWW: http://pixabay.com/cs/komin%C3%ADk-st%C5%99e%C5%A1n%C3%AD-%C4%8Dern%C3%BD-mu%C5%BE-647678/</a:t>
            </a:r>
            <a:endParaRPr lang="cs-CZ" dirty="0">
              <a:latin typeface="Century Gothic" charset="0"/>
              <a:hlinkClick r:id="rId9"/>
            </a:endParaRPr>
          </a:p>
          <a:p>
            <a:r>
              <a:rPr lang="cs-CZ" dirty="0"/>
              <a:t>SKEEZE. </a:t>
            </a:r>
            <a:r>
              <a:rPr lang="cs-CZ" i="1" dirty="0"/>
              <a:t>www.pixabay.com</a:t>
            </a:r>
            <a:r>
              <a:rPr lang="cs-CZ" dirty="0"/>
              <a:t> [online]. [cit. 22.5.2015]. Dostupný na WWW: http://pixabay.com/cs/ocel%C3%A1rna-zam%C4%9Bstnanci-sl%C3%A9v%C3%A1renstv%C3%AD-616536/ </a:t>
            </a:r>
            <a:endParaRPr lang="cs-CZ" dirty="0">
              <a:latin typeface="Century Gothic" charset="0"/>
              <a:hlinkClick r:id="rId10"/>
            </a:endParaRPr>
          </a:p>
          <a:p>
            <a:endParaRPr lang="cs-CZ" dirty="0">
              <a:latin typeface="Century Gothic" charset="0"/>
              <a:hlinkClick r:id="rId1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</a:t>
            </a:r>
            <a:r>
              <a:rPr lang="cs-CZ"/>
              <a:t>ntegrovaný blok: (bezpečí)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Prezentace má za úkol seznámit dítě s povoláním, které souvisí s ohněm, s ochranou před nebezpečím nebo s ohněm jako pomocníkem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Seznamování se světem lidí, osvojení si základních poznatků o prostředí v kterém dítě žije, poznávat povolání a řemesla, které souvisí s ohněm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Děti vybírají  obrázky podle zadaného </a:t>
            </a:r>
            <a:r>
              <a:rPr lang="cs-CZ" dirty="0" smtClean="0"/>
              <a:t>úkolu </a:t>
            </a:r>
            <a:r>
              <a:rPr lang="cs-CZ" dirty="0" smtClean="0"/>
              <a:t>(</a:t>
            </a:r>
            <a:r>
              <a:rPr lang="cs-CZ" dirty="0" smtClean="0"/>
              <a:t>v </a:t>
            </a:r>
            <a:r>
              <a:rPr lang="cs-CZ" dirty="0" smtClean="0"/>
              <a:t>poznámkách pod </a:t>
            </a:r>
            <a:r>
              <a:rPr lang="cs-CZ" dirty="0" smtClean="0"/>
              <a:t>snímkem), </a:t>
            </a:r>
            <a:r>
              <a:rPr lang="cs-CZ" dirty="0"/>
              <a:t>obrázky seznamují s různými druhy povolání a řemesel</a:t>
            </a:r>
          </a:p>
          <a:p>
            <a:r>
              <a:rPr lang="cs-CZ" dirty="0"/>
              <a:t>Obrázky řadit k sobě podle </a:t>
            </a:r>
            <a:r>
              <a:rPr lang="cs-CZ" dirty="0" smtClean="0"/>
              <a:t>instrukcí pomocí animace. Je také možné využít elektronické pero, které je součástí programu </a:t>
            </a:r>
            <a:r>
              <a:rPr lang="cs-CZ" dirty="0" err="1" smtClean="0"/>
              <a:t>Powerpoint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mít poznatky o světě lidí, jak dospělí pracují, jaká mají povolání a řemesla</a:t>
            </a:r>
          </a:p>
          <a:p>
            <a:r>
              <a:rPr lang="cs-CZ" dirty="0"/>
              <a:t>rozlišení pomoc ohně a ochrana před nebezpečím ohně</a:t>
            </a:r>
          </a:p>
          <a:p>
            <a:r>
              <a:rPr lang="cs-CZ" dirty="0"/>
              <a:t>využití praktických ukázek</a:t>
            </a:r>
          </a:p>
          <a:p>
            <a:r>
              <a:rPr lang="cs-CZ" dirty="0"/>
              <a:t>vytváření elementárního povědomí o ohni a povoláních, které s ním souvisí</a:t>
            </a:r>
          </a:p>
          <a:p>
            <a:r>
              <a:rPr lang="cs-CZ" dirty="0"/>
              <a:t>návštěva kovárny a kováře v našem městě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576</Words>
  <Application>Microsoft Office PowerPoint</Application>
  <PresentationFormat>Vlastní</PresentationFormat>
  <Paragraphs>71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Oheň - práce, povolání a řemesla</vt:lpstr>
      <vt:lpstr>Snímek 2</vt:lpstr>
      <vt:lpstr>Snímek 3</vt:lpstr>
      <vt:lpstr>Snímek 4</vt:lpstr>
      <vt:lpstr>Použité odkazy</vt:lpstr>
      <vt:lpstr>Metodický pokyn Integrovaný blok: (bezpečí)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</dc:title>
  <dc:creator/>
  <cp:lastModifiedBy/>
  <cp:revision>8</cp:revision>
  <dcterms:created xsi:type="dcterms:W3CDTF">2014-08-05T12:38:58Z</dcterms:created>
  <dcterms:modified xsi:type="dcterms:W3CDTF">2015-05-27T09:16:39Z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