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docProps/custom.xml" ContentType="application/vnd.openxmlformats-officedocument.custom-properties+xml"/>
  <Default Extension="wdp" ContentType="image/vnd.ms-photo"/>
  <Override PartName="/ppt/commentAuthors.xml" ContentType="application/vnd.openxmlformats-officedocument.presentationml.commentAuthors+xml"/>
  <Default Extension="gif" ContentType="image/gif"/>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5"/>
  </p:notesMasterIdLst>
  <p:handoutMasterIdLst>
    <p:handoutMasterId r:id="rId16"/>
  </p:handoutMasterIdLst>
  <p:sldIdLst>
    <p:sldId id="272" r:id="rId3"/>
    <p:sldId id="292" r:id="rId4"/>
    <p:sldId id="293" r:id="rId5"/>
    <p:sldId id="294" r:id="rId6"/>
    <p:sldId id="295" r:id="rId7"/>
    <p:sldId id="296" r:id="rId8"/>
    <p:sldId id="276" r:id="rId9"/>
    <p:sldId id="277" r:id="rId10"/>
    <p:sldId id="278" r:id="rId11"/>
    <p:sldId id="303" r:id="rId12"/>
    <p:sldId id="304" r:id="rId13"/>
    <p:sldId id="30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DFEE2"/>
    <a:srgbClr val="FDFEE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353" autoAdjust="0"/>
    <p:restoredTop sz="94918" autoAdjust="0"/>
  </p:normalViewPr>
  <p:slideViewPr>
    <p:cSldViewPr snapToGrid="0">
      <p:cViewPr varScale="1">
        <p:scale>
          <a:sx n="86" d="100"/>
          <a:sy n="86" d="100"/>
        </p:scale>
        <p:origin x="-84" y="-426"/>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commentAuthors" Target="commentAuthors.xml"/><Relationship Id="rId2" Type="http://schemas.openxmlformats.org/officeDocument/2006/relationships/slideMaster" Target="slideMasters/slideMaster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27.5.2015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27.5.2015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BD772907-22DD-4B28-936C-FA6014C68E21}" type="slidenum">
              <a:rPr lang="cs-CZ"/>
              <a:pPr/>
              <a:t>3</a:t>
            </a:fld>
            <a:endParaRPr lang="cs-CZ"/>
          </a:p>
        </p:txBody>
      </p:sp>
    </p:spTree>
    <p:extLst>
      <p:ext uri="{BB962C8B-B14F-4D97-AF65-F5344CB8AC3E}">
        <p14:creationId xmlns:p14="http://schemas.microsoft.com/office/powerpoint/2010/main" xmlns="" val="3866015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BD772907-22DD-4B28-936C-FA6014C68E21}" type="slidenum">
              <a:rPr lang="cs-CZ"/>
              <a:pPr/>
              <a:t>4</a:t>
            </a:fld>
            <a:endParaRPr lang="cs-CZ"/>
          </a:p>
        </p:txBody>
      </p:sp>
    </p:spTree>
    <p:extLst>
      <p:ext uri="{BB962C8B-B14F-4D97-AF65-F5344CB8AC3E}">
        <p14:creationId xmlns:p14="http://schemas.microsoft.com/office/powerpoint/2010/main" xmlns="" val="3174477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BD772907-22DD-4B28-936C-FA6014C68E21}" type="slidenum">
              <a:rPr lang="cs-CZ"/>
              <a:pPr/>
              <a:t>5</a:t>
            </a:fld>
            <a:endParaRPr lang="cs-CZ"/>
          </a:p>
        </p:txBody>
      </p:sp>
    </p:spTree>
    <p:extLst>
      <p:ext uri="{BB962C8B-B14F-4D97-AF65-F5344CB8AC3E}">
        <p14:creationId xmlns:p14="http://schemas.microsoft.com/office/powerpoint/2010/main" xmlns="" val="3996349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7</a:t>
            </a:fld>
            <a:endParaRPr lang="cs-CZ" dirty="0"/>
          </a:p>
        </p:txBody>
      </p:sp>
    </p:spTree>
    <p:extLst>
      <p:ext uri="{BB962C8B-B14F-4D97-AF65-F5344CB8AC3E}">
        <p14:creationId xmlns:p14="http://schemas.microsoft.com/office/powerpoint/2010/main" xmlns="" val="4280645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8</a:t>
            </a:fld>
            <a:endParaRPr lang="cs-CZ" dirty="0"/>
          </a:p>
        </p:txBody>
      </p:sp>
    </p:spTree>
    <p:extLst>
      <p:ext uri="{BB962C8B-B14F-4D97-AF65-F5344CB8AC3E}">
        <p14:creationId xmlns:p14="http://schemas.microsoft.com/office/powerpoint/2010/main" xmlns="" val="25187035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0.jpe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1.jpe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dumy.cz/"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1719575" y="1119825"/>
            <a:ext cx="9601200" cy="2256303"/>
          </a:xfrm>
        </p:spPr>
        <p:txBody>
          <a:bodyPr anchor="t"/>
          <a:lstStyle/>
          <a:p>
            <a:pPr marL="0" indent="0" algn="ctr" defTabSz="914400">
              <a:lnSpc>
                <a:spcPct val="90000"/>
              </a:lnSpc>
              <a:spcBef>
                <a:spcPts val="0"/>
              </a:spcBef>
              <a:buNone/>
            </a:pPr>
            <a:r>
              <a:rPr lang="cs-CZ" sz="3600" b="0" i="0" dirty="0" smtClean="0">
                <a:solidFill>
                  <a:srgbClr val="624D38">
                    <a:lumMod val="75000"/>
                  </a:srgbClr>
                </a:solidFill>
                <a:latin typeface="Century Gothic"/>
              </a:rPr>
              <a:t>Co chybí našemu domečku</a:t>
            </a:r>
            <a:endParaRPr lang="cs-CZ" sz="3600" b="0" i="0" dirty="0">
              <a:solidFill>
                <a:srgbClr val="624D38">
                  <a:lumMod val="75000"/>
                </a:srgbClr>
              </a:solidFill>
              <a:latin typeface="Century Gothic"/>
            </a:endParaRPr>
          </a:p>
        </p:txBody>
      </p:sp>
      <p:sp>
        <p:nvSpPr>
          <p:cNvPr id="3" name="Podnadpis 2"/>
          <p:cNvSpPr>
            <a:spLocks noGrp="1"/>
          </p:cNvSpPr>
          <p:nvPr>
            <p:ph type="subTitle" idx="1"/>
          </p:nvPr>
        </p:nvSpPr>
        <p:spPr/>
        <p:txBody>
          <a:bodyPr/>
          <a:lstStyle/>
          <a:p>
            <a:pPr marL="0" indent="0" algn="ctr">
              <a:spcBef>
                <a:spcPts val="0"/>
              </a:spcBef>
              <a:buNone/>
            </a:pPr>
            <a:r>
              <a:rPr lang="cs-CZ" dirty="0" smtClean="0"/>
              <a:t>vnímání</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822288" y="-20309"/>
            <a:ext cx="2369712" cy="1173959"/>
          </a:xfrm>
          <a:prstGeom prst="rect">
            <a:avLst/>
          </a:prstGeom>
          <a:solidFill>
            <a:srgbClr val="FDFE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Picture"/>
          <p:cNvPicPr>
            <a:picLocks noChangeAspect="1"/>
          </p:cNvPicPr>
          <p:nvPr/>
        </p:nvPicPr>
        <p:blipFill>
          <a:blip r:embed="rId2" cstate="print"/>
          <a:srcRect l="4159" t="18332" r="7757" b="9565"/>
          <a:stretch>
            <a:fillRect/>
          </a:stretch>
        </p:blipFill>
        <p:spPr>
          <a:xfrm>
            <a:off x="1650610" y="281354"/>
            <a:ext cx="8965809" cy="6399602"/>
          </a:xfrm>
          <a:prstGeom prst="rect">
            <a:avLst/>
          </a:prstGeom>
          <a:ln>
            <a:noFill/>
          </a:ln>
          <a:effectLst>
            <a:softEdge rad="112500"/>
          </a:effectLst>
        </p:spPr>
      </p:pic>
    </p:spTree>
    <p:extLst>
      <p:ext uri="{BB962C8B-B14F-4D97-AF65-F5344CB8AC3E}">
        <p14:creationId xmlns:p14="http://schemas.microsoft.com/office/powerpoint/2010/main" xmlns="" val="427496244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9633397" y="-20309"/>
            <a:ext cx="2558603" cy="1173959"/>
          </a:xfrm>
          <a:prstGeom prst="rect">
            <a:avLst/>
          </a:prstGeom>
          <a:solidFill>
            <a:srgbClr val="FDFE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 name="Picture"/>
          <p:cNvPicPr>
            <a:picLocks noChangeAspect="1"/>
          </p:cNvPicPr>
          <p:nvPr/>
        </p:nvPicPr>
        <p:blipFill rotWithShape="1">
          <a:blip r:embed="rId3" cstate="print"/>
          <a:srcRect l="4251" t="-1" r="4457" b="40688"/>
          <a:stretch/>
        </p:blipFill>
        <p:spPr>
          <a:xfrm>
            <a:off x="2513428" y="140680"/>
            <a:ext cx="7019297" cy="4096468"/>
          </a:xfrm>
          <a:prstGeom prst="rect">
            <a:avLst/>
          </a:prstGeom>
          <a:ln>
            <a:noFill/>
          </a:ln>
          <a:effectLst>
            <a:softEdge rad="112500"/>
          </a:effectLst>
        </p:spPr>
      </p:pic>
      <p:sp>
        <p:nvSpPr>
          <p:cNvPr id="8" name="Obdélník 7"/>
          <p:cNvSpPr/>
          <p:nvPr/>
        </p:nvSpPr>
        <p:spPr>
          <a:xfrm>
            <a:off x="3262648" y="4893972"/>
            <a:ext cx="5623775" cy="1815921"/>
          </a:xfrm>
          <a:prstGeom prst="rect">
            <a:avLst/>
          </a:prstGeom>
          <a:solidFill>
            <a:srgbClr val="FDFE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Picture"/>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62914" b="83675" l="6387" r="25502"/>
                    </a14:imgEffect>
                  </a14:imgLayer>
                </a14:imgProps>
              </a:ext>
            </a:extLst>
          </a:blip>
          <a:srcRect l="4251" t="59312" r="74001" b="4258"/>
          <a:stretch/>
        </p:blipFill>
        <p:spPr>
          <a:xfrm>
            <a:off x="143716" y="2377941"/>
            <a:ext cx="1672206" cy="2516031"/>
          </a:xfrm>
          <a:prstGeom prst="rect">
            <a:avLst/>
          </a:prstGeom>
          <a:ln>
            <a:noFill/>
          </a:ln>
          <a:effectLst/>
        </p:spPr>
      </p:pic>
      <p:pic>
        <p:nvPicPr>
          <p:cNvPr id="4" name="Picture"/>
          <p:cNvPicPr>
            <a:picLocks noChangeAspect="1"/>
          </p:cNvPicPr>
          <p:nvPr/>
        </p:nvPicPr>
        <p:blipFill rotWithShape="1">
          <a:blip r:embed="rId6" cstate="print">
            <a:extLst>
              <a:ext uri="{BEBA8EAE-BF5A-486C-A8C5-ECC9F3942E4B}">
                <a14:imgProps xmlns:a14="http://schemas.microsoft.com/office/drawing/2010/main" xmlns="">
                  <a14:imgLayer r:embed="rId5">
                    <a14:imgEffect>
                      <a14:backgroundRemoval t="72857" b="93199" l="28662" r="49969"/>
                    </a14:imgEffect>
                  </a14:imgLayer>
                </a14:imgProps>
              </a:ext>
            </a:extLst>
          </a:blip>
          <a:srcRect l="25999" t="70314" r="47368" b="4258"/>
          <a:stretch/>
        </p:blipFill>
        <p:spPr>
          <a:xfrm>
            <a:off x="1287889" y="4417454"/>
            <a:ext cx="2047740" cy="1756177"/>
          </a:xfrm>
          <a:prstGeom prst="rect">
            <a:avLst/>
          </a:prstGeom>
          <a:ln>
            <a:noFill/>
          </a:ln>
          <a:effectLst/>
        </p:spPr>
      </p:pic>
      <p:pic>
        <p:nvPicPr>
          <p:cNvPr id="5" name="Picture"/>
          <p:cNvPicPr>
            <a:picLocks noChangeAspect="1"/>
          </p:cNvPicPr>
          <p:nvPr/>
        </p:nvPicPr>
        <p:blipFill rotWithShape="1">
          <a:blip r:embed="rId7" cstate="print">
            <a:extLst>
              <a:ext uri="{BEBA8EAE-BF5A-486C-A8C5-ECC9F3942E4B}">
                <a14:imgProps xmlns:a14="http://schemas.microsoft.com/office/drawing/2010/main" xmlns="">
                  <a14:imgLayer r:embed="rId5">
                    <a14:imgEffect>
                      <a14:backgroundRemoval t="59669" b="77020" l="49909" r="74179"/>
                    </a14:imgEffect>
                  </a14:imgLayer>
                </a14:imgProps>
              </a:ext>
            </a:extLst>
          </a:blip>
          <a:srcRect l="48947" t="57634" r="24086" b="23312"/>
          <a:stretch/>
        </p:blipFill>
        <p:spPr>
          <a:xfrm>
            <a:off x="10118500" y="1687132"/>
            <a:ext cx="2073500" cy="1315970"/>
          </a:xfrm>
          <a:prstGeom prst="rect">
            <a:avLst/>
          </a:prstGeom>
          <a:ln>
            <a:noFill/>
          </a:ln>
          <a:effectLst/>
        </p:spPr>
      </p:pic>
      <p:pic>
        <p:nvPicPr>
          <p:cNvPr id="6" name="Picture"/>
          <p:cNvPicPr>
            <a:picLocks noChangeAspect="1"/>
          </p:cNvPicPr>
          <p:nvPr/>
        </p:nvPicPr>
        <p:blipFill rotWithShape="1">
          <a:blip r:embed="rId8" cstate="print">
            <a:extLst>
              <a:ext uri="{BEBA8EAE-BF5A-486C-A8C5-ECC9F3942E4B}">
                <a14:imgProps xmlns:a14="http://schemas.microsoft.com/office/drawing/2010/main" xmlns="">
                  <a14:imgLayer r:embed="rId5">
                    <a14:imgEffect>
                      <a14:backgroundRemoval t="71490" b="85596" l="75137" r="93248"/>
                    </a14:imgEffect>
                  </a14:imgLayer>
                </a14:imgProps>
              </a:ext>
            </a:extLst>
          </a:blip>
          <a:srcRect l="75915" t="68822" r="4457" b="13090"/>
          <a:stretch/>
        </p:blipFill>
        <p:spPr>
          <a:xfrm>
            <a:off x="9363907" y="4417454"/>
            <a:ext cx="1509186" cy="1249251"/>
          </a:xfrm>
          <a:prstGeom prst="rect">
            <a:avLst/>
          </a:prstGeom>
          <a:ln>
            <a:noFill/>
          </a:ln>
          <a:effectLst/>
        </p:spPr>
      </p:pic>
    </p:spTree>
    <p:extLst>
      <p:ext uri="{BB962C8B-B14F-4D97-AF65-F5344CB8AC3E}">
        <p14:creationId xmlns:p14="http://schemas.microsoft.com/office/powerpoint/2010/main" xmlns="" val="164416168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0" restart="whenNotActive" fill="hold" evtFilter="cancelBubble" nodeType="interactiveSeq">
                <p:stCondLst>
                  <p:cond evt="onClick" delay="0">
                    <p:tgtEl>
                      <p:spTgt spid="2"/>
                    </p:tgtEl>
                  </p:cond>
                </p:stCondLst>
                <p:endSync evt="end" delay="0">
                  <p:rtn val="all"/>
                </p:endSync>
                <p:childTnLst>
                  <p:par>
                    <p:cTn id="11" fill="hold">
                      <p:stCondLst>
                        <p:cond delay="0"/>
                      </p:stCondLst>
                      <p:childTnLst>
                        <p:par>
                          <p:cTn id="12" fill="hold">
                            <p:stCondLst>
                              <p:cond delay="0"/>
                            </p:stCondLst>
                            <p:childTnLst>
                              <p:par>
                                <p:cTn id="13" presetID="45" presetClass="exit" presetSubtype="0" fill="hold" nodeType="clickEffect">
                                  <p:stCondLst>
                                    <p:cond delay="0"/>
                                  </p:stCondLst>
                                  <p:childTnLst>
                                    <p:animEffect transition="out" filter="fade">
                                      <p:cBhvr>
                                        <p:cTn id="14" dur="2000"/>
                                        <p:tgtEl>
                                          <p:spTgt spid="2"/>
                                        </p:tgtEl>
                                      </p:cBhvr>
                                    </p:animEffect>
                                    <p:anim calcmode="lin" valueType="num">
                                      <p:cBhvr>
                                        <p:cTn id="15"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6" dur="2000"/>
                                        <p:tgtEl>
                                          <p:spTgt spid="2"/>
                                        </p:tgtEl>
                                        <p:attrNameLst>
                                          <p:attrName>ppt_h</p:attrName>
                                        </p:attrNameLst>
                                      </p:cBhvr>
                                      <p:tavLst>
                                        <p:tav tm="0">
                                          <p:val>
                                            <p:strVal val="ppt_h"/>
                                          </p:val>
                                        </p:tav>
                                        <p:tav tm="100000">
                                          <p:val>
                                            <p:strVal val="ppt_h"/>
                                          </p:val>
                                        </p:tav>
                                      </p:tavLst>
                                    </p:anim>
                                    <p:set>
                                      <p:cBhvr>
                                        <p:cTn id="17" dur="1" fill="hold">
                                          <p:stCondLst>
                                            <p:cond delay="19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
                  </p:tgtEl>
                </p:cond>
              </p:nextCondLst>
            </p:seq>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42" presetClass="path" presetSubtype="0" accel="50000" decel="50000" fill="hold" nodeType="clickEffect">
                                  <p:stCondLst>
                                    <p:cond delay="0"/>
                                  </p:stCondLst>
                                  <p:childTnLst>
                                    <p:animMotion origin="layout" path="M 2.58174E-6 5.20231E-7 L 0.45382 -0.26867 " pathEditMode="relative" rAng="0" ptsTypes="AA">
                                      <p:cBhvr>
                                        <p:cTn id="22" dur="2000" fill="hold"/>
                                        <p:tgtEl>
                                          <p:spTgt spid="4"/>
                                        </p:tgtEl>
                                        <p:attrNameLst>
                                          <p:attrName>ppt_x</p:attrName>
                                          <p:attrName>ppt_y</p:attrName>
                                        </p:attrNameLst>
                                      </p:cBhvr>
                                      <p:rCtr x="22691" y="-13434"/>
                                    </p:animMotion>
                                  </p:childTnLst>
                                </p:cTn>
                              </p:par>
                            </p:childTnLst>
                          </p:cTn>
                        </p:par>
                      </p:childTnLst>
                    </p:cTn>
                  </p:par>
                </p:childTnLst>
              </p:cTn>
              <p:nextCondLst>
                <p:cond evt="onClick" delay="0">
                  <p:tgtEl>
                    <p:spTgt spid="4"/>
                  </p:tgtEl>
                </p:cond>
              </p:nextCondLst>
            </p:seq>
            <p:seq concurrent="1" nextAc="seek">
              <p:cTn id="23" restart="whenNotActive" fill="hold" evtFilter="cancelBubble" nodeType="interactiveSeq">
                <p:stCondLst>
                  <p:cond evt="onClick" delay="0">
                    <p:tgtEl>
                      <p:spTgt spid="5"/>
                    </p:tgtEl>
                  </p:cond>
                </p:stCondLst>
                <p:endSync evt="end" delay="0">
                  <p:rtn val="all"/>
                </p:endSync>
                <p:childTnLst>
                  <p:par>
                    <p:cTn id="24" fill="hold">
                      <p:stCondLst>
                        <p:cond delay="0"/>
                      </p:stCondLst>
                      <p:childTnLst>
                        <p:par>
                          <p:cTn id="25" fill="hold">
                            <p:stCondLst>
                              <p:cond delay="0"/>
                            </p:stCondLst>
                            <p:childTnLst>
                              <p:par>
                                <p:cTn id="26" presetID="45" presetClass="exit" presetSubtype="0" fill="hold" nodeType="clickEffect">
                                  <p:stCondLst>
                                    <p:cond delay="0"/>
                                  </p:stCondLst>
                                  <p:childTnLst>
                                    <p:animEffect transition="out" filter="fade">
                                      <p:cBhvr>
                                        <p:cTn id="27" dur="2000"/>
                                        <p:tgtEl>
                                          <p:spTgt spid="5"/>
                                        </p:tgtEl>
                                      </p:cBhvr>
                                    </p:animEffect>
                                    <p:anim calcmode="lin" valueType="num">
                                      <p:cBhvr>
                                        <p:cTn id="28"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5"/>
                                        </p:tgtEl>
                                        <p:attrNameLst>
                                          <p:attrName>ppt_h</p:attrName>
                                        </p:attrNameLst>
                                      </p:cBhvr>
                                      <p:tavLst>
                                        <p:tav tm="0">
                                          <p:val>
                                            <p:strVal val="ppt_h"/>
                                          </p:val>
                                        </p:tav>
                                        <p:tav tm="100000">
                                          <p:val>
                                            <p:strVal val="ppt_h"/>
                                          </p:val>
                                        </p:tav>
                                      </p:tavLst>
                                    </p:anim>
                                    <p:set>
                                      <p:cBhvr>
                                        <p:cTn id="30"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NewDoc 19_2.jpg"/>
          <p:cNvPicPr>
            <a:picLocks noChangeAspect="1"/>
          </p:cNvPicPr>
          <p:nvPr/>
        </p:nvPicPr>
        <p:blipFill rotWithShape="1">
          <a:blip r:embed="rId3" cstate="print"/>
          <a:srcRect r="3789" b="39153"/>
          <a:stretch/>
        </p:blipFill>
        <p:spPr>
          <a:xfrm>
            <a:off x="2768140" y="407644"/>
            <a:ext cx="6409130" cy="4230617"/>
          </a:xfrm>
          <a:prstGeom prst="rect">
            <a:avLst/>
          </a:prstGeom>
          <a:ln>
            <a:noFill/>
          </a:ln>
          <a:effectLst>
            <a:softEdge rad="112500"/>
          </a:effectLst>
        </p:spPr>
      </p:pic>
      <p:sp>
        <p:nvSpPr>
          <p:cNvPr id="3" name="Obdélník 2"/>
          <p:cNvSpPr/>
          <p:nvPr/>
        </p:nvSpPr>
        <p:spPr>
          <a:xfrm>
            <a:off x="9453093" y="-20309"/>
            <a:ext cx="2738907" cy="1173959"/>
          </a:xfrm>
          <a:prstGeom prst="rect">
            <a:avLst/>
          </a:prstGeom>
          <a:solidFill>
            <a:srgbClr val="FDFE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262648" y="4893972"/>
            <a:ext cx="5623775" cy="1815921"/>
          </a:xfrm>
          <a:prstGeom prst="rect">
            <a:avLst/>
          </a:prstGeom>
          <a:solidFill>
            <a:srgbClr val="FDFE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Picture"/>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62914" b="83675" l="6387" r="25502"/>
                    </a14:imgEffect>
                  </a14:imgLayer>
                </a14:imgProps>
              </a:ext>
            </a:extLst>
          </a:blip>
          <a:srcRect l="4251" t="59312" r="74001" b="4258"/>
          <a:stretch/>
        </p:blipFill>
        <p:spPr>
          <a:xfrm>
            <a:off x="143716" y="2377941"/>
            <a:ext cx="1672206" cy="2516031"/>
          </a:xfrm>
          <a:prstGeom prst="rect">
            <a:avLst/>
          </a:prstGeom>
          <a:ln>
            <a:noFill/>
          </a:ln>
          <a:effectLst/>
        </p:spPr>
      </p:pic>
      <p:pic>
        <p:nvPicPr>
          <p:cNvPr id="6" name="Picture"/>
          <p:cNvPicPr>
            <a:picLocks noChangeAspect="1"/>
          </p:cNvPicPr>
          <p:nvPr/>
        </p:nvPicPr>
        <p:blipFill rotWithShape="1">
          <a:blip r:embed="rId6" cstate="print">
            <a:extLst>
              <a:ext uri="{BEBA8EAE-BF5A-486C-A8C5-ECC9F3942E4B}">
                <a14:imgProps xmlns:a14="http://schemas.microsoft.com/office/drawing/2010/main" xmlns="">
                  <a14:imgLayer r:embed="rId5">
                    <a14:imgEffect>
                      <a14:backgroundRemoval t="72857" b="93199" l="28662" r="49969"/>
                    </a14:imgEffect>
                  </a14:imgLayer>
                </a14:imgProps>
              </a:ext>
            </a:extLst>
          </a:blip>
          <a:srcRect l="25999" t="70314" r="47368" b="4258"/>
          <a:stretch/>
        </p:blipFill>
        <p:spPr>
          <a:xfrm>
            <a:off x="1287889" y="4417454"/>
            <a:ext cx="2047740" cy="1756177"/>
          </a:xfrm>
          <a:prstGeom prst="rect">
            <a:avLst/>
          </a:prstGeom>
          <a:ln>
            <a:noFill/>
          </a:ln>
          <a:effectLst/>
        </p:spPr>
      </p:pic>
      <p:pic>
        <p:nvPicPr>
          <p:cNvPr id="7" name="Picture"/>
          <p:cNvPicPr>
            <a:picLocks noChangeAspect="1"/>
          </p:cNvPicPr>
          <p:nvPr/>
        </p:nvPicPr>
        <p:blipFill rotWithShape="1">
          <a:blip r:embed="rId7" cstate="print">
            <a:extLst>
              <a:ext uri="{BEBA8EAE-BF5A-486C-A8C5-ECC9F3942E4B}">
                <a14:imgProps xmlns:a14="http://schemas.microsoft.com/office/drawing/2010/main" xmlns="">
                  <a14:imgLayer r:embed="rId5">
                    <a14:imgEffect>
                      <a14:backgroundRemoval t="59669" b="77020" l="49909" r="74179"/>
                    </a14:imgEffect>
                  </a14:imgLayer>
                </a14:imgProps>
              </a:ext>
            </a:extLst>
          </a:blip>
          <a:srcRect l="48947" t="57634" r="24086" b="23312"/>
          <a:stretch/>
        </p:blipFill>
        <p:spPr>
          <a:xfrm>
            <a:off x="10118500" y="1687132"/>
            <a:ext cx="2073500" cy="1315970"/>
          </a:xfrm>
          <a:prstGeom prst="rect">
            <a:avLst/>
          </a:prstGeom>
          <a:ln>
            <a:noFill/>
          </a:ln>
          <a:effectLst/>
        </p:spPr>
      </p:pic>
      <p:pic>
        <p:nvPicPr>
          <p:cNvPr id="8" name="Picture"/>
          <p:cNvPicPr>
            <a:picLocks noChangeAspect="1"/>
          </p:cNvPicPr>
          <p:nvPr/>
        </p:nvPicPr>
        <p:blipFill rotWithShape="1">
          <a:blip r:embed="rId8" cstate="print">
            <a:extLst>
              <a:ext uri="{BEBA8EAE-BF5A-486C-A8C5-ECC9F3942E4B}">
                <a14:imgProps xmlns:a14="http://schemas.microsoft.com/office/drawing/2010/main" xmlns="">
                  <a14:imgLayer r:embed="rId5">
                    <a14:imgEffect>
                      <a14:backgroundRemoval t="71490" b="85596" l="75137" r="93248"/>
                    </a14:imgEffect>
                  </a14:imgLayer>
                </a14:imgProps>
              </a:ext>
            </a:extLst>
          </a:blip>
          <a:srcRect l="75915" t="68822" r="4457" b="13090"/>
          <a:stretch/>
        </p:blipFill>
        <p:spPr>
          <a:xfrm>
            <a:off x="9363907" y="4417454"/>
            <a:ext cx="1509186" cy="1249251"/>
          </a:xfrm>
          <a:prstGeom prst="rect">
            <a:avLst/>
          </a:prstGeom>
          <a:ln>
            <a:noFill/>
          </a:ln>
          <a:effectLst/>
        </p:spPr>
      </p:pic>
    </p:spTree>
    <p:extLst>
      <p:ext uri="{BB962C8B-B14F-4D97-AF65-F5344CB8AC3E}">
        <p14:creationId xmlns:p14="http://schemas.microsoft.com/office/powerpoint/2010/main" xmlns="" val="3828467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5"/>
                                        </p:tgtEl>
                                      </p:cBhvr>
                                    </p:animEffect>
                                    <p:anim calcmode="lin" valueType="num">
                                      <p:cBhvr>
                                        <p:cTn id="7"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5"/>
                                        </p:tgtEl>
                                        <p:attrNameLst>
                                          <p:attrName>ppt_h</p:attrName>
                                        </p:attrNameLst>
                                      </p:cBhvr>
                                      <p:tavLst>
                                        <p:tav tm="0">
                                          <p:val>
                                            <p:strVal val="ppt_h"/>
                                          </p:val>
                                        </p:tav>
                                        <p:tav tm="100000">
                                          <p:val>
                                            <p:strVal val="ppt_h"/>
                                          </p:val>
                                        </p:tav>
                                      </p:tavLst>
                                    </p:anim>
                                    <p:set>
                                      <p:cBhvr>
                                        <p:cTn id="9"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0" restart="whenNotActive" fill="hold" evtFilter="cancelBubble" nodeType="interactiveSeq">
                <p:stCondLst>
                  <p:cond evt="onClick" delay="0">
                    <p:tgtEl>
                      <p:spTgt spid="8"/>
                    </p:tgtEl>
                  </p:cond>
                </p:stCondLst>
                <p:endSync evt="end" delay="0">
                  <p:rtn val="all"/>
                </p:endSync>
                <p:childTnLst>
                  <p:par>
                    <p:cTn id="11" fill="hold">
                      <p:stCondLst>
                        <p:cond delay="0"/>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3.84485E-6 4.91212E-6 L -0.21424 -0.4001 " pathEditMode="relative" rAng="0" ptsTypes="AA">
                                      <p:cBhvr>
                                        <p:cTn id="14" dur="2000" fill="hold"/>
                                        <p:tgtEl>
                                          <p:spTgt spid="8"/>
                                        </p:tgtEl>
                                        <p:attrNameLst>
                                          <p:attrName>ppt_x</p:attrName>
                                          <p:attrName>ppt_y</p:attrName>
                                        </p:attrNameLst>
                                      </p:cBhvr>
                                      <p:rCtr x="-10712" y="-20005"/>
                                    </p:animMotion>
                                  </p:childTnLst>
                                </p:cTn>
                              </p:par>
                            </p:childTnLst>
                          </p:cTn>
                        </p:par>
                      </p:childTnLst>
                    </p:cTn>
                  </p:par>
                </p:childTnLst>
              </p:cTn>
              <p:nextCondLst>
                <p:cond evt="onClick" delay="0">
                  <p:tgtEl>
                    <p:spTgt spid="8"/>
                  </p:tgtEl>
                </p:cond>
              </p:nextCondLst>
            </p:seq>
            <p:seq concurrent="1" nextAc="seek">
              <p:cTn id="15" restart="whenNotActive" fill="hold" evtFilter="cancelBubble" nodeType="interactiveSeq">
                <p:stCondLst>
                  <p:cond evt="onClick" delay="0">
                    <p:tgtEl>
                      <p:spTgt spid="7"/>
                    </p:tgtEl>
                  </p:cond>
                </p:stCondLst>
                <p:endSync evt="end" delay="0">
                  <p:rtn val="all"/>
                </p:endSync>
                <p:childTnLst>
                  <p:par>
                    <p:cTn id="16" fill="hold">
                      <p:stCondLst>
                        <p:cond delay="0"/>
                      </p:stCondLst>
                      <p:childTnLst>
                        <p:par>
                          <p:cTn id="17" fill="hold">
                            <p:stCondLst>
                              <p:cond delay="0"/>
                            </p:stCondLst>
                            <p:childTnLst>
                              <p:par>
                                <p:cTn id="18" presetID="42" presetClass="path" presetSubtype="0" accel="50000" decel="50000" fill="hold" nodeType="clickEffect">
                                  <p:stCondLst>
                                    <p:cond delay="0"/>
                                  </p:stCondLst>
                                  <p:childTnLst>
                                    <p:animMotion origin="layout" path="M 3.31381E-6 -1.86864E-6 L -0.5533 0.2012 " pathEditMode="relative" rAng="0" ptsTypes="AA">
                                      <p:cBhvr>
                                        <p:cTn id="19" dur="2000" fill="hold"/>
                                        <p:tgtEl>
                                          <p:spTgt spid="7"/>
                                        </p:tgtEl>
                                        <p:attrNameLst>
                                          <p:attrName>ppt_x</p:attrName>
                                          <p:attrName>ppt_y</p:attrName>
                                        </p:attrNameLst>
                                      </p:cBhvr>
                                      <p:rCtr x="-27671" y="10060"/>
                                    </p:animMotion>
                                  </p:childTnLst>
                                </p:cTn>
                              </p:par>
                            </p:childTnLst>
                          </p:cTn>
                        </p:par>
                      </p:childTnLst>
                    </p:cTn>
                  </p:par>
                </p:childTnLst>
              </p:cTn>
              <p:nextCondLst>
                <p:cond evt="onClick" delay="0">
                  <p:tgtEl>
                    <p:spTgt spid="7"/>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45" presetClass="exit" presetSubtype="0" fill="hold" nodeType="clickEffect">
                                  <p:stCondLst>
                                    <p:cond delay="0"/>
                                  </p:stCondLst>
                                  <p:childTnLst>
                                    <p:animEffect transition="out" filter="fade">
                                      <p:cBhvr>
                                        <p:cTn id="24" dur="2000"/>
                                        <p:tgtEl>
                                          <p:spTgt spid="6"/>
                                        </p:tgtEl>
                                      </p:cBhvr>
                                    </p:animEffect>
                                    <p:anim calcmode="lin" valueType="num">
                                      <p:cBhvr>
                                        <p:cTn id="25"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6" dur="2000"/>
                                        <p:tgtEl>
                                          <p:spTgt spid="6"/>
                                        </p:tgtEl>
                                        <p:attrNameLst>
                                          <p:attrName>ppt_h</p:attrName>
                                        </p:attrNameLst>
                                      </p:cBhvr>
                                      <p:tavLst>
                                        <p:tav tm="0">
                                          <p:val>
                                            <p:strVal val="ppt_h"/>
                                          </p:val>
                                        </p:tav>
                                        <p:tav tm="100000">
                                          <p:val>
                                            <p:strVal val="ppt_h"/>
                                          </p:val>
                                        </p:tav>
                                      </p:tavLst>
                                    </p:anim>
                                    <p:set>
                                      <p:cBhvr>
                                        <p:cTn id="27"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9440214" y="-20309"/>
            <a:ext cx="2751786" cy="1173959"/>
          </a:xfrm>
          <a:prstGeom prst="rect">
            <a:avLst/>
          </a:prstGeom>
          <a:solidFill>
            <a:srgbClr val="FDFE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NewDoc 19_1.jpg"/>
          <p:cNvPicPr>
            <a:picLocks noChangeAspect="1"/>
          </p:cNvPicPr>
          <p:nvPr/>
        </p:nvPicPr>
        <p:blipFill rotWithShape="1">
          <a:blip r:embed="rId3" cstate="print"/>
          <a:srcRect t="4437" r="5729" b="38388"/>
          <a:stretch/>
        </p:blipFill>
        <p:spPr>
          <a:xfrm>
            <a:off x="2520017" y="566670"/>
            <a:ext cx="7109036" cy="4415450"/>
          </a:xfrm>
          <a:prstGeom prst="rect">
            <a:avLst/>
          </a:prstGeom>
          <a:ln>
            <a:noFill/>
          </a:ln>
          <a:effectLst>
            <a:softEdge rad="112500"/>
          </a:effectLst>
        </p:spPr>
      </p:pic>
      <p:sp>
        <p:nvSpPr>
          <p:cNvPr id="4" name="Obdélník 3"/>
          <p:cNvSpPr/>
          <p:nvPr/>
        </p:nvSpPr>
        <p:spPr>
          <a:xfrm>
            <a:off x="3262648" y="4893972"/>
            <a:ext cx="5623775" cy="1815921"/>
          </a:xfrm>
          <a:prstGeom prst="rect">
            <a:avLst/>
          </a:prstGeom>
          <a:solidFill>
            <a:srgbClr val="FDFE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Picture"/>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62914" b="83675" l="6387" r="25502"/>
                    </a14:imgEffect>
                  </a14:imgLayer>
                </a14:imgProps>
              </a:ext>
            </a:extLst>
          </a:blip>
          <a:srcRect l="4251" t="59312" r="74001" b="4258"/>
          <a:stretch/>
        </p:blipFill>
        <p:spPr>
          <a:xfrm>
            <a:off x="143716" y="2377941"/>
            <a:ext cx="1672206" cy="2516031"/>
          </a:xfrm>
          <a:prstGeom prst="rect">
            <a:avLst/>
          </a:prstGeom>
          <a:ln>
            <a:noFill/>
          </a:ln>
          <a:effectLst/>
        </p:spPr>
      </p:pic>
      <p:pic>
        <p:nvPicPr>
          <p:cNvPr id="6" name="Picture"/>
          <p:cNvPicPr>
            <a:picLocks noChangeAspect="1"/>
          </p:cNvPicPr>
          <p:nvPr/>
        </p:nvPicPr>
        <p:blipFill rotWithShape="1">
          <a:blip r:embed="rId6" cstate="print">
            <a:extLst>
              <a:ext uri="{BEBA8EAE-BF5A-486C-A8C5-ECC9F3942E4B}">
                <a14:imgProps xmlns:a14="http://schemas.microsoft.com/office/drawing/2010/main" xmlns="">
                  <a14:imgLayer r:embed="rId5">
                    <a14:imgEffect>
                      <a14:backgroundRemoval t="72857" b="93199" l="28662" r="49969"/>
                    </a14:imgEffect>
                  </a14:imgLayer>
                </a14:imgProps>
              </a:ext>
            </a:extLst>
          </a:blip>
          <a:srcRect l="25999" t="70314" r="47368" b="4258"/>
          <a:stretch/>
        </p:blipFill>
        <p:spPr>
          <a:xfrm>
            <a:off x="1287889" y="4417454"/>
            <a:ext cx="2047740" cy="1756177"/>
          </a:xfrm>
          <a:prstGeom prst="rect">
            <a:avLst/>
          </a:prstGeom>
          <a:ln>
            <a:noFill/>
          </a:ln>
          <a:effectLst/>
        </p:spPr>
      </p:pic>
      <p:pic>
        <p:nvPicPr>
          <p:cNvPr id="7" name="Picture"/>
          <p:cNvPicPr>
            <a:picLocks noChangeAspect="1"/>
          </p:cNvPicPr>
          <p:nvPr/>
        </p:nvPicPr>
        <p:blipFill rotWithShape="1">
          <a:blip r:embed="rId7" cstate="print">
            <a:extLst>
              <a:ext uri="{BEBA8EAE-BF5A-486C-A8C5-ECC9F3942E4B}">
                <a14:imgProps xmlns:a14="http://schemas.microsoft.com/office/drawing/2010/main" xmlns="">
                  <a14:imgLayer r:embed="rId5">
                    <a14:imgEffect>
                      <a14:backgroundRemoval t="59669" b="77020" l="49909" r="74179"/>
                    </a14:imgEffect>
                  </a14:imgLayer>
                </a14:imgProps>
              </a:ext>
            </a:extLst>
          </a:blip>
          <a:srcRect l="48947" t="57634" r="24086" b="23312"/>
          <a:stretch/>
        </p:blipFill>
        <p:spPr>
          <a:xfrm>
            <a:off x="10118500" y="1687132"/>
            <a:ext cx="2073500" cy="1315970"/>
          </a:xfrm>
          <a:prstGeom prst="rect">
            <a:avLst/>
          </a:prstGeom>
          <a:ln>
            <a:noFill/>
          </a:ln>
          <a:effectLst/>
        </p:spPr>
      </p:pic>
      <p:pic>
        <p:nvPicPr>
          <p:cNvPr id="8" name="Picture"/>
          <p:cNvPicPr>
            <a:picLocks noChangeAspect="1"/>
          </p:cNvPicPr>
          <p:nvPr/>
        </p:nvPicPr>
        <p:blipFill rotWithShape="1">
          <a:blip r:embed="rId8" cstate="print">
            <a:extLst>
              <a:ext uri="{BEBA8EAE-BF5A-486C-A8C5-ECC9F3942E4B}">
                <a14:imgProps xmlns:a14="http://schemas.microsoft.com/office/drawing/2010/main" xmlns="">
                  <a14:imgLayer r:embed="rId5">
                    <a14:imgEffect>
                      <a14:backgroundRemoval t="71490" b="85596" l="75137" r="93248"/>
                    </a14:imgEffect>
                  </a14:imgLayer>
                </a14:imgProps>
              </a:ext>
            </a:extLst>
          </a:blip>
          <a:srcRect l="75915" t="68822" r="4457" b="13090"/>
          <a:stretch/>
        </p:blipFill>
        <p:spPr>
          <a:xfrm>
            <a:off x="9363907" y="4417454"/>
            <a:ext cx="1509186" cy="1249251"/>
          </a:xfrm>
          <a:prstGeom prst="rect">
            <a:avLst/>
          </a:prstGeom>
          <a:ln>
            <a:noFill/>
          </a:ln>
          <a:effectLst/>
        </p:spPr>
      </p:pic>
    </p:spTree>
    <p:extLst>
      <p:ext uri="{BB962C8B-B14F-4D97-AF65-F5344CB8AC3E}">
        <p14:creationId xmlns:p14="http://schemas.microsoft.com/office/powerpoint/2010/main" xmlns="" val="146425243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nodeType="clickEffect">
                                  <p:stCondLst>
                                    <p:cond delay="0"/>
                                  </p:stCondLst>
                                  <p:childTnLst>
                                    <p:animMotion origin="layout" path="M 2.82832E-6 -2.22017E-6 L 0.37797 -0.28862 " pathEditMode="relative" rAng="0" ptsTypes="AA">
                                      <p:cBhvr>
                                        <p:cTn id="6" dur="2000" fill="hold"/>
                                        <p:tgtEl>
                                          <p:spTgt spid="5"/>
                                        </p:tgtEl>
                                        <p:attrNameLst>
                                          <p:attrName>ppt_x</p:attrName>
                                          <p:attrName>ppt_y</p:attrName>
                                        </p:attrNameLst>
                                      </p:cBhvr>
                                      <p:rCtr x="18899" y="-14431"/>
                                    </p:animMotion>
                                  </p:child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45" presetClass="exit" presetSubtype="0" fill="hold" nodeType="clickEffect">
                                  <p:stCondLst>
                                    <p:cond delay="0"/>
                                  </p:stCondLst>
                                  <p:childTnLst>
                                    <p:animEffect transition="out" filter="fade">
                                      <p:cBhvr>
                                        <p:cTn id="11" dur="2000"/>
                                        <p:tgtEl>
                                          <p:spTgt spid="6"/>
                                        </p:tgtEl>
                                      </p:cBhvr>
                                    </p:animEffect>
                                    <p:anim calcmode="lin" valueType="num">
                                      <p:cBhvr>
                                        <p:cTn id="12"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3" dur="2000"/>
                                        <p:tgtEl>
                                          <p:spTgt spid="6"/>
                                        </p:tgtEl>
                                        <p:attrNameLst>
                                          <p:attrName>ppt_h</p:attrName>
                                        </p:attrNameLst>
                                      </p:cBhvr>
                                      <p:tavLst>
                                        <p:tav tm="0">
                                          <p:val>
                                            <p:strVal val="ppt_h"/>
                                          </p:val>
                                        </p:tav>
                                        <p:tav tm="100000">
                                          <p:val>
                                            <p:strVal val="ppt_h"/>
                                          </p:val>
                                        </p:tav>
                                      </p:tavLst>
                                    </p:anim>
                                    <p:set>
                                      <p:cBhvr>
                                        <p:cTn id="14"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45" presetClass="exit" presetSubtype="0" fill="hold" nodeType="clickEffect">
                                  <p:stCondLst>
                                    <p:cond delay="0"/>
                                  </p:stCondLst>
                                  <p:childTnLst>
                                    <p:animEffect transition="out" filter="fade">
                                      <p:cBhvr>
                                        <p:cTn id="19" dur="2000"/>
                                        <p:tgtEl>
                                          <p:spTgt spid="8"/>
                                        </p:tgtEl>
                                      </p:cBhvr>
                                    </p:animEffect>
                                    <p:anim calcmode="lin" valueType="num">
                                      <p:cBhvr>
                                        <p:cTn id="20"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1" dur="2000"/>
                                        <p:tgtEl>
                                          <p:spTgt spid="8"/>
                                        </p:tgtEl>
                                        <p:attrNameLst>
                                          <p:attrName>ppt_h</p:attrName>
                                        </p:attrNameLst>
                                      </p:cBhvr>
                                      <p:tavLst>
                                        <p:tav tm="0">
                                          <p:val>
                                            <p:strVal val="ppt_h"/>
                                          </p:val>
                                        </p:tav>
                                        <p:tav tm="100000">
                                          <p:val>
                                            <p:strVal val="ppt_h"/>
                                          </p:val>
                                        </p:tav>
                                      </p:tavLst>
                                    </p:anim>
                                    <p:set>
                                      <p:cBhvr>
                                        <p:cTn id="22"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45" presetClass="exit" presetSubtype="0" fill="hold" nodeType="clickEffect">
                                  <p:stCondLst>
                                    <p:cond delay="0"/>
                                  </p:stCondLst>
                                  <p:childTnLst>
                                    <p:animEffect transition="out" filter="fade">
                                      <p:cBhvr>
                                        <p:cTn id="27" dur="2000"/>
                                        <p:tgtEl>
                                          <p:spTgt spid="7"/>
                                        </p:tgtEl>
                                      </p:cBhvr>
                                    </p:animEffect>
                                    <p:anim calcmode="lin" valueType="num">
                                      <p:cBhvr>
                                        <p:cTn id="28"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7"/>
                                        </p:tgtEl>
                                        <p:attrNameLst>
                                          <p:attrName>ppt_h</p:attrName>
                                        </p:attrNameLst>
                                      </p:cBhvr>
                                      <p:tavLst>
                                        <p:tav tm="0">
                                          <p:val>
                                            <p:strVal val="ppt_h"/>
                                          </p:val>
                                        </p:tav>
                                        <p:tav tm="100000">
                                          <p:val>
                                            <p:strVal val="ppt_h"/>
                                          </p:val>
                                        </p:tav>
                                      </p:tavLst>
                                    </p:anim>
                                    <p:set>
                                      <p:cBhvr>
                                        <p:cTn id="30"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Vlastní zdroje</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6</a:t>
            </a:fld>
            <a:endParaRPr lang="cs-CZ" dirty="0"/>
          </a:p>
        </p:txBody>
      </p:sp>
    </p:spTree>
    <p:extLst>
      <p:ext uri="{BB962C8B-B14F-4D97-AF65-F5344CB8AC3E}">
        <p14:creationId xmlns:p14="http://schemas.microsoft.com/office/powerpoint/2010/main" xmlns="" val="307439680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a:t>
            </a:r>
            <a:r>
              <a:rPr lang="cs-CZ" dirty="0"/>
              <a:t> </a:t>
            </a:r>
            <a:r>
              <a:rPr lang="cs-CZ" dirty="0" smtClean="0"/>
              <a:t>vnímání</a:t>
            </a:r>
            <a:endParaRPr lang="cs-CZ" sz="2700" dirty="0"/>
          </a:p>
        </p:txBody>
      </p:sp>
      <p:sp>
        <p:nvSpPr>
          <p:cNvPr id="3" name="Zástupný symbol pro obsah 2"/>
          <p:cNvSpPr>
            <a:spLocks noGrp="1"/>
          </p:cNvSpPr>
          <p:nvPr>
            <p:ph idx="1"/>
          </p:nvPr>
        </p:nvSpPr>
        <p:spPr/>
        <p:txBody>
          <a:bodyPr/>
          <a:lstStyle/>
          <a:p>
            <a:pPr marL="45720" indent="0">
              <a:buNone/>
            </a:pPr>
            <a:endParaRPr lang="cs-CZ" b="1" dirty="0"/>
          </a:p>
          <a:p>
            <a:r>
              <a:rPr lang="cs-CZ" b="1" dirty="0" smtClean="0"/>
              <a:t>Popis</a:t>
            </a:r>
          </a:p>
          <a:p>
            <a:r>
              <a:rPr lang="cs-CZ" dirty="0"/>
              <a:t>Hledání chybějících částí </a:t>
            </a:r>
            <a:r>
              <a:rPr lang="cs-CZ" dirty="0" smtClean="0"/>
              <a:t>domečku.</a:t>
            </a:r>
            <a:endParaRPr lang="cs-CZ" b="1" dirty="0"/>
          </a:p>
          <a:p>
            <a:r>
              <a:rPr lang="cs-CZ" b="1" dirty="0" smtClean="0"/>
              <a:t>Očekávání </a:t>
            </a:r>
            <a:r>
              <a:rPr lang="cs-CZ" b="1" dirty="0"/>
              <a:t>a cíle</a:t>
            </a:r>
          </a:p>
          <a:p>
            <a:r>
              <a:rPr lang="cs-CZ" dirty="0" smtClean="0"/>
              <a:t>Procvičení prostorových pojmů, paměti a logického myšlení.</a:t>
            </a:r>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7</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3"/>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8</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a:bodyPr>
          <a:lstStyle/>
          <a:p>
            <a:r>
              <a:rPr lang="cs-CZ" dirty="0" smtClean="0"/>
              <a:t>Účelem prezentace je procvičení prostorových pojmů, rozvoj logického myšlení a paměti. Úkolem dětí bude najít chybějící části domečku tak, aby byl kompletní. U každého obrázku se budou muset zamyslet a poznat, která část chybí, zda-</a:t>
            </a:r>
            <a:r>
              <a:rPr lang="cs-CZ" dirty="0" err="1" smtClean="0"/>
              <a:t>li</a:t>
            </a:r>
            <a:r>
              <a:rPr lang="cs-CZ" dirty="0" smtClean="0"/>
              <a:t> je to okénko, dveře, nebo něco jiného.</a:t>
            </a:r>
          </a:p>
          <a:p>
            <a:r>
              <a:rPr lang="cs-CZ" dirty="0" smtClean="0"/>
              <a:t>Díky animačním efektům se dětem nabízí zpětná vazba – kliknutím na obrázek</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9</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r>
              <a:rPr lang="cs-CZ" dirty="0" smtClean="0"/>
              <a:t>Cílem práce je zapojit co největší počet dětí s využitím běžných praktických pomůcek jako jsou : magnetické tabulky, </a:t>
            </a:r>
            <a:r>
              <a:rPr lang="cs-CZ" dirty="0" err="1" smtClean="0"/>
              <a:t>zalaminované</a:t>
            </a:r>
            <a:r>
              <a:rPr lang="cs-CZ" dirty="0" smtClean="0"/>
              <a:t> obrázky, magnetky, pastelky, fixy.</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10</a:t>
            </a:fld>
            <a:endParaRPr lang="cs-CZ" dirty="0"/>
          </a:p>
        </p:txBody>
      </p:sp>
    </p:spTree>
    <p:extLst>
      <p:ext uri="{BB962C8B-B14F-4D97-AF65-F5344CB8AC3E}">
        <p14:creationId xmlns:p14="http://schemas.microsoft.com/office/powerpoint/2010/main" xmlns="" val="19442038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normAutofit fontScale="85000" lnSpcReduction="10000"/>
          </a:bodyPr>
          <a:lstStyle/>
          <a:p>
            <a:r>
              <a:rPr lang="cs-CZ" dirty="0"/>
              <a:t>Napodobit základní geometrické znaky a tvary (čára svislá, čára vodorovná, křížek, vlnovka, kruh, čtverec, obdélník, trojúhelník atd</a:t>
            </a:r>
            <a:r>
              <a:rPr lang="cs-CZ" dirty="0" smtClean="0"/>
              <a:t>.)</a:t>
            </a:r>
            <a:r>
              <a:rPr lang="cs-CZ" dirty="0"/>
              <a:t> </a:t>
            </a:r>
            <a:endParaRPr lang="cs-CZ" dirty="0" smtClean="0"/>
          </a:p>
          <a:p>
            <a:r>
              <a:rPr lang="cs-CZ" dirty="0" smtClean="0"/>
              <a:t>Rozlišit </a:t>
            </a:r>
            <a:r>
              <a:rPr lang="cs-CZ" dirty="0"/>
              <a:t>některé jednoduché obrazné symboly, piktogramy a značky, umět je používat (např. číst piktogramy, pochopit obrázkové čtení</a:t>
            </a:r>
            <a:r>
              <a:rPr lang="cs-CZ" dirty="0" smtClean="0"/>
              <a:t>)</a:t>
            </a:r>
          </a:p>
          <a:p>
            <a:r>
              <a:rPr lang="cs-CZ" dirty="0" smtClean="0"/>
              <a:t> </a:t>
            </a:r>
            <a:r>
              <a:rPr lang="cs-CZ" dirty="0"/>
              <a:t>Rozlišovat a používat základní prostorové pojmy (např. dole, nahoře, uprostřed, před, za, pod, nad, uvnitř, vně, u, vedle, mezi, nízko, vysoko, na konci, na kraji, vpředu, vzadu, blízko, daleko, dopředu, dozadu, nahoru, dolů) a těchto pojmů běžně užívat </a:t>
            </a:r>
            <a:endParaRPr lang="cs-CZ" dirty="0" smtClean="0"/>
          </a:p>
          <a:p>
            <a:r>
              <a:rPr lang="cs-CZ" dirty="0" smtClean="0"/>
              <a:t>Rozlišovat </a:t>
            </a:r>
            <a:r>
              <a:rPr lang="cs-CZ" dirty="0"/>
              <a:t>vzájemnou polohu dvou objektů Orientovat se v řadě (např. první, poslední, uprostřed </a:t>
            </a:r>
            <a:endParaRPr lang="cs-CZ" dirty="0" smtClean="0"/>
          </a:p>
          <a:p>
            <a:r>
              <a:rPr lang="cs-CZ" dirty="0" smtClean="0"/>
              <a:t>Orientovat </a:t>
            </a:r>
            <a:r>
              <a:rPr lang="cs-CZ" dirty="0"/>
              <a:t>se v prostoru podle slovních </a:t>
            </a:r>
            <a:r>
              <a:rPr lang="cs-CZ" dirty="0" smtClean="0"/>
              <a:t>pokynů</a:t>
            </a:r>
          </a:p>
          <a:p>
            <a:r>
              <a:rPr lang="cs-CZ" dirty="0"/>
              <a:t>Rozpoznat geometrické tvary - čtverec, kruh, trojúhelník, </a:t>
            </a:r>
            <a:r>
              <a:rPr lang="cs-CZ" dirty="0" smtClean="0"/>
              <a:t>obdélník</a:t>
            </a:r>
          </a:p>
          <a:p>
            <a:pPr marL="45720" indent="0">
              <a:buNone/>
            </a:pPr>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11</a:t>
            </a:fld>
            <a:endParaRPr lang="cs-CZ" dirty="0"/>
          </a:p>
        </p:txBody>
      </p:sp>
      <p:sp>
        <p:nvSpPr>
          <p:cNvPr id="6" name="Obdélník 5"/>
          <p:cNvSpPr/>
          <p:nvPr/>
        </p:nvSpPr>
        <p:spPr>
          <a:xfrm>
            <a:off x="3048000" y="2967335"/>
            <a:ext cx="6096000" cy="369332"/>
          </a:xfrm>
          <a:prstGeom prst="rect">
            <a:avLst/>
          </a:prstGeom>
        </p:spPr>
        <p:txBody>
          <a:bodyPr>
            <a:spAutoFit/>
          </a:bodyPr>
          <a:lstStyle/>
          <a:p>
            <a:endParaRPr lang="cs-CZ" dirty="0"/>
          </a:p>
        </p:txBody>
      </p:sp>
    </p:spTree>
    <p:extLst>
      <p:ext uri="{BB962C8B-B14F-4D97-AF65-F5344CB8AC3E}">
        <p14:creationId xmlns:p14="http://schemas.microsoft.com/office/powerpoint/2010/main" xmlns="" val="3661395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12</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87596363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445</Words>
  <Application>Microsoft Office PowerPoint</Application>
  <PresentationFormat>Vlastní</PresentationFormat>
  <Paragraphs>69</Paragraphs>
  <Slides>12</Slides>
  <Notes>6</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Sheer Green 16x9</vt:lpstr>
      <vt:lpstr>Co chybí našemu domečku</vt:lpstr>
      <vt:lpstr>Snímek 2</vt:lpstr>
      <vt:lpstr>Snímek 3</vt:lpstr>
      <vt:lpstr>Snímek 4</vt:lpstr>
      <vt:lpstr>Snímek 5</vt:lpstr>
      <vt:lpstr>Použité zdroje</vt:lpstr>
      <vt:lpstr>Metodický pokyn Integrovaný blok:  vnímání</vt:lpstr>
      <vt:lpstr>Studijní materiály </vt:lpstr>
      <vt:lpstr>   Práce s interaktivním výukovým materiálem </vt:lpstr>
      <vt:lpstr>Práce s didaktickým kufříkem KUMUČ </vt:lpstr>
      <vt:lpstr>Prvky polytechnické výchovy</vt:lpstr>
      <vt:lpstr>Snímek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BRAMBORA</dc:title>
  <dc:creator/>
  <cp:lastModifiedBy/>
  <cp:revision>2</cp:revision>
  <dcterms:created xsi:type="dcterms:W3CDTF">2014-08-05T12:38:58Z</dcterms:created>
  <dcterms:modified xsi:type="dcterms:W3CDTF">2015-05-27T11:03:23Z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