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72" r:id="rId2"/>
    <p:sldId id="299" r:id="rId3"/>
    <p:sldId id="298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275" r:id="rId12"/>
    <p:sldId id="276" r:id="rId13"/>
    <p:sldId id="277" r:id="rId14"/>
    <p:sldId id="278" r:id="rId15"/>
    <p:sldId id="279" r:id="rId16"/>
    <p:sldId id="297" r:id="rId17"/>
    <p:sldId id="296" r:id="rId18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2A8AA961-38BF-4D0C-BBD9-24F8855CC08B}">
          <p14:sldIdLst>
            <p14:sldId id="272"/>
          </p14:sldIdLst>
        </p14:section>
        <p14:section name="obsah" id="{4F62F1D1-471F-4AF5-B47A-4E62EF8FAC9B}">
          <p14:sldIdLst>
            <p14:sldId id="299"/>
            <p14:sldId id="298"/>
            <p14:sldId id="300"/>
            <p14:sldId id="301"/>
            <p14:sldId id="302"/>
            <p14:sldId id="303"/>
            <p14:sldId id="304"/>
            <p14:sldId id="305"/>
            <p14:sldId id="306"/>
          </p14:sldIdLst>
        </p14:section>
        <p14:section name="popisy" id="{DA05DBF8-6189-4EDA-82C0-37243BF39D51}">
          <p14:sldIdLst>
            <p14:sldId id="275"/>
            <p14:sldId id="276"/>
            <p14:sldId id="277"/>
            <p14:sldId id="278"/>
            <p14:sldId id="279"/>
            <p14:sldId id="297"/>
            <p14:sldId id="296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66"/>
    <a:srgbClr val="663300"/>
    <a:srgbClr val="0FCF0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325" autoAdjust="0"/>
    <p:restoredTop sz="94660"/>
  </p:normalViewPr>
  <p:slideViewPr>
    <p:cSldViewPr snapToGrid="0">
      <p:cViewPr varScale="1">
        <p:scale>
          <a:sx n="76" d="100"/>
          <a:sy n="76" d="100"/>
        </p:scale>
        <p:origin x="-102" y="-64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5C2442D-DFAB-4DF9-A02E-FCE8510C485C}" type="datetimeFigureOut">
              <a:rPr lang="cs-CZ"/>
              <a:pPr>
                <a:defRPr/>
              </a:pPr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224716C-3CAF-4C22-BCF4-C5DC179DB2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593620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4D4B198-A53D-416C-8874-59BC3271B7FA}" type="datetimeFigureOut">
              <a:rPr lang="cs-CZ"/>
              <a:pPr>
                <a:defRPr/>
              </a:pPr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9A95F99-0E29-4A80-91CF-9B48A0DAFC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70237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C91ED3-1E98-4883-A1A1-9108C8F368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14116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72E4F-4755-4FB1-B970-E7ED9D24DF0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662C8-A5D9-4BF2-BFAF-D09C5E47214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BAF3D-CB2C-4A47-A73F-B53788F5E0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5A562-7060-4757-ABB2-A3D2C9A7F4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FB58E-CC8A-409D-8DC2-E92C0CE5E7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6A11C-80C3-4C9B-8794-E75B22C8DA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B6DB8-5194-4AB7-B92D-D0F62DF7CF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7236F-F6A6-47FD-87BC-6ED6C1B07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6240D8-563A-479F-8176-12EE219C98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microsoft.com/office/2007/relationships/hdphoto" Target="../media/hdphoto1.wdp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13.pn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13.pn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13.pn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13.pn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13.pn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13.pn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7.png"/><Relationship Id="rId3" Type="http://schemas.openxmlformats.org/officeDocument/2006/relationships/image" Target="../media/image13.png"/><Relationship Id="rId7" Type="http://schemas.openxmlformats.org/officeDocument/2006/relationships/image" Target="../media/image21.png"/><Relationship Id="rId12" Type="http://schemas.openxmlformats.org/officeDocument/2006/relationships/image" Target="../media/image1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11.png"/><Relationship Id="rId5" Type="http://schemas.openxmlformats.org/officeDocument/2006/relationships/image" Target="../media/image19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dirty="0" smtClean="0">
                <a:solidFill>
                  <a:srgbClr val="4A3A2A"/>
                </a:solidFill>
              </a:rPr>
              <a:t>Zatoulaná klubíčka </a:t>
            </a:r>
            <a:r>
              <a:rPr lang="cs-CZ" dirty="0">
                <a:solidFill>
                  <a:srgbClr val="4A3A2A"/>
                </a:solidFill>
              </a:rPr>
              <a:t>p</a:t>
            </a:r>
            <a:r>
              <a:rPr lang="cs-CZ" dirty="0" smtClean="0">
                <a:solidFill>
                  <a:srgbClr val="4A3A2A"/>
                </a:solidFill>
              </a:rPr>
              <a:t>rostorové vztahy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Na, POD, ZA, PŘED, VPRAVO, VLEVO</a:t>
            </a:r>
            <a:endParaRPr lang="cs-CZ" dirty="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5537" y="505502"/>
            <a:ext cx="4864792" cy="47060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6565" y="2858542"/>
            <a:ext cx="2335212" cy="2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36469" y="326571"/>
            <a:ext cx="58652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Babička pletla pro vnučku svetr, kotě ji pozorovalo a moc se mu líbila barevná klubíčka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227396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pic>
        <p:nvPicPr>
          <p:cNvPr id="2050" name="Picture 2" descr="Dům, Stěna, Stůl, Místnost, Křeslo, Pohovka, Police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5938" b="96250" l="1875" r="318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44876" r="67713" b="3255"/>
          <a:stretch/>
        </p:blipFill>
        <p:spPr bwMode="auto">
          <a:xfrm>
            <a:off x="4045795" y="601204"/>
            <a:ext cx="4289580" cy="3445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6120" y="3736506"/>
            <a:ext cx="2335213" cy="2176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72071" y="3532554"/>
            <a:ext cx="3103563" cy="178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57431" y="2945686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72071" y="2832180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8324" y="2160828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80121" y="2160828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69853" y="1323871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48288" y="2064398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2277" y="1567511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52415" y="2914181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26297" y="2669622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1702" y="418011"/>
            <a:ext cx="41409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Když babička odešla do kuchyně, kotě si začalo s klubíčky hrát a všechna klubíčka se rozkutálela</a:t>
            </a:r>
            <a:endParaRPr lang="cs-CZ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0254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3808" y="2973296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231" y="2042979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2677" y="3252571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Košík, Piknik, Hnědá, Rukojeti, Proutěný, Objek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146"/>
          <a:stretch/>
        </p:blipFill>
        <p:spPr bwMode="auto">
          <a:xfrm>
            <a:off x="8749631" y="4335610"/>
            <a:ext cx="3101493" cy="17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pic>
        <p:nvPicPr>
          <p:cNvPr id="1026" name="Picture 2" descr="Kočka, Kočička, S Úsměvem, Pet, Kočkovitý, Kitty, Sav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636" y="375433"/>
            <a:ext cx="2333095" cy="217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4" t="4016" r="2837" b="7186"/>
          <a:stretch/>
        </p:blipFill>
        <p:spPr bwMode="auto">
          <a:xfrm>
            <a:off x="3757111" y="535577"/>
            <a:ext cx="3975223" cy="3278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5499" y="1281713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5231" y="2528002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1110" y="3151705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0314" y="4109028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6289" y="1273266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9735" y="3286703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89454" y="2689169"/>
            <a:ext cx="32025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Které klubíčko je 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NA </a:t>
            </a:r>
            <a:r>
              <a:rPr lang="cs-CZ" sz="3600" b="1" dirty="0" smtClean="0">
                <a:solidFill>
                  <a:srgbClr val="FFFF00"/>
                </a:solidFill>
              </a:rPr>
              <a:t>KŘESLE?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5399296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0799" y="3012334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230" y="1897162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2677" y="3203298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Košík, Piknik, Hnědá, Rukojeti, Proutěný, Objek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146"/>
          <a:stretch/>
        </p:blipFill>
        <p:spPr bwMode="auto">
          <a:xfrm>
            <a:off x="8749631" y="4335610"/>
            <a:ext cx="3101493" cy="17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5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Kočka, Kočička, S Úsměvem, Pet, Kočkovitý, Kitty, Sav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636" y="375433"/>
            <a:ext cx="2333095" cy="217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4" t="4016" r="2837" b="7186"/>
          <a:stretch/>
        </p:blipFill>
        <p:spPr bwMode="auto">
          <a:xfrm>
            <a:off x="3720733" y="442781"/>
            <a:ext cx="3975223" cy="349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77301" y="1276260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0431" y="2785692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1110" y="3151705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9120" y="4178682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0013" y="1276260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9735" y="3286703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8989454" y="2689169"/>
            <a:ext cx="30230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Které klubíčko je 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POD </a:t>
            </a:r>
            <a:r>
              <a:rPr lang="cs-CZ" sz="3600" b="1" dirty="0" smtClean="0">
                <a:solidFill>
                  <a:srgbClr val="FFFF00"/>
                </a:solidFill>
              </a:rPr>
              <a:t>KŘESLEM?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448942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3553" y="3136623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230" y="2204194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2677" y="3288094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Košík, Piknik, Hnědá, Rukojeti, Proutěný, Objek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146"/>
          <a:stretch/>
        </p:blipFill>
        <p:spPr bwMode="auto">
          <a:xfrm>
            <a:off x="8749631" y="4335610"/>
            <a:ext cx="3101493" cy="17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6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Kočka, Kočička, S Úsměvem, Pet, Kočkovitý, Kitty, Sav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636" y="375433"/>
            <a:ext cx="2333095" cy="217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4" t="4016" r="2837" b="7186"/>
          <a:stretch/>
        </p:blipFill>
        <p:spPr bwMode="auto">
          <a:xfrm>
            <a:off x="3715114" y="421114"/>
            <a:ext cx="3975223" cy="3566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0371" y="1224742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02268" y="2441166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1110" y="3151705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5692" y="4145480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6132" y="1224742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9735" y="3286703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8989454" y="2561730"/>
            <a:ext cx="2861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Které klubíčko je 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ZA </a:t>
            </a:r>
            <a:r>
              <a:rPr lang="cs-CZ" sz="3600" b="1" dirty="0" smtClean="0">
                <a:solidFill>
                  <a:srgbClr val="FFFF00"/>
                </a:solidFill>
              </a:rPr>
              <a:t>KŘESLEM?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448942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3808" y="2910892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230" y="1994746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7317" y="3102364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Košík, Piknik, Hnědá, Rukojeti, Proutěný, Objek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146"/>
          <a:stretch/>
        </p:blipFill>
        <p:spPr bwMode="auto">
          <a:xfrm>
            <a:off x="8749631" y="4335610"/>
            <a:ext cx="3101493" cy="17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Kočka, Kočička, S Úsměvem, Pet, Kočkovitý, Kitty, Sav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636" y="375433"/>
            <a:ext cx="2333095" cy="217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4" t="4016" r="2837" b="7186"/>
          <a:stretch/>
        </p:blipFill>
        <p:spPr bwMode="auto">
          <a:xfrm>
            <a:off x="3715115" y="406026"/>
            <a:ext cx="3975223" cy="3357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0186" y="1140883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0793" y="2211776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34893" y="2838612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8476" y="4178682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3808" y="1250925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9735" y="2910892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8989454" y="2689169"/>
            <a:ext cx="28616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Které klubíčko je 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PŘED </a:t>
            </a:r>
            <a:r>
              <a:rPr lang="cs-CZ" sz="3600" b="1" dirty="0" smtClean="0">
                <a:solidFill>
                  <a:srgbClr val="FFFF00"/>
                </a:solidFill>
              </a:rPr>
              <a:t>KŘESLEM?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0811493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5002" y="2785692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3621" y="1935491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8239" y="3124067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Košík, Piknik, Hnědá, Rukojeti, Proutěný, Objek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146"/>
          <a:stretch/>
        </p:blipFill>
        <p:spPr bwMode="auto">
          <a:xfrm>
            <a:off x="8749631" y="4335610"/>
            <a:ext cx="3101493" cy="17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Kočka, Kočička, S Úsměvem, Pet, Kočkovitý, Kitty, Sav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636" y="375433"/>
            <a:ext cx="2333095" cy="217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4" t="4016" r="2837" b="7186"/>
          <a:stretch/>
        </p:blipFill>
        <p:spPr bwMode="auto">
          <a:xfrm>
            <a:off x="3715115" y="375433"/>
            <a:ext cx="3975223" cy="32952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3033" y="1444160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9205" y="2407073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7418" y="2800773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9670" y="4020064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1237" y="1389765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6043" y="2972223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8869542" y="2023047"/>
            <a:ext cx="286167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Které klubíčko je 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VLEVO VEDLE </a:t>
            </a:r>
            <a:r>
              <a:rPr lang="cs-CZ" sz="3600" b="1" dirty="0" smtClean="0">
                <a:solidFill>
                  <a:srgbClr val="FFFF00"/>
                </a:solidFill>
              </a:rPr>
              <a:t>KŘESLA?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0811493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3808" y="2910892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230" y="2124042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2677" y="3167205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Košík, Piknik, Hnědá, Rukojeti, Proutěný, Objek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146"/>
          <a:stretch/>
        </p:blipFill>
        <p:spPr bwMode="auto">
          <a:xfrm>
            <a:off x="8749631" y="4335610"/>
            <a:ext cx="3101493" cy="17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Kočka, Kočička, S Úsměvem, Pet, Kočkovitý, Kitty, Sav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636" y="375433"/>
            <a:ext cx="2333095" cy="217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4" t="4016" r="2837" b="7186"/>
          <a:stretch/>
        </p:blipFill>
        <p:spPr bwMode="auto">
          <a:xfrm>
            <a:off x="3715115" y="375433"/>
            <a:ext cx="3975223" cy="3465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92382" y="1206256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35231" y="2210096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1110" y="3151705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6319" y="4364967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6156" y="1206256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9735" y="3286703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8989454" y="1941044"/>
            <a:ext cx="286167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</a:rPr>
              <a:t>Které klubíčko je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</a:p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VPRAVO  VEDLE </a:t>
            </a:r>
            <a:r>
              <a:rPr lang="cs-CZ" sz="3600" b="1" dirty="0" smtClean="0">
                <a:solidFill>
                  <a:srgbClr val="FFFF00"/>
                </a:solidFill>
              </a:rPr>
              <a:t>KŘESLA?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9426567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5645" y="3057392"/>
            <a:ext cx="1049337" cy="1023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231" y="2551773"/>
            <a:ext cx="1042987" cy="101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2677" y="3288094"/>
            <a:ext cx="90805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 descr="Košík, Piknik, Hnědá, Rukojeti, Proutěný, Objekt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146"/>
          <a:stretch/>
        </p:blipFill>
        <p:spPr bwMode="auto">
          <a:xfrm>
            <a:off x="8749631" y="4335610"/>
            <a:ext cx="3101493" cy="17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C6A11C-80C3-4C9B-8794-E75B22C8DAFA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Kočka, Kočička, S Úsměvem, Pet, Kočkovitý, Kitty, Save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9176" y="4109028"/>
            <a:ext cx="2333095" cy="2176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4" t="4016" r="2837" b="7186"/>
          <a:stretch/>
        </p:blipFill>
        <p:spPr bwMode="auto">
          <a:xfrm>
            <a:off x="3656195" y="371675"/>
            <a:ext cx="3975223" cy="363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6377" y="1689045"/>
            <a:ext cx="1023937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29040" y="2977567"/>
            <a:ext cx="914400" cy="890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1110" y="3151705"/>
            <a:ext cx="1049337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5095" y="4364967"/>
            <a:ext cx="908050" cy="87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1238" y="1484641"/>
            <a:ext cx="938213" cy="90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9735" y="3286703"/>
            <a:ext cx="841375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3648" y="371675"/>
            <a:ext cx="340254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Pomůžeme koťátku klubíčka uklidit, aby se babička nezlobila?</a:t>
            </a:r>
            <a:endParaRPr lang="cs-CZ" sz="3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1190862"/>
      </p:ext>
    </p:extLst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18314E-6 8.88889E-6 C 0.00104 -0.00069 0.00208 -0.00092 0.00312 -0.00185 C 0.00429 -0.003 0.00521 -0.00509 0.00638 -0.00578 C 0.00911 -0.00763 0.01498 -0.00949 0.01498 -0.00949 C 0.02162 -0.0155 0.02592 -0.02175 0.03321 -0.02476 C 0.03894 -0.03148 0.03907 -0.0331 0.04611 -0.03611 C 0.05067 -0.04467 0.062 -0.04722 0.06851 -0.04953 C 0.07346 -0.0537 0.07841 -0.05601 0.08362 -0.05902 C 0.09027 -0.06273 0.096 -0.06736 0.1029 -0.07037 C 0.1042 -0.07106 0.10785 -0.07407 0.10928 -0.0743 C 0.11749 -0.07546 0.1257 -0.07546 0.1339 -0.07615 C 0.1907 -0.07546 0.23524 -0.11365 0.27654 -0.06666 C 0.27914 -0.05949 0.28214 -0.05416 0.28618 -0.04953 C 0.28826 -0.04351 0.29086 -0.03935 0.2936 -0.03425 C 0.29621 -0.02106 0.29516 -0.02662 0.29686 -0.01712 C 0.29725 -0.01527 0.2979 -0.01134 0.2979 -0.01134 C 0.29946 0.03542 0.3005 0.06852 0.30115 0.11991 C 0.30076 0.1345 0.30011 0.16389 0.30011 0.16389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96196E-6 5.18519E-6 C 0.0065 -0.0074 0.0065 -0.01828 0.00859 -0.03055 C 0.00989 -0.03865 0.0125 -0.04536 0.01393 -0.05323 C 0.01523 -0.07152 0.01719 -0.08726 0.02044 -0.10462 C 0.02188 -0.11249 0.02253 -0.11967 0.02578 -0.12569 C 0.02826 -0.13958 0.02474 -0.12291 0.03008 -0.13703 C 0.03073 -0.13865 0.03047 -0.1412 0.03112 -0.14282 C 0.03164 -0.14444 0.03269 -0.14513 0.03334 -0.14652 C 0.03725 -0.15601 0.03933 -0.16689 0.04402 -0.17522 C 0.04675 -0.18518 0.04858 -0.18657 0.05366 -0.19235 C 0.0577 -0.19698 0.05991 -0.20277 0.06434 -0.20578 C 0.07007 -0.21527 0.0758 -0.21874 0.08258 -0.22476 C 0.09117 -0.2324 0.09508 -0.2412 0.10511 -0.24559 C 0.11019 -0.25184 0.11527 -0.25462 0.12113 -0.25717 C 0.12335 -0.25809 0.12765 -0.26087 0.12765 -0.26087 C 0.1339 -0.26874 0.12712 -0.26134 0.13624 -0.26666 C 0.1464 -0.27245 0.15669 -0.27777 0.16724 -0.28194 C 0.20932 -0.35231 0.29047 -0.3037 0.34518 -0.27245 C 0.34648 -0.26504 0.34961 -0.25879 0.35273 -0.25323 C 0.35508 -0.24444 0.3582 -0.23842 0.36133 -0.23055 C 0.36276 -0.22245 0.36537 -0.21573 0.36667 -0.20763 C 0.36771 -0.20138 0.3681 -0.19235 0.3698 -0.18657 C 0.37097 -0.18217 0.37475 -0.17754 0.37631 -0.17337 C 0.37839 -0.16782 0.37892 -0.16272 0.38165 -0.15809 C 0.38282 -0.15184 0.38699 -0.14096 0.38699 -0.14096 C 0.39012 -0.12337 0.38895 -0.10115 0.38165 -0.08749 C 0.38009 -0.05971 0.38061 -0.07476 0.38061 -0.04189 " pathEditMode="relative" ptsTypes="ffffffffffffffffffffffffffA">
                                      <p:cBhvr>
                                        <p:cTn id="11" dur="2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26 -0.00185 C 0.00651 -0.01088 0.00625 -0.0213 0.00964 -0.03056 C 0.01068 -0.03773 0.01107 -0.04236 0.01394 -0.04768 C 0.01602 -0.05926 0.02241 -0.06782 0.02462 -0.07847 C 0.02501 -0.08032 0.02514 -0.08218 0.02579 -0.08403 C 0.02749 -0.08773 0.03022 -0.08981 0.03218 -0.09329 C 0.03387 -0.10255 0.03218 -0.09699 0.03752 -0.10486 C 0.04377 -0.11389 0.04911 -0.12477 0.05679 -0.12963 C 0.06266 -0.13958 0.0706 -0.14583 0.07724 -0.1544 C 0.08675 -0.16667 0.096 -0.17685 0.10616 -0.18681 C 0.11424 -0.19491 0.12205 -0.20602 0.13078 -0.21157 C 0.13716 -0.21944 0.14355 -0.22731 0.1511 -0.23056 C 0.15709 -0.2412 0.16413 -0.24699 0.17155 -0.25347 C 0.17455 -0.25602 0.17702 -0.26042 0.18002 -0.26296 C 0.18992 -0.2713 0.20073 -0.27662 0.21115 -0.28194 C 0.21766 -0.28518 0.22379 -0.29051 0.23043 -0.29329 C 0.23564 -0.29815 0.24085 -0.30069 0.24658 -0.30301 C 0.25414 -0.30949 0.2712 -0.31968 0.2798 -0.32199 C 0.2923 -0.32917 0.30481 -0.33681 0.31731 -0.34491 C 0.32096 -0.34722 0.32396 -0.35093 0.32786 -0.35231 C 0.33151 -0.3537 0.33516 -0.3544 0.33867 -0.35625 C 0.34415 -0.35903 0.34792 -0.36389 0.35365 -0.36574 C 0.36225 -0.37662 0.37762 -0.37731 0.387 -0.37917 C 0.39417 -0.38056 0.40836 -0.38287 0.40836 -0.38264 C 0.43806 -0.3956 0.48639 -0.39005 0.50801 -0.39051 C 0.53914 -0.40833 0.58317 -0.39491 0.60883 -0.39421 C 0.62303 -0.39005 0.63567 -0.37755 0.6496 -0.37153 C 0.65377 -0.36366 0.66107 -0.36088 0.66667 -0.35625 C 0.6694 -0.35139 0.67162 -0.34884 0.67526 -0.34676 C 0.68087 -0.33935 0.68673 -0.33264 0.69246 -0.32569 C 0.69624 -0.3213 0.70001 -0.31505 0.70418 -0.3125 C 0.7077 -0.30833 0.712 -0.30139 0.71591 -0.29907 C 0.72411 -0.28958 0.72424 -0.27407 0.73193 -0.26481 C 0.7331 -0.2581 0.73584 -0.25393 0.7374 -0.24768 C 0.74 -0.23727 0.74 -0.22338 0.74482 -0.21528 C 0.74782 -0.19977 0.75121 -0.175 0.75785 -0.16389 C 0.76019 -0.15069 0.75811 -0.15509 0.76202 -0.14861 C 0.76254 -0.14491 0.76267 -0.1412 0.76319 -0.1375 C 0.76345 -0.13472 0.76423 -0.12963 0.76423 -0.1294 " pathEditMode="relative" rAng="0" ptsTypes="ffffffffffffffffffffffffffffffffffffffA">
                                      <p:cBhvr>
                                        <p:cTn id="16" dur="2000" fill="hold"/>
                                        <p:tgtEl>
                                          <p:spTgt spid="1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49" y="-20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158E-6 1.11111E-6 C 0.0013 -0.00694 0.0086 -0.02662 0.01185 -0.0324 C 0.01381 -0.04143 0.01628 -0.04537 0.01928 -0.05324 C 0.02123 -0.06365 0.02514 -0.07314 0.02892 -0.08194 C 0.03139 -0.09583 0.03829 -0.10787 0.04285 -0.1199 C 0.04429 -0.12384 0.04572 -0.12754 0.04715 -0.13148 C 0.0478 -0.13333 0.04937 -0.13703 0.04937 -0.13703 C 0.05132 -0.14814 0.04898 -0.13773 0.05353 -0.14861 C 0.05757 -0.1581 0.06135 -0.16782 0.06539 -0.17708 C 0.07229 -0.19282 0.06656 -0.18518 0.07294 -0.19236 C 0.07711 -0.20393 0.08584 -0.21481 0.09326 -0.21898 C 0.09665 -0.22523 0.10199 -0.22777 0.10616 -0.2324 C 0.11085 -0.2375 0.1141 -0.24189 0.11892 -0.2456 C 0.12466 -0.25 0.12987 -0.2625 0.13508 -0.26481 C 0.14198 -0.26782 0.14771 -0.2743 0.15436 -0.27801 C 0.16035 -0.28518 0.1679 -0.28518 0.17468 -0.28958 C 0.19956 -0.30555 0.22509 -0.3 0.25192 -0.30092 C 0.28188 -0.30023 0.31197 -0.30023 0.34193 -0.29907 C 0.35808 -0.29838 0.37632 -0.27801 0.39234 -0.27245 C 0.39794 -0.26736 0.4025 -0.2662 0.40836 -0.26296 C 0.41552 -0.25439 0.42477 -0.25208 0.43298 -0.24768 C 0.44275 -0.24236 0.45239 -0.23611 0.46203 -0.23055 C 0.46776 -0.22338 0.46255 -0.2287 0.47167 -0.22477 C 0.47792 -0.22199 0.48352 -0.2162 0.48977 -0.21342 C 0.50137 -0.19953 0.48378 -0.21967 0.49733 -0.20764 C 0.51166 -0.1949 0.49811 -0.20324 0.50697 -0.19814 C 0.51127 -0.19051 0.52143 -0.17963 0.52729 -0.17708 C 0.53237 -0.16852 0.53354 -0.16458 0.53706 -0.15439 C 0.53758 -0.15277 0.53849 -0.15185 0.53914 -0.15046 C 0.53992 -0.14861 0.5407 -0.14676 0.54122 -0.14467 C 0.54175 -0.14282 0.54175 -0.14074 0.5424 -0.13912 C 0.54396 -0.13564 0.54631 -0.13333 0.54774 -0.12963 C 0.55047 -0.12222 0.55269 -0.11458 0.55634 -0.10856 C 0.55855 -0.09652 0.55985 -0.08564 0.5648 -0.07615 C 0.56597 -0.07037 0.56519 -0.05532 0.56806 -0.05532 " pathEditMode="relative" ptsTypes="ffffffffffffffffffffffffffffffffffA">
                                      <p:cBhvr>
                                        <p:cTn id="21" dur="20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8634E-7 1.11111E-6 C 0.00951 -0.01204 0.02149 -0.03356 0.0267 -0.05139 C 0.03009 -0.06319 0.03413 -0.0794 0.04181 -0.08379 C 0.0452 -0.09004 0.04794 -0.09259 0.0525 -0.09537 C 0.05393 -0.09722 0.05549 -0.09884 0.05679 -0.10092 C 0.05797 -0.10278 0.05888 -0.10509 0.06005 -0.10671 C 0.06435 -0.1125 0.06969 -0.11597 0.07399 -0.12199 C 0.07855 -0.12824 0.08337 -0.13588 0.08897 -0.13912 C 0.1016 -0.15602 0.11828 -0.15926 0.13287 -0.16759 C 0.16791 -0.16666 0.19148 -0.17106 0.22183 -0.1581 C 0.22769 -0.15301 0.23304 -0.15278 0.23903 -0.14861 C 0.24267 -0.14606 0.24593 -0.14236 0.24971 -0.14097 C 0.25323 -0.13981 0.26039 -0.13727 0.26039 -0.13727 C 0.26768 -0.13217 0.27237 -0.12847 0.27967 -0.12569 C 0.28944 -0.11713 0.29947 -0.11065 0.30976 -0.10486 C 0.31809 -0.09421 0.32708 -0.08472 0.33542 -0.0743 C 0.34245 -0.06551 0.33503 -0.07106 0.34193 -0.06666 C 0.3461 -0.05926 0.3504 -0.05347 0.3547 -0.04583 C 0.35561 -0.04421 0.356 -0.04166 0.35691 -0.04004 C 0.36069 -0.03356 0.36655 -0.0287 0.36981 -0.02106 C 0.37345 -0.01273 0.37541 -0.00532 0.37945 0.00185 C 0.38101 0.01088 0.38322 0.01783 0.38687 0.02477 C 0.38843 0.03287 0.38948 0.04028 0.39221 0.04746 C 0.39364 0.05718 0.39364 0.06713 0.39768 0.07431 C 0.40146 0.09514 0.4055 0.11574 0.40836 0.13704 C 0.40719 0.17963 0.40732 0.1625 0.40732 0.18843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28905E-6 5.92593E-6 C 0.01172 -0.02198 0.02566 -0.03842 0.04077 -0.05138 C 0.04559 -0.06481 0.05679 -0.06319 0.06435 -0.07059 C 0.06656 -0.07268 0.06838 -0.07638 0.07073 -0.078 C 0.07724 -0.08263 0.08545 -0.08471 0.09222 -0.08772 C 0.09444 -0.08865 0.09652 -0.09004 0.0986 -0.09143 C 0.10004 -0.09258 0.10134 -0.09444 0.1029 -0.09536 C 0.11124 -0.09999 0.11984 -0.10416 0.12856 -0.1067 C 0.13612 -0.11319 0.1438 -0.11295 0.15214 -0.11434 C 0.18028 -0.13032 0.20972 -0.13911 0.23902 -0.14467 C 0.31444 -0.14397 0.39429 -0.1868 0.46515 -0.14096 C 0.47557 -0.13425 0.46177 -0.13934 0.47701 -0.13518 C 0.48352 -0.12754 0.47623 -0.13494 0.48547 -0.12962 C 0.49134 -0.12615 0.49681 -0.12129 0.50267 -0.11805 C 0.50879 -0.10763 0.50045 -0.12059 0.50801 -0.11249 C 0.51296 -0.10717 0.51374 -0.10184 0.51986 -0.09907 C 0.52429 -0.09374 0.52781 -0.08494 0.53159 -0.078 C 0.53484 -0.06272 0.53836 -0.04814 0.54123 -0.0324 C 0.54175 -0.02939 0.5437 -0.02754 0.54448 -0.02476 " pathEditMode="relative" ptsTypes="ffffffffffffffffffA">
                                      <p:cBhvr>
                                        <p:cTn id="31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1451E-6 -2.96296E-6 C 0.00833 -0.00208 0.01003 -0.00393 0.01602 -0.01319 C 0.01797 -0.0162 0.02149 -0.02268 0.02149 -0.02268 C 0.0224 -0.03379 0.0224 -0.03889 0.02579 -0.04745 C 0.02709 -0.05463 0.02983 -0.05856 0.03217 -0.06481 C 0.03256 -0.06666 0.03269 -0.06875 0.03321 -0.07037 C 0.03373 -0.07199 0.03491 -0.07268 0.03543 -0.0743 C 0.03608 -0.07662 0.03569 -0.07986 0.03647 -0.08194 C 0.0379 -0.08564 0.04038 -0.08773 0.04181 -0.09143 C 0.04793 -0.10764 0.05288 -0.1287 0.06435 -0.13518 C 0.07411 -0.14676 0.08362 -0.15926 0.09326 -0.17129 C 0.09639 -0.17523 0.09991 -0.17662 0.1029 -0.18078 C 0.1115 -0.19305 0.12218 -0.20509 0.13286 -0.21134 C 0.13755 -0.21713 0.14354 -0.21852 0.14901 -0.22083 C 0.15396 -0.22708 0.15045 -0.22384 0.15761 -0.22662 C 0.16048 -0.22777 0.16608 -0.23032 0.16608 -0.23032 C 0.25986 -0.22801 0.21857 -0.23703 0.26052 -0.21898 C 0.26429 -0.21458 0.26273 -0.21574 0.2669 -0.21319 C 0.26898 -0.21203 0.27328 -0.20949 0.27328 -0.20949 C 0.27576 -0.20509 0.2794 -0.20277 0.28188 -0.19814 C 0.28618 -0.19027 0.2893 -0.18078 0.29373 -0.17338 C 0.29738 -0.15301 0.29126 -0.1831 0.29803 -0.16365 C 0.30663 -0.13889 0.29438 -0.1625 0.30337 -0.14652 C 0.30519 -0.13264 0.30793 -0.1199 0.3108 -0.10671 C 0.31132 -0.10416 0.31158 -0.10162 0.31197 -0.09907 C 0.31262 -0.09514 0.31405 -0.0875 0.31405 -0.0875 C 0.31444 -0.07222 0.31444 -0.05717 0.31509 -0.04189 C 0.31535 -0.03588 0.31835 -0.02477 0.31835 -0.02477 C 0.319 -0.01134 0.31913 -0.00231 0.32161 0.00949 C 0.32278 0.0375 0.32265 0.02593 0.32265 0.04398 " pathEditMode="relative" ptsTypes="fffffffffffffffffffffffffffffA">
                                      <p:cBhvr>
                                        <p:cTn id="36" dur="20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70275E-6 3.7037E-6 C 0.00338 -0.00648 0.0013 -0.00833 0.00638 -0.01157 C 0.00768 -0.01875 0.00924 -0.0206 0.01276 -0.02477 C 0.01432 -0.03241 0.01654 -0.03542 0.02031 -0.04005 C 0.02097 -0.04259 0.02136 -0.0456 0.0224 -0.04769 C 0.02318 -0.04954 0.02461 -0.05 0.02566 -0.05139 C 0.02917 -0.05648 0.03191 -0.06227 0.03634 -0.06482 C 0.04037 -0.07176 0.04454 -0.07847 0.04923 -0.0838 C 0.05132 -0.09537 0.04845 -0.08449 0.05457 -0.09329 C 0.05809 -0.09838 0.05822 -0.10394 0.06317 -0.10671 C 0.06734 -0.11366 0.07164 -0.11945 0.07607 -0.1257 C 0.07685 -0.12685 0.07724 -0.12894 0.07815 -0.12963 C 0.08023 -0.13148 0.08466 -0.13333 0.08466 -0.13333 C 0.09352 -0.14445 0.1085 -0.15208 0.11892 -0.1581 C 0.13585 -0.16782 0.15279 -0.1787 0.17037 -0.18472 C 0.17532 -0.18912 0.18001 -0.19005 0.18535 -0.19236 C 0.19395 -0.20023 0.20359 -0.20208 0.21323 -0.20394 C 0.24006 -0.20324 0.2863 -0.23519 0.30649 -0.19051 C 0.30884 -0.18542 0.30923 -0.18009 0.31183 -0.17523 C 0.31353 -0.16574 0.3147 -0.1581 0.31939 -0.15232 C 0.32265 -0.14375 0.32395 -0.13472 0.32799 -0.12755 C 0.33163 -0.10787 0.33541 -0.08843 0.33867 -0.06852 C 0.33997 -0.06088 0.34153 -0.05347 0.34297 -0.04583 C 0.34375 -0.0419 0.34505 -0.03426 0.34505 -0.03426 C 0.34596 0.00718 0.34727 0.04815 0.34727 0.08958 " pathEditMode="relative" ptsTypes="ffffffffffffffffffffffffA">
                                      <p:cBhvr>
                                        <p:cTn id="41" dur="2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96196E-6 -8.14815E-6 C 0.00364 -0.00209 0.00494 -0.00556 0.00859 -0.00764 C 0.01172 -0.01135 0.01354 -0.01505 0.01706 -0.01714 C 0.02175 -0.02547 0.0293 -0.02408 0.03529 -0.02871 C 0.05118 -0.04121 0.06773 -0.047 0.08466 -0.05348 C 0.13142 -0.05278 0.17832 -0.05325 0.22508 -0.05139 C 0.23264 -0.05116 0.2411 -0.04028 0.24866 -0.0382 C 0.25725 -0.03033 0.26494 -0.02223 0.27432 -0.01714 C 0.27705 -0.01274 0.28044 -0.00996 0.28396 -0.00764 C 0.28604 -0.00626 0.29047 -0.00394 0.29047 -0.00394 C 0.2962 0.0037 0.30258 0.00856 0.30871 0.01527 C 0.31131 0.01805 0.31392 0.02083 0.31613 0.02476 C 0.31717 0.02661 0.31809 0.02893 0.31939 0.03055 C 0.32434 0.0368 0.33033 0.04166 0.33541 0.04768 C 0.33867 0.05161 0.34153 0.0574 0.34505 0.06087 C 0.34922 0.06504 0.35299 0.06666 0.3569 0.07245 C 0.36146 0.07916 0.36407 0.08865 0.36758 0.09722 C 0.36928 0.10115 0.37214 0.10323 0.3741 0.10671 C 0.37683 0.12152 0.37618 0.12129 0.38152 0.13148 C 0.38413 0.1456 0.38556 0.16249 0.39012 0.17523 C 0.39272 0.20393 0.39116 0.22361 0.39116 0.25717 " pathEditMode="relative" ptsTypes="ffffffffffffffffffffA">
                                      <p:cBhvr>
                                        <p:cTn id="46" dur="2000" fill="hold"/>
                                        <p:tgtEl>
                                          <p:spTgt spid="10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</a:t>
            </a:r>
            <a:r>
              <a:rPr lang="cs-CZ" b="1" dirty="0" smtClean="0"/>
              <a:t>oužitý zdroj </a:t>
            </a:r>
            <a:r>
              <a:rPr lang="cs-CZ" sz="3200" b="1" dirty="0" smtClean="0"/>
              <a:t>obrázků</a:t>
            </a:r>
            <a:endParaRPr lang="cs-CZ" b="1" dirty="0" smtClean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dirty="0" smtClean="0"/>
              <a:t>Pixabay.com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Metodický</a:t>
            </a:r>
            <a:r>
              <a:rPr lang="cs-CZ" b="1" dirty="0" smtClean="0"/>
              <a:t>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Zatoulaná klubíčka – prostorové vztahy </a:t>
            </a:r>
            <a:r>
              <a:rPr lang="cs-CZ" sz="2000" dirty="0" smtClean="0"/>
              <a:t>- </a:t>
            </a:r>
            <a:r>
              <a:rPr lang="cs-CZ" sz="2000" dirty="0" smtClean="0"/>
              <a:t>před</a:t>
            </a:r>
            <a:r>
              <a:rPr lang="cs-CZ" sz="2000" dirty="0" smtClean="0"/>
              <a:t>, za, pod, na, </a:t>
            </a:r>
            <a:r>
              <a:rPr lang="cs-CZ" sz="2000" dirty="0" smtClean="0"/>
              <a:t>vedle…</a:t>
            </a:r>
            <a:endParaRPr lang="cs-CZ" sz="16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 fontScale="92500" lnSpcReduction="10000"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Nejprve dětem vyprávíme příběh o babičce, která plete svetr. Její kočička jí rozkutálí klubíčka vlny. Pomůžeme je babičce najít a vrátit je zpět do košíku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každém snímku děti hledají klubíčka podle pokynů na obrázku </a:t>
            </a:r>
            <a:r>
              <a:rPr lang="cs-CZ" dirty="0" smtClean="0"/>
              <a:t>(např</a:t>
            </a:r>
            <a:r>
              <a:rPr lang="cs-CZ" dirty="0" smtClean="0"/>
              <a:t>. které klubíčko je za křeslem? Jakou má barvu?)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posledním snímku je podle barev vracejí zpět do košíku, při tom může učitelka opakovat prostorové vztahy. </a:t>
            </a:r>
            <a:r>
              <a:rPr lang="cs-CZ" dirty="0" smtClean="0"/>
              <a:t>(Kde </a:t>
            </a:r>
            <a:r>
              <a:rPr lang="cs-CZ" dirty="0" smtClean="0"/>
              <a:t>je žluté klubíčko? Najdi ho a ukliď do košíku)</a:t>
            </a:r>
          </a:p>
          <a:p>
            <a:pPr marL="45720" indent="0" fontAlgn="auto">
              <a:spcAft>
                <a:spcPts val="0"/>
              </a:spcAft>
              <a:buNone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Dítě si procvičuje základní i některé doplňkové barvy a prostorové vztahy – před, za, pod, na, vedle, vlevo, vpravo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65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C73AD1-38D9-4EDF-B878-D119D359806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867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6872661-F862-43FF-91D0-6E0BCDEE0EF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 bwMode="auto">
          <a:xfrm>
            <a:off x="1341120" y="438912"/>
            <a:ext cx="9509760" cy="1088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 kern="12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9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 bwMode="auto">
          <a:xfrm>
            <a:off x="1341120" y="1673352"/>
            <a:ext cx="9509760" cy="352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>
            <a:lvl1pPr marL="273050" indent="-228600" algn="l" rtl="0" fontAlgn="base">
              <a:lnSpc>
                <a:spcPct val="90000"/>
              </a:lnSpc>
              <a:spcBef>
                <a:spcPts val="1800"/>
              </a:spcBef>
              <a:spcAft>
                <a:spcPct val="0"/>
              </a:spcAft>
              <a:buSzPct val="80000"/>
              <a:buFont typeface="Arial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3725" indent="-228600" algn="l" rtl="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SzPct val="80000"/>
              <a:buFont typeface="Arial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fontAlgn="base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3488" indent="-228600" algn="l" rtl="0" fontAlgn="base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163" indent="-228600" algn="l" rtl="0" fontAlgn="base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SzPct val="80000"/>
              <a:buFont typeface="Arial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</a:p>
          <a:p>
            <a:r>
              <a:rPr lang="cs-CZ" dirty="0" smtClean="0"/>
              <a:t>Didaktický kufřík - KUMUČ (papír, pastelky, nůžky, klubíčka)</a:t>
            </a:r>
          </a:p>
          <a:p>
            <a:endParaRPr lang="cs-CZ" dirty="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 bwMode="auto">
          <a:xfrm>
            <a:off x="1341120" y="438912"/>
            <a:ext cx="9509760" cy="1088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 kern="12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2pPr>
            <a:lvl3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3pPr>
            <a:lvl4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4pPr>
            <a:lvl5pPr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charset="0"/>
              <a:defRPr sz="3400">
                <a:solidFill>
                  <a:srgbClr val="000000"/>
                </a:solidFill>
                <a:latin typeface="Century Gothic" pitchFamily="34" charset="0"/>
              </a:defRPr>
            </a:lvl9pPr>
          </a:lstStyle>
          <a:p>
            <a:r>
              <a:rPr lang="cs-CZ" sz="3200" b="1" dirty="0" smtClean="0"/>
              <a:t>Práce s interaktivním výukovým materiálem</a:t>
            </a:r>
            <a:endParaRPr lang="cs-CZ" sz="3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70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2708E26-481C-4038-863C-6E1E75F950A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prvních dvou snímcích dětem vyprávíme příběh o babičce a </a:t>
            </a:r>
            <a:r>
              <a:rPr lang="cs-CZ" dirty="0" smtClean="0"/>
              <a:t>koťátku.</a:t>
            </a:r>
            <a:endParaRPr lang="cs-CZ" dirty="0"/>
          </a:p>
          <a:p>
            <a:r>
              <a:rPr lang="cs-CZ" dirty="0"/>
              <a:t>Na každém dalším snímku se dětem objeví křeslo s rozkutálenými klubíčky, děti mají za úkol najít klubíčko, které je na křesle, pod křeslem… po kliknutí na správné klubíčko jsou odměněny potleskem a animací. Pokud kliknou na ostatní klubíčka, ta zmizí.</a:t>
            </a:r>
          </a:p>
          <a:p>
            <a:r>
              <a:rPr lang="cs-CZ" dirty="0"/>
              <a:t>Na posledním snímku kliknou postupně podle pokynů učitelky na klubíčko správné barvy, popř. umístění a klubíčko se přemístí zpět do košíku. 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Práce s didaktickým kufříkem KUMUČ</a:t>
            </a:r>
            <a:endParaRPr lang="cs-CZ" sz="3200" dirty="0" smtClean="0"/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u="sng" dirty="0" smtClean="0"/>
              <a:t>Cílem práce je rozpoznání barev a prostorových vztahů, procvičení </a:t>
            </a:r>
            <a:r>
              <a:rPr lang="cs-CZ" b="1" u="sng" dirty="0" err="1" smtClean="0"/>
              <a:t>grafomotoriky</a:t>
            </a:r>
            <a:endParaRPr lang="cs-CZ" dirty="0" smtClean="0"/>
          </a:p>
          <a:p>
            <a:r>
              <a:rPr lang="cs-CZ" dirty="0" smtClean="0"/>
              <a:t>Děti podle pokynů rozmísťují obrázky klubíček, </a:t>
            </a:r>
            <a:r>
              <a:rPr lang="cs-CZ" dirty="0" smtClean="0"/>
              <a:t>která </a:t>
            </a:r>
            <a:r>
              <a:rPr lang="cs-CZ" dirty="0" smtClean="0"/>
              <a:t>si předem namalují a vystřihnou.</a:t>
            </a:r>
          </a:p>
          <a:p>
            <a:r>
              <a:rPr lang="cs-CZ" dirty="0" smtClean="0"/>
              <a:t>Učitelka rozmístí po třídě klubíčka vlny a děti je hledají podle nápovědy (pod kuchyňkou, na stole, za květináčem, na okně</a:t>
            </a:r>
            <a:r>
              <a:rPr lang="cs-CZ" dirty="0" smtClean="0"/>
              <a:t>… a určuj,í </a:t>
            </a:r>
            <a:r>
              <a:rPr lang="cs-CZ" dirty="0" smtClean="0"/>
              <a:t>jaké má klubíčko barvu)</a:t>
            </a:r>
          </a:p>
          <a:p>
            <a:r>
              <a:rPr lang="cs-CZ" dirty="0" smtClean="0"/>
              <a:t>Použijeme také pracovní listy pro </a:t>
            </a:r>
            <a:r>
              <a:rPr lang="cs-CZ" dirty="0" err="1" smtClean="0"/>
              <a:t>grafomotoriku</a:t>
            </a:r>
            <a:r>
              <a:rPr lang="cs-CZ" dirty="0" smtClean="0"/>
              <a:t> – motání klubíček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072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8EAA64B-C378-435A-96FA-3230117B34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/>
              <a:t>Prvky</a:t>
            </a:r>
            <a:r>
              <a:rPr lang="cs-CZ" b="1" dirty="0" smtClean="0"/>
              <a:t>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277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4D4F2FE-1961-498C-AF4C-26415668020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81069" y="1580237"/>
            <a:ext cx="9369494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600" u="sng" dirty="0">
                <a:solidFill>
                  <a:prstClr val="black"/>
                </a:solidFill>
              </a:rPr>
              <a:t>Vzdělávací oblast</a:t>
            </a:r>
            <a:r>
              <a:rPr lang="cs-CZ" sz="1600" dirty="0">
                <a:solidFill>
                  <a:prstClr val="black"/>
                </a:solidFill>
              </a:rPr>
              <a:t>: </a:t>
            </a:r>
            <a:r>
              <a:rPr lang="cs-CZ" sz="1600" b="1" dirty="0">
                <a:solidFill>
                  <a:prstClr val="black"/>
                </a:solidFill>
              </a:rPr>
              <a:t>Dítě a jeho psychika </a:t>
            </a:r>
            <a:r>
              <a:rPr lang="cs-CZ" sz="1600" b="1" dirty="0" smtClean="0">
                <a:solidFill>
                  <a:prstClr val="black"/>
                </a:solidFill>
              </a:rPr>
              <a:t>( psychologická</a:t>
            </a:r>
            <a:r>
              <a:rPr lang="cs-CZ" sz="1600" b="1" dirty="0">
                <a:solidFill>
                  <a:prstClr val="black"/>
                </a:solidFill>
              </a:rPr>
              <a:t>)</a:t>
            </a:r>
          </a:p>
          <a:p>
            <a:pPr lvl="0"/>
            <a:r>
              <a:rPr lang="cs-CZ" sz="1600" u="sng" dirty="0">
                <a:solidFill>
                  <a:prstClr val="black"/>
                </a:solidFill>
              </a:rPr>
              <a:t>Podoblast:</a:t>
            </a:r>
            <a:r>
              <a:rPr lang="cs-CZ" sz="1600" dirty="0">
                <a:solidFill>
                  <a:prstClr val="black"/>
                </a:solidFill>
              </a:rPr>
              <a:t>             </a:t>
            </a:r>
            <a:r>
              <a:rPr lang="cs-CZ" sz="1600" b="1" dirty="0">
                <a:solidFill>
                  <a:prstClr val="black"/>
                </a:solidFill>
              </a:rPr>
              <a:t>Vnímání</a:t>
            </a:r>
          </a:p>
          <a:p>
            <a:pPr lvl="0"/>
            <a:r>
              <a:rPr lang="cs-CZ" sz="1600" u="sng" dirty="0">
                <a:solidFill>
                  <a:prstClr val="black"/>
                </a:solidFill>
              </a:rPr>
              <a:t>Konkretizované výstupy</a:t>
            </a:r>
            <a:r>
              <a:rPr lang="cs-CZ" sz="1600" dirty="0">
                <a:solidFill>
                  <a:prstClr val="black"/>
                </a:solidFill>
              </a:rPr>
              <a:t>:</a:t>
            </a:r>
          </a:p>
          <a:p>
            <a:pPr marL="285750" lvl="0" indent="-285750">
              <a:buFontTx/>
              <a:buChar char="-"/>
            </a:pPr>
            <a:r>
              <a:rPr lang="cs-CZ" sz="1400" dirty="0">
                <a:solidFill>
                  <a:prstClr val="black"/>
                </a:solidFill>
              </a:rPr>
              <a:t>Rozlišovat základní barvy a barvy složené</a:t>
            </a:r>
          </a:p>
          <a:p>
            <a:pPr lvl="0"/>
            <a:r>
              <a:rPr lang="cs-CZ" sz="1600" u="sng" dirty="0">
                <a:solidFill>
                  <a:prstClr val="black"/>
                </a:solidFill>
              </a:rPr>
              <a:t>Podoblast</a:t>
            </a:r>
            <a:r>
              <a:rPr lang="cs-CZ" sz="1600" dirty="0">
                <a:solidFill>
                  <a:prstClr val="black"/>
                </a:solidFill>
              </a:rPr>
              <a:t>:             </a:t>
            </a:r>
            <a:r>
              <a:rPr lang="cs-CZ" sz="1600" b="1" dirty="0">
                <a:solidFill>
                  <a:prstClr val="black"/>
                </a:solidFill>
              </a:rPr>
              <a:t>Časoprostorová orientace</a:t>
            </a:r>
          </a:p>
          <a:p>
            <a:pPr lvl="0"/>
            <a:r>
              <a:rPr lang="cs-CZ" sz="1600" u="sng" dirty="0">
                <a:solidFill>
                  <a:prstClr val="black"/>
                </a:solidFill>
              </a:rPr>
              <a:t>Konkretizované výstupy</a:t>
            </a:r>
            <a:r>
              <a:rPr lang="cs-CZ" sz="1400" dirty="0">
                <a:solidFill>
                  <a:prstClr val="black"/>
                </a:solidFill>
              </a:rPr>
              <a:t>:</a:t>
            </a:r>
          </a:p>
          <a:p>
            <a:pPr marL="285750" lvl="0" indent="-285750">
              <a:buFontTx/>
              <a:buChar char="-"/>
            </a:pPr>
            <a:r>
              <a:rPr lang="cs-CZ" sz="1400" dirty="0">
                <a:solidFill>
                  <a:prstClr val="black"/>
                </a:solidFill>
              </a:rPr>
              <a:t>Rozlišovat a používat základní prostorové pojmy </a:t>
            </a:r>
            <a:r>
              <a:rPr lang="cs-CZ" sz="1400" dirty="0" smtClean="0">
                <a:solidFill>
                  <a:prstClr val="black"/>
                </a:solidFill>
              </a:rPr>
              <a:t>(před</a:t>
            </a:r>
            <a:r>
              <a:rPr lang="cs-CZ" sz="1400" dirty="0">
                <a:solidFill>
                  <a:prstClr val="black"/>
                </a:solidFill>
              </a:rPr>
              <a:t>, za, vedle, pod, na)</a:t>
            </a:r>
          </a:p>
          <a:p>
            <a:pPr marL="285750" lvl="0" indent="-285750">
              <a:buFontTx/>
              <a:buChar char="-"/>
            </a:pPr>
            <a:r>
              <a:rPr lang="cs-CZ" sz="1400" dirty="0">
                <a:solidFill>
                  <a:prstClr val="black"/>
                </a:solidFill>
              </a:rPr>
              <a:t>Rozlišovat vpravo – vlevo v prostoru s oporou o nějaký předmět</a:t>
            </a:r>
          </a:p>
          <a:p>
            <a:endParaRPr lang="cs-CZ" sz="1600" u="sng" dirty="0" smtClean="0"/>
          </a:p>
          <a:p>
            <a:r>
              <a:rPr lang="cs-CZ" sz="1600" u="sng" dirty="0" smtClean="0"/>
              <a:t>Vzdělávací oblast </a:t>
            </a:r>
            <a:r>
              <a:rPr lang="cs-CZ" sz="1600" dirty="0" smtClean="0"/>
              <a:t>: </a:t>
            </a:r>
            <a:r>
              <a:rPr lang="cs-CZ" sz="1600" b="1" dirty="0" smtClean="0"/>
              <a:t>Dítě a jeho tělo (biologická)</a:t>
            </a:r>
          </a:p>
          <a:p>
            <a:r>
              <a:rPr lang="cs-CZ" sz="1600" u="sng" dirty="0" smtClean="0"/>
              <a:t>Podoblast:</a:t>
            </a:r>
            <a:r>
              <a:rPr lang="cs-CZ" sz="1600" dirty="0" smtClean="0"/>
              <a:t>              </a:t>
            </a:r>
            <a:r>
              <a:rPr lang="cs-CZ" sz="1600" b="1" dirty="0" smtClean="0"/>
              <a:t>Jemná motorika, koordinace ruky a oka</a:t>
            </a:r>
          </a:p>
          <a:p>
            <a:r>
              <a:rPr lang="cs-CZ" sz="1600" u="sng" dirty="0" smtClean="0"/>
              <a:t>Konkretizované výstupy</a:t>
            </a:r>
            <a:r>
              <a:rPr lang="cs-CZ" sz="1600" dirty="0" smtClean="0"/>
              <a:t>: </a:t>
            </a:r>
          </a:p>
          <a:p>
            <a:pPr marL="285750" indent="-285750">
              <a:buFontTx/>
              <a:buChar char="-"/>
            </a:pPr>
            <a:r>
              <a:rPr lang="cs-CZ" sz="1400" dirty="0" smtClean="0"/>
              <a:t>Vést stopu tužky při kresbě (</a:t>
            </a:r>
            <a:r>
              <a:rPr lang="cs-CZ" sz="1400" dirty="0" err="1" smtClean="0"/>
              <a:t>grafomotorika</a:t>
            </a:r>
            <a:r>
              <a:rPr lang="cs-CZ" sz="1400" dirty="0" smtClean="0"/>
              <a:t> – motání klubíček)</a:t>
            </a:r>
          </a:p>
          <a:p>
            <a:pPr marL="285750" indent="-285750">
              <a:buFontTx/>
              <a:buChar char="-"/>
            </a:pPr>
            <a:r>
              <a:rPr lang="cs-CZ" sz="1400" dirty="0" smtClean="0"/>
              <a:t>Zvládat výtvarné činnosti, provádět jednoduché úkony s výtvarnými pomůckami a materiály (malování klubíček, vystřihování a nalepování)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379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F5E44A-0F4C-4FB8-8187-CE09D8E87D35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3379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3796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 advClick="0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754</Words>
  <Application>Microsoft Office PowerPoint</Application>
  <PresentationFormat>Vlastní</PresentationFormat>
  <Paragraphs>91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Zatoulaná klubíčka prostorové vztahy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Použitý zdroj obrázků</vt:lpstr>
      <vt:lpstr>Metodický pokyn Zatoulaná klubíčka – prostorové vztahy - před, za, pod, na, vedle…</vt:lpstr>
      <vt:lpstr>Snímek 13</vt:lpstr>
      <vt:lpstr>Snímek 14</vt:lpstr>
      <vt:lpstr>Práce s didaktickým kufříkem KUMUČ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/>
  <cp:lastModifiedBy/>
  <cp:revision>2</cp:revision>
  <dcterms:created xsi:type="dcterms:W3CDTF">2014-08-05T12:38:58Z</dcterms:created>
  <dcterms:modified xsi:type="dcterms:W3CDTF">2015-05-27T19:41:11Z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