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Najdi pět rozdílů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</a:t>
            </a:r>
            <a:r>
              <a:rPr lang="cs-CZ" dirty="0" smtClean="0"/>
              <a:t>soustředěnost</a:t>
            </a:r>
            <a:r>
              <a:rPr lang="cs-CZ" dirty="0" smtClean="0"/>
              <a:t>, </a:t>
            </a:r>
            <a:r>
              <a:rPr lang="cs-CZ" dirty="0" smtClean="0"/>
              <a:t> </a:t>
            </a:r>
            <a:r>
              <a:rPr lang="cs-CZ" dirty="0" err="1" smtClean="0"/>
              <a:t>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-126123" y="463572"/>
            <a:ext cx="6571372" cy="5803332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bg1"/>
            </a:solidFill>
          </a:ln>
          <a:effectLst>
            <a:glow rad="228600">
              <a:srgbClr val="0070C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620628" y="789393"/>
            <a:ext cx="6571372" cy="5803332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bg1"/>
            </a:solidFill>
          </a:ln>
          <a:effectLst>
            <a:glow rad="228600">
              <a:srgbClr val="0070C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261396" y="1549626"/>
            <a:ext cx="5183821" cy="38878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0485" b="80970" l="13591" r="89864">
                        <a14:foregroundMark x1="44000" y1="32545" x2="44000" y2="32545"/>
                        <a14:foregroundMark x1="32409" y1="22606" x2="32409" y2="22606"/>
                        <a14:foregroundMark x1="65045" y1="52788" x2="65045" y2="52788"/>
                        <a14:foregroundMark x1="58273" y1="52424" x2="58273" y2="52424"/>
                        <a14:foregroundMark x1="52000" y1="53333" x2="52000" y2="53333"/>
                        <a14:foregroundMark x1="67864" y1="24727" x2="67864" y2="24727"/>
                        <a14:foregroundMark x1="87591" y1="35030" x2="87591" y2="35030"/>
                        <a14:foregroundMark x1="88409" y1="55091" x2="88409" y2="55091"/>
                        <a14:foregroundMark x1="87727" y1="61333" x2="87727" y2="61333"/>
                        <a14:foregroundMark x1="85455" y1="68242" x2="85455" y2="68242"/>
                        <a14:foregroundMark x1="83182" y1="76061" x2="83182" y2="76061"/>
                        <a14:foregroundMark x1="88136" y1="74121" x2="88136" y2="74121"/>
                        <a14:foregroundMark x1="86955" y1="65394" x2="86955" y2="65394"/>
                        <a14:foregroundMark x1="87455" y1="26303" x2="87455" y2="26303"/>
                        <a14:foregroundMark x1="30273" y1="25758" x2="30273" y2="25758"/>
                        <a14:foregroundMark x1="31591" y1="28424" x2="31591" y2="28424"/>
                        <a14:foregroundMark x1="55182" y1="64182" x2="55182" y2="64182"/>
                        <a14:foregroundMark x1="88955" y1="44788" x2="88955" y2="44788"/>
                        <a14:foregroundMark x1="55591" y1="31273" x2="55591" y2="31273"/>
                        <a14:foregroundMark x1="29455" y1="27212" x2="29455" y2="27212"/>
                        <a14:foregroundMark x1="28545" y1="26485" x2="28545" y2="26485"/>
                        <a14:foregroundMark x1="46955" y1="22061" x2="46955" y2="22061"/>
                        <a14:foregroundMark x1="44818" y1="24727" x2="44818" y2="24727"/>
                        <a14:foregroundMark x1="29636" y1="29455" x2="33091" y2="29758"/>
                        <a14:foregroundMark x1="29409" y1="25152" x2="33545" y2="26667"/>
                        <a14:foregroundMark x1="31273" y1="23273" x2="34045" y2="26364"/>
                        <a14:foregroundMark x1="31273" y1="22061" x2="34500" y2="25152"/>
                        <a14:foregroundMark x1="31000" y1="25152" x2="31273" y2="21091"/>
                        <a14:foregroundMark x1="56955" y1="22970" x2="56955" y2="22970"/>
                        <a14:foregroundMark x1="85864" y1="76667" x2="85864" y2="760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94039" y="1560186"/>
            <a:ext cx="5268299" cy="395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03054" y="521657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26384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-126123" y="463572"/>
            <a:ext cx="6571372" cy="5803332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bg1"/>
            </a:solidFill>
          </a:ln>
          <a:effectLst>
            <a:glow rad="228600">
              <a:srgbClr val="0070C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964620" y="463571"/>
            <a:ext cx="6503276" cy="5803333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bg1"/>
            </a:solidFill>
          </a:ln>
          <a:effectLst>
            <a:glow rad="228600">
              <a:srgbClr val="0070C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182" b="96061" l="11727" r="917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563" t="3482" r="6622" b="5870"/>
          <a:stretch/>
        </p:blipFill>
        <p:spPr>
          <a:xfrm>
            <a:off x="220717" y="867103"/>
            <a:ext cx="5743903" cy="495477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03" b="97273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414" r="10574"/>
          <a:stretch/>
        </p:blipFill>
        <p:spPr>
          <a:xfrm>
            <a:off x="6445249" y="653046"/>
            <a:ext cx="5626101" cy="5551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na snímku hledají 5 rozdílů</a:t>
            </a:r>
          </a:p>
          <a:p>
            <a:r>
              <a:rPr lang="cs-CZ" b="1" dirty="0"/>
              <a:t>Očekávání a cíle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Zvýšení pozornosti </a:t>
            </a:r>
            <a:r>
              <a:rPr lang="cs-CZ" smtClean="0"/>
              <a:t>a soustředění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snímku vyhledávají pět rozdílů. Nalezené rozdíly označují interaktivním perem, které je součástí programu PowerPoint.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Záměrně se soustředit a udržet </a:t>
            </a:r>
            <a:r>
              <a:rPr lang="cs-CZ" dirty="0" smtClean="0"/>
              <a:t>pozornost</a:t>
            </a:r>
          </a:p>
          <a:p>
            <a:r>
              <a:rPr lang="cs-CZ" dirty="0" smtClean="0"/>
              <a:t> </a:t>
            </a:r>
            <a:r>
              <a:rPr lang="cs-CZ" dirty="0"/>
              <a:t>Vyvinout volní úsilí, soustředit se na činnost a její dokončení </a:t>
            </a:r>
            <a:endParaRPr lang="cs-CZ" dirty="0" smtClean="0"/>
          </a:p>
          <a:p>
            <a:r>
              <a:rPr lang="cs-CZ" dirty="0" smtClean="0"/>
              <a:t>Orientace v číselné řadě.</a:t>
            </a:r>
          </a:p>
          <a:p>
            <a:r>
              <a:rPr lang="cs-CZ" dirty="0" smtClean="0"/>
              <a:t>Materiál je zpracován pro práci na </a:t>
            </a:r>
            <a:r>
              <a:rPr lang="cs-CZ" smtClean="0"/>
              <a:t>dotykových zařízeních.</a:t>
            </a:r>
            <a:endParaRPr lang="cs-CZ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221</Words>
  <Application>Microsoft Office PowerPoint</Application>
  <PresentationFormat>Vlastní</PresentationFormat>
  <Paragraphs>45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Najdi pět rozdílů</vt:lpstr>
      <vt:lpstr>Snímek 2</vt:lpstr>
      <vt:lpstr>Snímek 3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2015-05-27T19:46:16Z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