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3" r:id="rId5"/>
    <p:sldId id="285" r:id="rId6"/>
    <p:sldId id="284" r:id="rId7"/>
    <p:sldId id="287" r:id="rId8"/>
    <p:sldId id="286" r:id="rId9"/>
    <p:sldId id="288" r:id="rId10"/>
    <p:sldId id="275" r:id="rId11"/>
    <p:sldId id="276" r:id="rId12"/>
    <p:sldId id="277" r:id="rId13"/>
    <p:sldId id="278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5.xml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6.xml"/><Relationship Id="rId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7.xml"/><Relationship Id="rId4" Type="http://schemas.microsoft.com/office/2007/relationships/hdphoto" Target="../media/hdphoto7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Papírové řetězy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87144" y="5157989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16618" b="79853" l="2731" r="97890">
                        <a14:foregroundMark x1="62350" y1="28015" x2="70790" y2="37132"/>
                        <a14:foregroundMark x1="44559" y1="26618" x2="55565" y2="24559"/>
                        <a14:foregroundMark x1="15225" y1="38456" x2="22011" y2="36176"/>
                        <a14:foregroundMark x1="58626" y1="21618" x2="60571" y2="24118"/>
                        <a14:foregroundMark x1="53537" y1="35956" x2="54944" y2="38676"/>
                        <a14:foregroundMark x1="55813" y1="39853" x2="55813" y2="39853"/>
                        <a14:foregroundMark x1="57096" y1="40956" x2="57096" y2="40956"/>
                        <a14:foregroundMark x1="58916" y1="41912" x2="58916" y2="41912"/>
                        <a14:foregroundMark x1="59785" y1="41691" x2="59785" y2="41691"/>
                        <a14:foregroundMark x1="60819" y1="40735" x2="60819" y2="40735"/>
                        <a14:foregroundMark x1="61316" y1="39853" x2="61316" y2="39853"/>
                        <a14:foregroundMark x1="57758" y1="42132" x2="57758" y2="42132"/>
                        <a14:backgroundMark x1="15887" y1="59853" x2="79520" y2="65588"/>
                        <a14:backgroundMark x1="79520" y1="65294" x2="79520" y2="65294"/>
                        <a14:backgroundMark x1="57633" y1="29118" x2="57633" y2="29118"/>
                        <a14:backgroundMark x1="57096" y1="38456" x2="57633" y2="28897"/>
                        <a14:backgroundMark x1="41622" y1="25294" x2="41622" y2="30735"/>
                        <a14:backgroundMark x1="24948" y1="32574" x2="26769" y2="39853"/>
                        <a14:backgroundMark x1="17418" y1="51691" x2="18577" y2="50074"/>
                        <a14:backgroundMark x1="16384" y1="50074" x2="16384" y2="50074"/>
                        <a14:backgroundMark x1="19446" y1="48676" x2="19446" y2="48676"/>
                        <a14:backgroundMark x1="72735" y1="37574" x2="69797" y2="48235"/>
                        <a14:backgroundMark x1="57509" y1="38676" x2="60199" y2="38676"/>
                        <a14:backgroundMark x1="54406" y1="35294" x2="56723" y2="38015"/>
                        <a14:backgroundMark x1="39429" y1="26397" x2="43153" y2="26618"/>
                        <a14:backgroundMark x1="39305" y1="24559" x2="39305" y2="245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4766" b="17541"/>
          <a:stretch/>
        </p:blipFill>
        <p:spPr>
          <a:xfrm>
            <a:off x="-103746" y="991673"/>
            <a:ext cx="8887138" cy="4546242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10577847" y="103031"/>
            <a:ext cx="1356575" cy="1197735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577847" y="1401651"/>
            <a:ext cx="1356575" cy="1197735"/>
          </a:xfrm>
          <a:prstGeom prst="ellipse">
            <a:avLst/>
          </a:prstGeom>
          <a:solidFill>
            <a:srgbClr val="F26A16"/>
          </a:solidFill>
          <a:ln>
            <a:solidFill>
              <a:srgbClr val="F26A1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577847" y="2700271"/>
            <a:ext cx="1356575" cy="1197735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77847" y="3998891"/>
            <a:ext cx="1356575" cy="119773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77847" y="5297511"/>
            <a:ext cx="1356575" cy="1197735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0" y="5988676"/>
            <a:ext cx="942304" cy="86932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33530" y="5988676"/>
            <a:ext cx="942304" cy="86932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00023" y="5190186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40735" b="80368" l="1862" r="99504">
                        <a14:foregroundMark x1="25983" y1="42574" x2="25983" y2="42574"/>
                        <a14:foregroundMark x1="27803" y1="43015" x2="27803" y2="43015"/>
                        <a14:foregroundMark x1="24204" y1="42794" x2="24204" y2="42794"/>
                        <a14:foregroundMark x1="23417" y1="42794" x2="23417" y2="42794"/>
                        <a14:foregroundMark x1="29334" y1="43676" x2="29334" y2="43676"/>
                        <a14:foregroundMark x1="41084" y1="50735" x2="44559" y2="45956"/>
                        <a14:foregroundMark x1="44559" y1="45956" x2="49690" y2="50515"/>
                        <a14:foregroundMark x1="46876" y1="45956" x2="46876" y2="45956"/>
                        <a14:foregroundMark x1="69797" y1="56912" x2="69797" y2="56912"/>
                        <a14:foregroundMark x1="15639" y1="50294" x2="11129" y2="46691"/>
                        <a14:backgroundMark x1="25362" y1="47794" x2="26231" y2="55515"/>
                        <a14:backgroundMark x1="45056" y1="50956" x2="45718" y2="63971"/>
                        <a14:backgroundMark x1="83988" y1="62353" x2="84361" y2="68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0280" b="19440"/>
          <a:stretch/>
        </p:blipFill>
        <p:spPr>
          <a:xfrm>
            <a:off x="-1" y="2458387"/>
            <a:ext cx="8435663" cy="2458387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10577847" y="103031"/>
            <a:ext cx="1356575" cy="119773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577847" y="1401651"/>
            <a:ext cx="1356575" cy="119773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577847" y="2700271"/>
            <a:ext cx="1356575" cy="1197735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77847" y="3998891"/>
            <a:ext cx="1356575" cy="1197735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77847" y="5297511"/>
            <a:ext cx="1356575" cy="1197735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0" y="5988676"/>
            <a:ext cx="942304" cy="86932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33530" y="5988676"/>
            <a:ext cx="942304" cy="86932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61387" y="5164428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31103" b="93088" l="19239" r="94870">
                        <a14:foregroundMark x1="24121" y1="35515" x2="26562" y2="33456"/>
                        <a14:backgroundMark x1="69259" y1="54412" x2="70790" y2="60809"/>
                        <a14:backgroundMark x1="87340" y1="39632" x2="86802" y2="45735"/>
                        <a14:backgroundMark x1="27431" y1="39632" x2="26231" y2="4463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4285" t="28524"/>
          <a:stretch/>
        </p:blipFill>
        <p:spPr>
          <a:xfrm flipV="1">
            <a:off x="1214203" y="0"/>
            <a:ext cx="7285853" cy="4901784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10577847" y="103031"/>
            <a:ext cx="1356575" cy="1197735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577847" y="1401651"/>
            <a:ext cx="1356575" cy="1197735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577847" y="2700271"/>
            <a:ext cx="1356575" cy="119773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77847" y="3998891"/>
            <a:ext cx="1356575" cy="119773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77847" y="5297511"/>
            <a:ext cx="1356575" cy="1197735"/>
          </a:xfrm>
          <a:prstGeom prst="ellipse">
            <a:avLst/>
          </a:prstGeom>
          <a:solidFill>
            <a:srgbClr val="F26A16"/>
          </a:solidFill>
          <a:ln>
            <a:solidFill>
              <a:srgbClr val="F26A1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0" y="5988676"/>
            <a:ext cx="942304" cy="86932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33530" y="5988676"/>
            <a:ext cx="942304" cy="86932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25031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87145" y="5170867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10000" b="95147" l="7282" r="97766">
                        <a14:backgroundMark x1="72487" y1="63750" x2="71700" y2="678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6244"/>
          <a:stretch/>
        </p:blipFill>
        <p:spPr>
          <a:xfrm>
            <a:off x="0" y="1124261"/>
            <a:ext cx="10058400" cy="4172979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10577847" y="103031"/>
            <a:ext cx="1356575" cy="1197735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577847" y="1401651"/>
            <a:ext cx="1356575" cy="1197735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577847" y="2700271"/>
            <a:ext cx="1356575" cy="119773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77847" y="3998891"/>
            <a:ext cx="1356575" cy="119773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77847" y="5297511"/>
            <a:ext cx="1356575" cy="1197735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0" y="5988676"/>
            <a:ext cx="942304" cy="86932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33530" y="5988676"/>
            <a:ext cx="942304" cy="86932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25031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87144" y="5190186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0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25662" b="71029" l="7944" r="95118">
                        <a14:backgroundMark x1="19321" y1="50735" x2="20728" y2="48456"/>
                        <a14:backgroundMark x1="35333" y1="57794" x2="38022" y2="54412"/>
                        <a14:backgroundMark x1="54655" y1="60515" x2="56227" y2="56691"/>
                        <a14:backgroundMark x1="72073" y1="49853" x2="72362" y2="555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058400" cy="5657850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10577847" y="103031"/>
            <a:ext cx="1356575" cy="119773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577847" y="1401651"/>
            <a:ext cx="1356575" cy="1197735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577847" y="2700271"/>
            <a:ext cx="1356575" cy="1197735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77847" y="3998891"/>
            <a:ext cx="1356575" cy="1197735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77847" y="5297511"/>
            <a:ext cx="1356575" cy="119773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0" y="5988676"/>
            <a:ext cx="942304" cy="86932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33530" y="5988676"/>
            <a:ext cx="942304" cy="86932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60396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00023" y="5190186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10000" b="90000" l="9061" r="95532">
                        <a14:backgroundMark x1="34423" y1="56691" x2="37526" y2="60074"/>
                        <a14:backgroundMark x1="53124" y1="55294" x2="56847" y2="59632"/>
                        <a14:backgroundMark x1="72487" y1="51250" x2="74266" y2="56691"/>
                        <a14:backgroundMark x1="89491" y1="59632" x2="90650" y2="51912"/>
                        <a14:backgroundMark x1="20480" y1="53015" x2="20480" y2="53015"/>
                        <a14:backgroundMark x1="18825" y1="51691" x2="18825" y2="516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058400" cy="5657850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10577847" y="103031"/>
            <a:ext cx="1356575" cy="119773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577847" y="1401651"/>
            <a:ext cx="1356575" cy="119773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577847" y="2700271"/>
            <a:ext cx="1356575" cy="1197735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77847" y="3998891"/>
            <a:ext cx="1356575" cy="119773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77847" y="5297511"/>
            <a:ext cx="1356575" cy="1197735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0" y="5988676"/>
            <a:ext cx="942304" cy="86932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33530" y="5988676"/>
            <a:ext cx="942304" cy="86932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60396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1234" y="5190186"/>
            <a:ext cx="5847008" cy="1210614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82085" y1="26838" x2="85643" y2="27574"/>
                        <a14:foregroundMark x1="23707" y1="65809" x2="18701" y2="81250"/>
                        <a14:foregroundMark x1="21763" y1="57794" x2="21018" y2="60074"/>
                        <a14:foregroundMark x1="20852" y1="61029" x2="20852" y2="61029"/>
                        <a14:foregroundMark x1="30741" y1="36618" x2="34712" y2="32574"/>
                        <a14:backgroundMark x1="34837" y1="35735" x2="35705" y2="46691"/>
                        <a14:backgroundMark x1="22797" y1="62132" x2="27141" y2="658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058400" cy="5657850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10577847" y="103031"/>
            <a:ext cx="1356575" cy="1197735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577847" y="1401651"/>
            <a:ext cx="1356575" cy="1197735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577847" y="2700271"/>
            <a:ext cx="1356575" cy="119773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77847" y="3998891"/>
            <a:ext cx="1356575" cy="1197735"/>
          </a:xfrm>
          <a:prstGeom prst="ellipse">
            <a:avLst/>
          </a:prstGeom>
          <a:solidFill>
            <a:srgbClr val="FCFEA0"/>
          </a:solidFill>
          <a:ln>
            <a:solidFill>
              <a:srgbClr val="FCFE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77847" y="5297511"/>
            <a:ext cx="1356575" cy="1197735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0" y="5988676"/>
            <a:ext cx="942304" cy="86932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33530" y="5988676"/>
            <a:ext cx="942304" cy="86932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7591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vnímání, paměť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Opakování barev - postřeh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Podpora vnímání, upevnění znalosti barev a jejich odstínů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se dětem znázorní papírový řetěz. Na kliknutí </a:t>
            </a:r>
            <a:r>
              <a:rPr lang="cs-CZ" dirty="0" smtClean="0"/>
              <a:t>(červený </a:t>
            </a:r>
            <a:r>
              <a:rPr lang="cs-CZ" dirty="0" smtClean="0"/>
              <a:t>čtvereček v levém </a:t>
            </a:r>
            <a:r>
              <a:rPr lang="cs-CZ" dirty="0" smtClean="0"/>
              <a:t>rohu) řetěz </a:t>
            </a:r>
            <a:r>
              <a:rPr lang="cs-CZ" dirty="0" smtClean="0"/>
              <a:t>zmizí. Úkolem dětí je označit kliknutím na barevné kolečko, které barvy na řetězu byly. </a:t>
            </a:r>
            <a:r>
              <a:rPr lang="cs-CZ" dirty="0" smtClean="0"/>
              <a:t>Kliknutím </a:t>
            </a:r>
            <a:r>
              <a:rPr lang="cs-CZ" dirty="0" smtClean="0"/>
              <a:t>na zelený čtvereček v levém rohu se řetěz pro kontrolu opět zobrazí.</a:t>
            </a:r>
          </a:p>
          <a:p>
            <a:r>
              <a:rPr lang="cs-CZ" dirty="0" smtClean="0"/>
              <a:t>Díky animačním efektům se dětem zobrazuje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své papírové řetězy tvoří dle předlohy. Z </a:t>
            </a:r>
            <a:r>
              <a:rPr lang="cs-CZ" dirty="0" err="1" smtClean="0"/>
              <a:t>KUMUČe</a:t>
            </a:r>
            <a:r>
              <a:rPr lang="cs-CZ" dirty="0" smtClean="0"/>
              <a:t> </a:t>
            </a:r>
            <a:r>
              <a:rPr lang="cs-CZ" dirty="0" smtClean="0"/>
              <a:t>využijí zejména nůžky a lepidlo. Je možné hru rozšířit </a:t>
            </a:r>
            <a:r>
              <a:rPr lang="cs-CZ" dirty="0" smtClean="0"/>
              <a:t>na „zkus </a:t>
            </a:r>
            <a:r>
              <a:rPr lang="cs-CZ" dirty="0" smtClean="0"/>
              <a:t>si </a:t>
            </a:r>
            <a:r>
              <a:rPr lang="cs-CZ" dirty="0" smtClean="0"/>
              <a:t>vzpomenout, </a:t>
            </a:r>
            <a:r>
              <a:rPr lang="cs-CZ" dirty="0" smtClean="0"/>
              <a:t>jak </a:t>
            </a:r>
            <a:r>
              <a:rPr lang="cs-CZ" dirty="0" smtClean="0"/>
              <a:t>šly </a:t>
            </a:r>
            <a:r>
              <a:rPr lang="cs-CZ" dirty="0" smtClean="0"/>
              <a:t>barvy za </a:t>
            </a:r>
            <a:r>
              <a:rPr lang="cs-CZ" dirty="0" smtClean="0"/>
              <a:t>sebou</a:t>
            </a:r>
            <a:r>
              <a:rPr lang="cs-CZ" dirty="0" smtClean="0"/>
              <a:t>.“</a:t>
            </a:r>
            <a:r>
              <a:rPr lang="cs-CZ" dirty="0" smtClean="0"/>
              <a:t> Děti na </a:t>
            </a:r>
            <a:r>
              <a:rPr lang="cs-CZ" dirty="0" smtClean="0"/>
              <a:t>magnetickou tabulku skládají dříve zobrazený řetěz.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 </a:t>
            </a:r>
            <a:r>
              <a:rPr lang="cs-CZ" dirty="0" smtClean="0"/>
              <a:t>Napodobit po sobě jdoucí barvy a počty</a:t>
            </a:r>
            <a:endParaRPr lang="cs-CZ" dirty="0"/>
          </a:p>
          <a:p>
            <a:r>
              <a:rPr lang="cs-CZ" dirty="0"/>
              <a:t>Zacházet s běžnými předměty denní potřeby, hračkami, pomůckami, </a:t>
            </a:r>
            <a:r>
              <a:rPr lang="cs-CZ" dirty="0" smtClean="0"/>
              <a:t>nástroji </a:t>
            </a:r>
            <a:r>
              <a:rPr lang="cs-CZ" dirty="0"/>
              <a:t>a </a:t>
            </a:r>
            <a:r>
              <a:rPr lang="cs-CZ" dirty="0" smtClean="0"/>
              <a:t>materiály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Pamatovat si postup řešení (např. postup jednoduché stavby, postup řešení labyrintu, určitý algoritmus, zapamatovat si umístění obrázku na konkrétním místě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290</Words>
  <Application>Microsoft Office PowerPoint</Application>
  <PresentationFormat>Vlastní</PresentationFormat>
  <Paragraphs>53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Papírové řetězy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vnímání, paměť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2015-05-27T19:59:53Z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