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0" r:id="rId2"/>
    <p:sldId id="273" r:id="rId3"/>
    <p:sldId id="274" r:id="rId4"/>
    <p:sldId id="275" r:id="rId5"/>
    <p:sldId id="276" r:id="rId6"/>
    <p:sldId id="267" r:id="rId7"/>
    <p:sldId id="289" r:id="rId8"/>
    <p:sldId id="282" r:id="rId9"/>
    <p:sldId id="263" r:id="rId10"/>
    <p:sldId id="286" r:id="rId11"/>
    <p:sldId id="258" r:id="rId12"/>
    <p:sldId id="280" r:id="rId13"/>
    <p:sldId id="259" r:id="rId14"/>
    <p:sldId id="288" r:id="rId15"/>
    <p:sldId id="281" r:id="rId16"/>
    <p:sldId id="285" r:id="rId17"/>
    <p:sldId id="278" r:id="rId18"/>
    <p:sldId id="29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75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N39YIBOJ\MP900448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819091"/>
            <a:ext cx="4608512" cy="8993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819091"/>
            <a:ext cx="2157815" cy="1008112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28012400"/>
              </p:ext>
            </p:extLst>
          </p:nvPr>
        </p:nvGraphicFramePr>
        <p:xfrm>
          <a:off x="1187624" y="1827203"/>
          <a:ext cx="6406287" cy="37355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5795"/>
                <a:gridCol w="4100492"/>
              </a:tblGrid>
              <a:tr h="10073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Ovoce</a:t>
                      </a:r>
                      <a:r>
                        <a:rPr lang="cs-CZ" sz="1600" kern="1200" baseline="0" dirty="0" smtClean="0">
                          <a:effectLst/>
                        </a:rPr>
                        <a:t> a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Meruňka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93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Zpracování</a:t>
                      </a:r>
                      <a:r>
                        <a:rPr lang="cs-CZ" sz="1600" kern="1200" baseline="0" dirty="0" smtClean="0">
                          <a:effectLst/>
                        </a:rPr>
                        <a:t> tématu ve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Snoezelen</a:t>
                      </a:r>
                      <a:r>
                        <a:rPr lang="cs-CZ" sz="1600" kern="1200" baseline="0" dirty="0" smtClean="0">
                          <a:effectLst/>
                        </a:rPr>
                        <a:t> konceptu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1.-</a:t>
                      </a:r>
                      <a:r>
                        <a:rPr lang="cs-CZ" sz="1600" kern="1200" dirty="0">
                          <a:effectLst/>
                        </a:rPr>
                        <a:t>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Linda</a:t>
                      </a:r>
                      <a:r>
                        <a:rPr lang="cs-CZ" sz="1600" kern="1200" baseline="0" dirty="0" smtClean="0">
                          <a:effectLst/>
                        </a:rPr>
                        <a:t> Grguričová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solidFill>
                            <a:schemeClr val="bg1"/>
                          </a:solidFill>
                          <a:effectLst/>
                        </a:rPr>
                        <a:t>CZ.1.07/1.4.00/21.3826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7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VY_32_INOVACE_CJS13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jeho</a:t>
                      </a:r>
                      <a:r>
                        <a:rPr lang="cs-CZ" sz="1600" kern="12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369208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DOPORUČENÉ </a:t>
            </a:r>
            <a:r>
              <a:rPr lang="cs-CZ" sz="4000" dirty="0">
                <a:latin typeface="+mn-lt"/>
              </a:rPr>
              <a:t>VYBAVENÍ </a:t>
            </a:r>
            <a:r>
              <a:rPr lang="cs-CZ" sz="4000" dirty="0" smtClean="0">
                <a:latin typeface="+mn-lt"/>
              </a:rPr>
              <a:t/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MÍSTNOSTI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564904"/>
            <a:ext cx="7606608" cy="367240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Aroma lampa na vodní bázi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Audiopřehrávač </a:t>
            </a:r>
            <a:endParaRPr lang="cs-CZ" sz="2800" i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 smtClean="0"/>
              <a:t>Možnost </a:t>
            </a:r>
            <a:r>
              <a:rPr lang="cs-CZ" sz="2800" i="0" dirty="0"/>
              <a:t>nasvětlení (tónového ladění) místnosti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Polohovací pomůcky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 smtClean="0"/>
              <a:t>Projektor</a:t>
            </a:r>
            <a:endParaRPr lang="cs-CZ" sz="28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/>
              <a:t>Projekční plátno (interaktivní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Zatemnění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70809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latin typeface="+mn-lt"/>
              </a:rPr>
              <a:t>POMŮCKY DO HODINY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060848"/>
            <a:ext cx="7606608" cy="4176464"/>
          </a:xfrm>
        </p:spPr>
        <p:txBody>
          <a:bodyPr>
            <a:normAutofit fontScale="925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Podle počtu žáků si připravte </a:t>
            </a:r>
            <a:r>
              <a:rPr lang="cs-CZ" sz="2400" i="0" dirty="0" smtClean="0"/>
              <a:t>meruňky </a:t>
            </a:r>
            <a:r>
              <a:rPr lang="cs-CZ" sz="2400" i="0" dirty="0"/>
              <a:t>v celém </a:t>
            </a:r>
            <a:r>
              <a:rPr lang="cs-CZ" sz="2400" i="0" dirty="0" smtClean="0"/>
              <a:t>stavu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Pokud máte možnost, připravte si i ukázku částí stromu</a:t>
            </a:r>
            <a:endParaRPr lang="cs-CZ" sz="2400" i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Máte-li pocit, že </a:t>
            </a:r>
            <a:r>
              <a:rPr lang="cs-CZ" sz="2400" i="0" dirty="0" smtClean="0"/>
              <a:t>meruňka </a:t>
            </a:r>
            <a:r>
              <a:rPr lang="cs-CZ" sz="2400" i="0" dirty="0"/>
              <a:t>nemá výrazné aroma, můžete si připravit </a:t>
            </a:r>
            <a:r>
              <a:rPr lang="cs-CZ" sz="2400" i="0" dirty="0" err="1"/>
              <a:t>aromaváčky</a:t>
            </a:r>
            <a:r>
              <a:rPr lang="cs-CZ" sz="2400" i="0" dirty="0"/>
              <a:t> s koncentrovanější vůní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Pro </a:t>
            </a:r>
            <a:r>
              <a:rPr lang="cs-CZ" sz="2400" i="0" dirty="0" smtClean="0"/>
              <a:t>žáky, kteří potřebují jídlo ve speciální </a:t>
            </a:r>
            <a:r>
              <a:rPr lang="cs-CZ" sz="2400" i="0" dirty="0" smtClean="0"/>
              <a:t>konzistenci, </a:t>
            </a:r>
            <a:r>
              <a:rPr lang="cs-CZ" sz="2400" i="0" dirty="0" smtClean="0"/>
              <a:t>si jej připravíme dopředu. 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Mějte po ruce vše, co žáci obvykle potřebují při stravování (dle individuálních potřeb - pleny, </a:t>
            </a:r>
            <a:r>
              <a:rPr lang="cs-CZ" sz="2400" i="0" dirty="0" smtClean="0"/>
              <a:t>bryndáky</a:t>
            </a:r>
            <a:r>
              <a:rPr lang="cs-CZ" sz="2400" i="0" dirty="0"/>
              <a:t>, lžičky</a:t>
            </a:r>
            <a:r>
              <a:rPr lang="cs-CZ" sz="2400" i="0" dirty="0" smtClean="0"/>
              <a:t>,…) a co vy potřebujete ke krájení a případnému loupání meruňky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Vyberte vhodnou hudbu (použijte jen u žáků, u kterých nepůsobí rušivě)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29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PŘÍPRAVA </a:t>
            </a:r>
            <a:r>
              <a:rPr lang="cs-CZ" sz="4000" dirty="0">
                <a:latin typeface="+mn-lt"/>
              </a:rPr>
              <a:t>MÍSTNOSTI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7606608" cy="4032448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Místnost zatemněte, pokud </a:t>
            </a:r>
            <a:r>
              <a:rPr lang="cs-CZ" sz="2400" i="0" dirty="0" smtClean="0"/>
              <a:t>chcete, </a:t>
            </a:r>
            <a:r>
              <a:rPr lang="cs-CZ" sz="2400" i="0" dirty="0"/>
              <a:t>vylaďte osvětlení do </a:t>
            </a:r>
            <a:r>
              <a:rPr lang="cs-CZ" sz="2400" i="0" dirty="0" smtClean="0"/>
              <a:t>světle </a:t>
            </a:r>
            <a:r>
              <a:rPr lang="cs-CZ" sz="2400" i="0" dirty="0"/>
              <a:t>červené </a:t>
            </a:r>
            <a:r>
              <a:rPr lang="cs-CZ" sz="2400" i="0" dirty="0" smtClean="0"/>
              <a:t>či oranžové barvy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</a:t>
            </a:r>
            <a:r>
              <a:rPr lang="cs-CZ" sz="2400" i="0" dirty="0"/>
              <a:t> aromalampě použijte </a:t>
            </a:r>
            <a:r>
              <a:rPr lang="cs-CZ" sz="2400" i="0" dirty="0" smtClean="0"/>
              <a:t>meruňkovou vůni (</a:t>
            </a:r>
            <a:r>
              <a:rPr lang="cs-CZ" sz="2400" i="0" dirty="0"/>
              <a:t>cca 10 minut dopředu, aby provoněla místnost)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Pro jednotlivé žáky připravte místa k pohodlnému </a:t>
            </a:r>
            <a:r>
              <a:rPr lang="cs-CZ" sz="2400" i="0" dirty="0" err="1"/>
              <a:t>zapolohování</a:t>
            </a:r>
            <a:r>
              <a:rPr lang="cs-CZ" sz="2400" i="0" dirty="0"/>
              <a:t>, nejlépe v sedě či polosedě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Nastavte tuto projekci na první obrázek (prezentace trvá 25 minut, což odpovídá plánu postupu výuky)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Připravte si hudbu (pokud ji budete používat)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298798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POSTUP </a:t>
            </a:r>
            <a:r>
              <a:rPr lang="cs-CZ" sz="4000" dirty="0">
                <a:latin typeface="+mn-lt"/>
              </a:rPr>
              <a:t>VÝUKY</a:t>
            </a:r>
            <a:br>
              <a:rPr lang="cs-CZ" sz="4000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606608" cy="4608512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začněte obvyklým rituálem spojeným s prací ve </a:t>
            </a:r>
            <a:r>
              <a:rPr lang="cs-CZ" sz="2600" i="0" dirty="0" err="1"/>
              <a:t>snoezelenu</a:t>
            </a:r>
            <a:r>
              <a:rPr lang="cs-CZ" sz="2600" i="0" dirty="0"/>
              <a:t> (pokud jej máte zavedený).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Zapněte prezentaci (časově je koncipována na individuální práci s jedním, maximálně dvěma žáky na jednoho zaměstnance).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Během práce u žáků podporujete vnímání všemi smysly a samostatnost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Časování :	- 5 min. si s komentářem prohlížíme </a:t>
            </a:r>
            <a:r>
              <a:rPr lang="cs-CZ" sz="2600" i="0" dirty="0" smtClean="0"/>
              <a:t>celou meruňku,</a:t>
            </a:r>
            <a:endParaRPr lang="cs-CZ" sz="2600" i="0" dirty="0"/>
          </a:p>
          <a:p>
            <a:pPr lvl="0"/>
            <a:r>
              <a:rPr lang="cs-CZ" sz="2600" i="0" dirty="0"/>
              <a:t>			</a:t>
            </a:r>
            <a:r>
              <a:rPr lang="cs-CZ" sz="2600" i="0" dirty="0" smtClean="0"/>
              <a:t>její jednotlivé </a:t>
            </a:r>
            <a:r>
              <a:rPr lang="cs-CZ" sz="2600" i="0" dirty="0"/>
              <a:t>části, povrch, vůni…</a:t>
            </a:r>
          </a:p>
          <a:p>
            <a:r>
              <a:rPr lang="cs-CZ" sz="2600" i="0" dirty="0"/>
              <a:t>		- 5 min. je vyhrazeno na </a:t>
            </a:r>
            <a:r>
              <a:rPr lang="cs-CZ" sz="2600" i="0" dirty="0" smtClean="0"/>
              <a:t>ukázku, </a:t>
            </a:r>
            <a:r>
              <a:rPr lang="cs-CZ" sz="2600" i="0" dirty="0"/>
              <a:t>jak se </a:t>
            </a:r>
            <a:r>
              <a:rPr lang="cs-CZ" sz="2600" i="0" dirty="0" smtClean="0"/>
              <a:t>meruňka 				zpracovává,</a:t>
            </a:r>
            <a:r>
              <a:rPr lang="cs-CZ" sz="2600" i="0" dirty="0"/>
              <a:t> </a:t>
            </a:r>
            <a:r>
              <a:rPr lang="cs-CZ" sz="2600" i="0" dirty="0" smtClean="0"/>
              <a:t>jak </a:t>
            </a:r>
            <a:r>
              <a:rPr lang="cs-CZ" sz="2600" i="0" dirty="0"/>
              <a:t>vypadá </a:t>
            </a:r>
            <a:r>
              <a:rPr lang="cs-CZ" sz="2600" i="0" dirty="0" smtClean="0"/>
              <a:t>rozloupnutá, </a:t>
            </a:r>
            <a:r>
              <a:rPr lang="cs-CZ" sz="2600" i="0" dirty="0"/>
              <a:t>jak se </a:t>
            </a:r>
            <a:r>
              <a:rPr lang="cs-CZ" sz="2600" i="0" dirty="0" smtClean="0"/>
              <a:t>			připravuje ke snězení </a:t>
            </a:r>
            <a:r>
              <a:rPr lang="cs-CZ" sz="2600" i="0" dirty="0"/>
              <a:t>apod. </a:t>
            </a:r>
          </a:p>
          <a:p>
            <a:r>
              <a:rPr lang="cs-CZ" sz="2600" i="0" dirty="0"/>
              <a:t>		- 15 min. věnujte samotnému ochutnávání 					(postup dle individuálních schopností žáka)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ukončete dle vlastního uvážení </a:t>
            </a:r>
            <a:r>
              <a:rPr lang="cs-CZ" sz="2600" i="0" dirty="0" smtClean="0"/>
              <a:t> (</a:t>
            </a:r>
            <a:r>
              <a:rPr lang="cs-CZ" sz="2600" i="0" dirty="0"/>
              <a:t>rituálem, návaznou činností,…)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72718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\obr1\meruňka\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58" y="0"/>
            <a:ext cx="91542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2819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dumy\obr1\meruňka\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58" y="18482"/>
            <a:ext cx="9126481" cy="6839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9911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dumy\obr1\meruňka\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37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92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dumy\obr1\meruňka\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0"/>
            <a:ext cx="547499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6588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dumy\obr1\meruňka\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314" y="0"/>
            <a:ext cx="9147313" cy="6903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344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dumy\obr1\meruňka\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490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:\dumy\obr1\meruňka\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1787" y="332656"/>
            <a:ext cx="9175787" cy="6093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527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E:\dumy\obr1\meruňka\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7919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E:\dumy\obr1\meruňka\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3253" y="0"/>
            <a:ext cx="913115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023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E:\dumy\obr1\meruňka\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30" y="332656"/>
            <a:ext cx="9132470" cy="6093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1365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40000"/>
    </mc:Choice>
    <mc:Fallback>
      <p:transition spd="slow" advTm="24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:\dumy\obr1\meruňka\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9128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3610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00000"/>
    </mc:Choice>
    <mc:Fallback>
      <p:transition spd="slow" advTm="30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139952" y="5517232"/>
            <a:ext cx="6172200" cy="914400"/>
          </a:xfrm>
        </p:spPr>
        <p:txBody>
          <a:bodyPr>
            <a:noAutofit/>
          </a:bodyPr>
          <a:lstStyle/>
          <a:p>
            <a:pPr algn="ctr"/>
            <a:r>
              <a:rPr lang="cs-CZ" sz="8000" b="1" i="0" dirty="0" smtClean="0"/>
              <a:t>KONEC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87456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13571"/>
            <a:ext cx="8352928" cy="13681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ZDROJE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179512" y="1381723"/>
            <a:ext cx="8784976" cy="5215629"/>
          </a:xfrm>
        </p:spPr>
        <p:txBody>
          <a:bodyPr>
            <a:normAutofit fontScale="92500" lnSpcReduction="10000"/>
          </a:bodyPr>
          <a:lstStyle/>
          <a:p>
            <a:r>
              <a:rPr lang="cs-CZ" sz="2000" dirty="0"/>
              <a:t>http://pixabay.com/static/uploads/photo/2014/02/08/01/04/apricot-orchard-261479_640.jpg</a:t>
            </a:r>
          </a:p>
          <a:p>
            <a:r>
              <a:rPr lang="cs-CZ" sz="2000" dirty="0"/>
              <a:t>http://upload.wikimedhttp://pixabay.com/static/uploads/photo/2013/08/13/19/15/apricot-172281_640.jpgia.org/wikipedia/commons/f/f6/Flora_of_Israel_Apricot_tree_(14531102502).jpg</a:t>
            </a:r>
          </a:p>
          <a:p>
            <a:r>
              <a:rPr lang="cs-CZ" sz="2000" dirty="0"/>
              <a:t>http://pixabay.com/static/uploads/photo/2014/06/15/10/59/apricots-369223_640.jpg</a:t>
            </a:r>
          </a:p>
          <a:p>
            <a:r>
              <a:rPr lang="cs-CZ" sz="2000" dirty="0"/>
              <a:t>http://upload.wikimedia.org/wikipedia/commons/f/f9/Apricots.jpg</a:t>
            </a:r>
          </a:p>
          <a:p>
            <a:r>
              <a:rPr lang="cs-CZ" sz="2000" dirty="0"/>
              <a:t>http://upload.wikimedia.org/wikipedia/commons/1/16/Apricot_tree.jpg</a:t>
            </a:r>
          </a:p>
          <a:p>
            <a:r>
              <a:rPr lang="cs-CZ" sz="2000" dirty="0"/>
              <a:t>http://upload.wikimedia.org/wikipedia/commons/7/76/Apricot_whole444.jpg</a:t>
            </a:r>
          </a:p>
          <a:p>
            <a:r>
              <a:rPr lang="cs-CZ" sz="2000" dirty="0"/>
              <a:t>http://upload.wikimedia.org/wikipedia/commons/a/ae/Many_apricots.JPG</a:t>
            </a:r>
          </a:p>
          <a:p>
            <a:r>
              <a:rPr lang="cs-CZ" sz="2000" dirty="0"/>
              <a:t>http://pixabay.com/static/uploads/photo/2014/06/22/16/35/fruits-374750_640.jpg</a:t>
            </a:r>
          </a:p>
          <a:p>
            <a:r>
              <a:rPr lang="cs-CZ" sz="2000" dirty="0"/>
              <a:t>http://pixabay.com/static/uploads/photo/2013/08/13/19/15/apricot-172281_640.jpg</a:t>
            </a:r>
          </a:p>
          <a:p>
            <a:r>
              <a:rPr lang="cs-CZ" sz="2000" dirty="0"/>
              <a:t>http://pixabay.com/static/uploads/photo/2014/10/01/09/43/fruit-468192_640.jpg</a:t>
            </a:r>
          </a:p>
          <a:p>
            <a:r>
              <a:rPr lang="cs-CZ" sz="2000" dirty="0"/>
              <a:t>http://pixabay.com/static/uploads/photo/2013/07/28/21/58/apricots-168502_640.jpg</a:t>
            </a:r>
          </a:p>
          <a:p>
            <a:r>
              <a:rPr lang="cs-CZ" sz="2100" dirty="0"/>
              <a:t>http://pixabay.com/cs/su%C5%A1en%C3%A9-meru%C5%88ky-meru%C5%88ky-su%C5%A1en%C3%A9-ovoce-357879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915251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975</TotalTime>
  <Words>129</Words>
  <Application>Microsoft Office PowerPoint</Application>
  <PresentationFormat>Předvádění na obrazovce (4:3)</PresentationFormat>
  <Paragraphs>63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Tradeshow</vt:lpstr>
      <vt:lpstr>Snímek 1</vt:lpstr>
      <vt:lpstr> DOPORUČENÉ VYBAVENÍ  MÍSTNOSTI </vt:lpstr>
      <vt:lpstr> POMŮCKY DO HODINY  </vt:lpstr>
      <vt:lpstr> PŘÍPRAVA MÍSTNOSTI </vt:lpstr>
      <vt:lpstr> POSTUP VÝUKY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46</cp:revision>
  <dcterms:created xsi:type="dcterms:W3CDTF">2013-11-26T07:16:22Z</dcterms:created>
  <dcterms:modified xsi:type="dcterms:W3CDTF">2015-05-28T05:27:06Z</dcterms:modified>
</cp:coreProperties>
</file>