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2" r:id="rId4"/>
    <p:sldId id="285" r:id="rId5"/>
    <p:sldId id="283" r:id="rId6"/>
    <p:sldId id="310" r:id="rId7"/>
    <p:sldId id="284" r:id="rId8"/>
    <p:sldId id="311" r:id="rId9"/>
    <p:sldId id="287" r:id="rId10"/>
    <p:sldId id="312" r:id="rId11"/>
    <p:sldId id="313" r:id="rId12"/>
    <p:sldId id="314" r:id="rId13"/>
    <p:sldId id="286" r:id="rId14"/>
    <p:sldId id="315" r:id="rId15"/>
    <p:sldId id="275" r:id="rId16"/>
    <p:sldId id="276" r:id="rId17"/>
    <p:sldId id="277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0" autoAdjust="0"/>
    <p:restoredTop sz="0" autoAdjust="0"/>
  </p:normalViewPr>
  <p:slideViewPr>
    <p:cSldViewPr snapToGrid="0">
      <p:cViewPr>
        <p:scale>
          <a:sx n="90" d="100"/>
          <a:sy n="90" d="100"/>
        </p:scale>
        <p:origin x="-96" y="-259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833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491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3951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33021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97482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5067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65990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53082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3365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50820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49356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1325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62528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97728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11562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989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5.png"/><Relationship Id="rId18" Type="http://schemas.microsoft.com/office/2007/relationships/hdphoto" Target="../media/hdphoto7.wdp"/><Relationship Id="rId3" Type="http://schemas.openxmlformats.org/officeDocument/2006/relationships/image" Target="../media/image9.jpeg"/><Relationship Id="rId21" Type="http://schemas.openxmlformats.org/officeDocument/2006/relationships/image" Target="../media/image12.png"/><Relationship Id="rId7" Type="http://schemas.openxmlformats.org/officeDocument/2006/relationships/image" Target="../media/image22.png"/><Relationship Id="rId12" Type="http://schemas.microsoft.com/office/2007/relationships/hdphoto" Target="../media/hdphoto4.wdp"/><Relationship Id="rId17" Type="http://schemas.openxmlformats.org/officeDocument/2006/relationships/image" Target="../media/image27.png"/><Relationship Id="rId25" Type="http://schemas.microsoft.com/office/2007/relationships/hdphoto" Target="../media/hdphoto9.wdp"/><Relationship Id="rId2" Type="http://schemas.openxmlformats.org/officeDocument/2006/relationships/notesSlide" Target="../notesSlides/notesSlide11.xml"/><Relationship Id="rId16" Type="http://schemas.microsoft.com/office/2007/relationships/hdphoto" Target="../media/hdphoto6.wdp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4.png"/><Relationship Id="rId24" Type="http://schemas.openxmlformats.org/officeDocument/2006/relationships/image" Target="../media/image30.png"/><Relationship Id="rId5" Type="http://schemas.microsoft.com/office/2007/relationships/hdphoto" Target="../media/hdphoto1.wdp"/><Relationship Id="rId15" Type="http://schemas.openxmlformats.org/officeDocument/2006/relationships/image" Target="../media/image26.png"/><Relationship Id="rId23" Type="http://schemas.microsoft.com/office/2007/relationships/hdphoto" Target="../media/hdphoto8.wdp"/><Relationship Id="rId10" Type="http://schemas.microsoft.com/office/2007/relationships/hdphoto" Target="../media/hdphoto3.wdp"/><Relationship Id="rId19" Type="http://schemas.openxmlformats.org/officeDocument/2006/relationships/image" Target="../media/image8.jpeg"/><Relationship Id="rId4" Type="http://schemas.openxmlformats.org/officeDocument/2006/relationships/image" Target="../media/image20.png"/><Relationship Id="rId9" Type="http://schemas.openxmlformats.org/officeDocument/2006/relationships/image" Target="../media/image23.png"/><Relationship Id="rId14" Type="http://schemas.microsoft.com/office/2007/relationships/hdphoto" Target="../media/hdphoto5.wdp"/><Relationship Id="rId22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RODINA POPLETOVÝCH JEDE NA VÝLET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OCHRANA ŽIVOTNÍHO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0301" y="4902737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48000" y="-4465469"/>
            <a:ext cx="6096000" cy="28469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8447" y="336182"/>
            <a:ext cx="6096000" cy="364715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2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RODINA POPLETOVÝCH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cs-CZ" sz="22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JEDE NA VÝLET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Jednoho krásného a slunečného dne se veselá rodina Popletových rozhodla, že si vyrazí na výlet k vodě. Maminka, tatínek, obě děti a pejsek se už nemohli dočkat!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Maminka připravila oběd do plastových krabiček a nezapomněla ani na deky, ručníky a plavky. Tatínek to vše srovnal do auta. Bětka a Honzík, jak se děti jmenovaly, si však hleděly svého. Jejich velkou starostí bylo, jak pejska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1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Tlapku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zatahat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, co nejvíce za ocásek a sebrat mu jeho milovaný žlutý míček.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48498" y="0"/>
            <a:ext cx="514350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2399" y="347837"/>
            <a:ext cx="6096000" cy="277768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Byla to pro ně velká legrace a moc se tomu smály. Pejsek ale tolik nadšeně nevypadal.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Ujeli několik kilometrů, když v tom se ozvala velká rána. Tatínek vyšel ven z auta a zjistil, že z přední pneumatiky uniká vzduch. Na nic nečekal a začal děravou pneumatiku měnit za rezervní, co měl v kufru. Děravá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2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pneumatika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, ale byla velmi špinavá a tatínkovi se ji nechtělo dávat do auta. Vzal ji a odhodil ji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do příkopu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, aby nepřekážela ostatním řidičům.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96334" y="2586250"/>
            <a:ext cx="5695666" cy="4271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135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7155" y="174696"/>
            <a:ext cx="6096000" cy="16696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Na silnici však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3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zapomněl vestu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4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rukavici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Důležité věci, které při výměně pneumatiky potřeboval.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Za chvilku už rodina byla na krásném místě. Louka hned vedle lesa a na jejím konci šuměla říčka. Ideální místo na sobotní den v přírodě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5331" y="35775"/>
            <a:ext cx="5116669" cy="68222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06" r="34491"/>
          <a:stretch/>
        </p:blipFill>
        <p:spPr>
          <a:xfrm rot="5400000">
            <a:off x="3503967" y="3551246"/>
            <a:ext cx="2770497" cy="3570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7505" y="25143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Bylo právě poledne a všichni měli velký hlad. Mezitím, co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5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pejsek 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sám pobíhal po lese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, aby se vyvenčil, všichni obědvali.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3775" y="1405186"/>
            <a:ext cx="10748225" cy="545281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6945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7155" y="2835"/>
            <a:ext cx="6096000" cy="149271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Nikde však nebyl odpadkový koš,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tak 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6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krabičky, pytlíky a plechovky 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od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oběda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maminka pečlivě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schovala v trávě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, aby nebyly vidět.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2879678" y="777921"/>
            <a:ext cx="9312322" cy="6150195"/>
            <a:chOff x="3322320" y="205739"/>
            <a:chExt cx="8869680" cy="6722378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322320" y="205739"/>
              <a:ext cx="8869680" cy="6652261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897158" y="3618535"/>
              <a:ext cx="4412776" cy="330958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553696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7155" y="2835"/>
            <a:ext cx="6096000" cy="139268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Děti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se po obědě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rozeběhly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do vody. Řeka byla studená, ale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zato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tam bylo veselo. Bětka a Honzík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7.chytali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maličké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žáby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, které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zavírali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do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sklenic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a pozorovali je.</a:t>
            </a:r>
            <a:endParaRPr lang="cs-CZ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465"/>
              </a:lnSpc>
              <a:spcAft>
                <a:spcPts val="0"/>
              </a:spcAft>
            </a:pPr>
            <a:r>
              <a:rPr lang="cs-CZ" sz="115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5012" y="1289327"/>
            <a:ext cx="8326988" cy="556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6070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3856" y="69023"/>
            <a:ext cx="7162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Maminka a tatínek zatím myli auto. Maminka nosila vodu a tatínek zatím myl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8.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vedle řeky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auto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čistícími prostředky.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cs-CZ" dirty="0" smtClean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22197" y="3195284"/>
            <a:ext cx="3357349" cy="251801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297172" y="4784651"/>
            <a:ext cx="9760688" cy="207334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8723" y="-27295"/>
            <a:ext cx="5013278" cy="6885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2117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4800" y="239756"/>
            <a:ext cx="7162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Mezitím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si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pejsek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vesele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štěkal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v lese a užíval si toho, že konečně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9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není 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na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vodítku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cs-CZ" dirty="0" smtClean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5480462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0923" y="992192"/>
            <a:ext cx="7821077" cy="58658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46640" y="4987080"/>
            <a:ext cx="2697760" cy="2023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5635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7379" y="185166"/>
            <a:ext cx="7162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Maminka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nezapomněla ani na rádio, takže si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všichni 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10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nahlas zpívali, křičeli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a bylo jim moc prima!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5480462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48918" y="857925"/>
            <a:ext cx="8043081" cy="6032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5409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0084" y="69023"/>
            <a:ext cx="7162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Za celý den jim tolik vyhládlo, že se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rozhodli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opéct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si buřty u ohýnku. U řeky už bylo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chladno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 tak šli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dělat 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11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ohýnek 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do lesa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35734" y="864973"/>
            <a:ext cx="10956266" cy="5993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84151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13194" y="2106921"/>
            <a:ext cx="7278806" cy="4757046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0084" y="104843"/>
            <a:ext cx="6170141" cy="230832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Nejdřív ho nemohli rozdělat, tak tatínka napadlo, že půjde do auta pro 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12.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kanystr 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 benzínem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a ohýnku pomůže. 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To se mu povedlo až příliš. Oheň byl větší a větší. Najednou už byl na větvičkách v okolí ohýnku a dál se šířil. Jen tak tak ho stihli uhasit. Všichni byli tak polekaní, že doutnající ohniště raději 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nechali, </a:t>
            </a:r>
            <a:r>
              <a:rPr lang="cs-CZ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jak je, všechny odpadky tam zapomněli a jeli rovnou domů. Na tenhle výlet určitě jen tak nezapomenou! </a:t>
            </a:r>
            <a:endParaRPr lang="cs-CZ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578" y="2683865"/>
            <a:ext cx="6478866" cy="485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8693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393382" y="2835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25155" y="4891363"/>
            <a:ext cx="5391397" cy="1377538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940311"/>
            <a:ext cx="12192000" cy="7968052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77708" y1="43333" x2="65104" y2="55694"/>
                        <a14:foregroundMark x1="61563" y1="42361" x2="58542" y2="534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011" y="4919162"/>
            <a:ext cx="2811439" cy="210857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452" t="12226" r="21891" b="25283"/>
          <a:stretch/>
        </p:blipFill>
        <p:spPr>
          <a:xfrm>
            <a:off x="-168940" y="2680425"/>
            <a:ext cx="3103208" cy="22109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66" t="12537" r="20697" b="26369"/>
          <a:stretch/>
        </p:blipFill>
        <p:spPr>
          <a:xfrm>
            <a:off x="10843060" y="5043409"/>
            <a:ext cx="1517880" cy="13238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7569" b="98120" l="9942" r="94236">
                        <a14:backgroundMark x1="11445" y1="34148" x2="13367" y2="56955"/>
                        <a14:backgroundMark x1="80535" y1="51817" x2="78613" y2="656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429"/>
          <a:stretch/>
        </p:blipFill>
        <p:spPr>
          <a:xfrm>
            <a:off x="1802376" y="5344600"/>
            <a:ext cx="1622400" cy="1613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2500">
                        <a14:backgroundMark x1="47656" y1="76667" x2="57656" y2="718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4705" y="4891363"/>
            <a:ext cx="2144371" cy="160827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48" t="13363" r="14832" b="10410"/>
          <a:stretch/>
        </p:blipFill>
        <p:spPr>
          <a:xfrm>
            <a:off x="9535235" y="4318497"/>
            <a:ext cx="1351129" cy="11457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667" b="98125" l="10000" r="90000">
                        <a14:foregroundMark x1="45313" y1="53750" x2="45313" y2="53750"/>
                        <a14:foregroundMark x1="46875" y1="57708" x2="47188" y2="50833"/>
                        <a14:backgroundMark x1="41250" y1="27917" x2="51719" y2="260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6080" y="3477539"/>
            <a:ext cx="1368542" cy="102640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13242" y="1836089"/>
            <a:ext cx="1589964" cy="211995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828" t="68547" r="43617" b="8177"/>
          <a:stretch/>
        </p:blipFill>
        <p:spPr>
          <a:xfrm>
            <a:off x="3380128" y="3164681"/>
            <a:ext cx="1241946" cy="1269243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65734" y="5292934"/>
            <a:ext cx="2044940" cy="13364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445860" y="4746782"/>
            <a:ext cx="2631745" cy="197380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1250" r="985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2093" y="4170813"/>
            <a:ext cx="1620056" cy="121504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0000" b="90000" l="0" r="96771">
                        <a14:backgroundMark x1="22083" y1="42361" x2="12188" y2="563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8010" y="1870283"/>
            <a:ext cx="2697760" cy="2023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4915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Text, ve </a:t>
            </a:r>
            <a:r>
              <a:rPr lang="cs-CZ" dirty="0" smtClean="0"/>
              <a:t>kterém je popsaná rodina Popletů a jejich chyby, kterých se dopustili během sobotního výletu. Úkolem dětí </a:t>
            </a:r>
            <a:r>
              <a:rPr lang="cs-CZ" dirty="0" smtClean="0"/>
              <a:t>je </a:t>
            </a:r>
            <a:r>
              <a:rPr lang="cs-CZ" dirty="0" smtClean="0"/>
              <a:t>tyto chyby najít a vysvětlit, proč je to špatně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Uvědomí si, co by se v přírodě dělat nemělo, co je zakázané i nebezpečné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Učitelka bude mít k dispozici text </a:t>
            </a:r>
            <a:r>
              <a:rPr lang="cs-CZ" dirty="0" smtClean="0"/>
              <a:t>,ve </a:t>
            </a:r>
            <a:r>
              <a:rPr lang="cs-CZ" dirty="0" smtClean="0"/>
              <a:t>kterém bude popsán běžný výlet rodiny Popletových. Tahle veselá rodina se během cesty a celého dne u vody, na louce i v </a:t>
            </a:r>
            <a:r>
              <a:rPr lang="cs-CZ" dirty="0" smtClean="0"/>
              <a:t>lese dopustí </a:t>
            </a:r>
            <a:r>
              <a:rPr lang="cs-CZ" dirty="0" smtClean="0"/>
              <a:t>spousty chyb, které děti </a:t>
            </a:r>
            <a:r>
              <a:rPr lang="cs-CZ" dirty="0" smtClean="0"/>
              <a:t>budou </a:t>
            </a:r>
            <a:r>
              <a:rPr lang="cs-CZ" dirty="0" smtClean="0"/>
              <a:t>hledat, řadit a po rozhovoru s učitelkou si uvědomovat, co se smí a co bychom v přírodě rozhodně dělat neměli. Výsledkem této práce by pro děti mělo být poučení.</a:t>
            </a:r>
          </a:p>
          <a:p>
            <a:r>
              <a:rPr lang="cs-CZ" dirty="0" smtClean="0"/>
              <a:t>Na posledním snímku děti </a:t>
            </a:r>
            <a:r>
              <a:rPr lang="cs-CZ" dirty="0" smtClean="0"/>
              <a:t>vybírají, </a:t>
            </a:r>
            <a:r>
              <a:rPr lang="cs-CZ" dirty="0" smtClean="0"/>
              <a:t>co všechno do lesa nepatří. Kliknutím na obrázek se jim nabízí zpětná vazba.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57543" y="1535001"/>
            <a:ext cx="9893020" cy="430537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cs-CZ" sz="2800" dirty="0">
                <a:latin typeface="Century Gothic" charset="0"/>
                <a:cs typeface="Arial" charset="0"/>
              </a:rPr>
              <a:t>Uvědomovat si, co je nebezpečné</a:t>
            </a:r>
          </a:p>
          <a:p>
            <a:r>
              <a:rPr lang="cs-CZ" sz="2800" dirty="0">
                <a:latin typeface="Century Gothic" charset="0"/>
                <a:cs typeface="Arial" charset="0"/>
              </a:rPr>
              <a:t>Chovat se přiměřeně a bezpečně ve známém prostředí</a:t>
            </a:r>
          </a:p>
          <a:p>
            <a:r>
              <a:rPr lang="cs-CZ" sz="2800" dirty="0">
                <a:latin typeface="Century Gothic" charset="0"/>
                <a:cs typeface="Arial" charset="0"/>
              </a:rPr>
              <a:t>Vědět, jak se vyhnout nebezpečí </a:t>
            </a:r>
          </a:p>
          <a:p>
            <a:r>
              <a:rPr lang="cs-CZ" sz="2800" dirty="0">
                <a:latin typeface="Century Gothic" charset="0"/>
                <a:cs typeface="Arial" charset="0"/>
              </a:rPr>
              <a:t>Pojmenovávat věci a jevy ve svém okolí </a:t>
            </a:r>
          </a:p>
          <a:p>
            <a:r>
              <a:rPr lang="cs-CZ" sz="2800" dirty="0">
                <a:latin typeface="Century Gothic" charset="0"/>
                <a:cs typeface="Arial" charset="0"/>
              </a:rPr>
              <a:t>Chápat a respektovat názory jiného dítěte, domlouvat se, vyjednávat</a:t>
            </a:r>
          </a:p>
          <a:p>
            <a:r>
              <a:rPr lang="cs-CZ" sz="2800" dirty="0">
                <a:latin typeface="Century Gothic" charset="0"/>
                <a:cs typeface="Arial" charset="0"/>
              </a:rPr>
              <a:t>Rozlišovat společensky nežádoucí chování</a:t>
            </a:r>
          </a:p>
          <a:p>
            <a:r>
              <a:rPr lang="cs-CZ" sz="2800" dirty="0">
                <a:latin typeface="Century Gothic" charset="0"/>
                <a:cs typeface="Arial" charset="0"/>
              </a:rPr>
              <a:t>Znát, co je škodlivé a nebezpečné (různé nástrahy a rizika ve spojení s přírodou)</a:t>
            </a:r>
          </a:p>
          <a:p>
            <a:r>
              <a:rPr lang="cs-CZ" sz="2800" dirty="0">
                <a:latin typeface="Century Gothic" charset="0"/>
                <a:cs typeface="Arial" charset="0"/>
              </a:rPr>
              <a:t>Spoluvytvářet pohodu prostředí (cítit se spokojeně a bezpečně</a:t>
            </a:r>
          </a:p>
          <a:p>
            <a:r>
              <a:rPr lang="cs-CZ" sz="2800" dirty="0">
                <a:latin typeface="Century Gothic" charset="0"/>
              </a:rPr>
              <a:t>Být citlivý k přírodě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techniky a </a:t>
              </a:r>
              <a:r>
                <a:rPr lang="cs-CZ" sz="1600" b="1" smtClean="0">
                  <a:solidFill>
                    <a:schemeClr val="tx1"/>
                  </a:solidFill>
                </a:rPr>
                <a:t>lidského faktoru </a:t>
              </a:r>
              <a:r>
                <a:rPr lang="cs-CZ" sz="1600" b="1" dirty="0">
                  <a:solidFill>
                    <a:schemeClr val="tx1"/>
                  </a:solidFill>
                </a:rPr>
                <a:t>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ke kladnému vztahu k přírodě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přírodě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677</Words>
  <Application>Microsoft Office PowerPoint</Application>
  <PresentationFormat>Vlastní</PresentationFormat>
  <Paragraphs>105</Paragraphs>
  <Slides>19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RODINA POPLETOVÝCH JEDE NA VÝLET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odkazy</vt:lpstr>
      <vt:lpstr>Metodický pokyn Integrovaný blok: ( příroda…)</vt:lpstr>
      <vt:lpstr>Studijní materiály </vt:lpstr>
      <vt:lpstr>   Práce s interaktivním výukovým materiálem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 POPLETOVÝCH JEDE NA VÝLET</dc:title>
  <dc:creator/>
  <cp:lastModifiedBy/>
  <cp:revision>3</cp:revision>
  <dcterms:created xsi:type="dcterms:W3CDTF">2014-08-05T12:38:58Z</dcterms:created>
  <dcterms:modified xsi:type="dcterms:W3CDTF">2015-05-28T10:18:50Z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