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5" r:id="rId5"/>
    <p:sldId id="286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 slova opačného </a:t>
            </a:r>
            <a:r>
              <a:rPr lang="cs-CZ" dirty="0" smtClean="0"/>
              <a:t>významu - protiklady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5126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 každé řadě vyber obrázky, které do řady nepatří.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73856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Hledej slova, která jsou jednoslabičná (kůň, míč, </a:t>
            </a:r>
            <a:r>
              <a:rPr lang="cs-CZ" dirty="0" smtClean="0"/>
              <a:t>pán</a:t>
            </a:r>
            <a:r>
              <a:rPr lang="cs-CZ" dirty="0" smtClean="0"/>
              <a:t>, čaj, šnek</a:t>
            </a:r>
            <a:r>
              <a:rPr lang="cs-CZ" dirty="0" smtClean="0"/>
              <a:t>).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1389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623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5728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003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4885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005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3280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7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1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5" Type="http://schemas.openxmlformats.org/officeDocument/2006/relationships/image" Target="../media/image14.png"/><Relationship Id="rId10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openxmlformats.org/officeDocument/2006/relationships/image" Target="../media/image10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Protiklady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Výslovnost, gramatická správnost řeči, porozumění, vyjadřování, dorozumívání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02963" y="4357091"/>
            <a:ext cx="1072896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706579" y="1605566"/>
            <a:ext cx="1231392" cy="14508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8475217" y="4402786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885345" y="1312764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50094" y="3261351"/>
            <a:ext cx="1320800" cy="14097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450244" y="1127382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3503054" y="2012957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11111E-6 L -0.12018 -0.032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16" y="-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48148E-6 L -0.29297 -0.107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88" y="-5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2.96296E-6 L 0.00078 0.4219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2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2.59259E-6 L 0.65859 -0.6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30" y="-3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11111E-6 L 0.14961 0.322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74" y="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3.7037E-6 L 0.54076 0.4932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31" y="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7.40741E-7 L -0.03776 -0.472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4.07407E-6 L -0.16042 -0.2534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21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81481E-6 L 0.09467 -0.224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7" y="-1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L 0.21654 0.3692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20" y="1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-0.68191 0.0895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02" y="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07407E-6 L -0.08437 0.1736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9" y="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1887516" y="2352096"/>
            <a:ext cx="1231392" cy="145084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435403" y="2331623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1830007" y="3833066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358203" y="3897661"/>
            <a:ext cx="1320800" cy="14097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2963048" y="210939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308003" y="347524"/>
            <a:ext cx="1295400" cy="13208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680920" y="399263"/>
            <a:ext cx="1295400" cy="13208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4400784" y="347524"/>
            <a:ext cx="1295400" cy="13208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5781865" y="399263"/>
            <a:ext cx="1295400" cy="13208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6975346" y="399263"/>
            <a:ext cx="1435100" cy="16002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8290204" y="456105"/>
            <a:ext cx="1295400" cy="13208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3235767" y="2337718"/>
            <a:ext cx="1397000" cy="13843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4470545" y="2388039"/>
            <a:ext cx="1397000" cy="13843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5737659" y="2331623"/>
            <a:ext cx="1397000" cy="13843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8469108" y="2352096"/>
            <a:ext cx="1231392" cy="145084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7132263" y="2287429"/>
            <a:ext cx="1397000" cy="13843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3235767" y="3933605"/>
            <a:ext cx="1320800" cy="140970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4630371" y="3933605"/>
            <a:ext cx="1320800" cy="140970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6039209" y="3933605"/>
            <a:ext cx="1320800" cy="140970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501574" y="3818586"/>
            <a:ext cx="1282700" cy="1562100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8722035" y="3897661"/>
            <a:ext cx="1282700" cy="1562100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9809390" y="2366473"/>
            <a:ext cx="1397000" cy="138430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9695949" y="463294"/>
            <a:ext cx="1295400" cy="1320800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10001620" y="4041435"/>
            <a:ext cx="13208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6017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7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8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3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4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9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0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5" dur="indefinit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6" dur="indefinite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1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2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7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8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3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4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9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0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5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6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1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2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7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8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3" dur="indefinit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4" dur="indefinite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9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0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5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6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81614" y="4616029"/>
            <a:ext cx="1072896" cy="124358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9634999" y="4656370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9186417" y="1421946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4888957" y="4198258"/>
            <a:ext cx="1320800" cy="14097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593" b="45371" l="22875" r="33653">
                        <a14:foregroundMark x1="26045" y1="40000" x2="23955" y2="4406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25371" r="65000" b="52407"/>
          <a:stretch/>
        </p:blipFill>
        <p:spPr>
          <a:xfrm>
            <a:off x="9280085" y="254030"/>
            <a:ext cx="1231900" cy="1524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6352" b="94573" l="21667" r="3277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8" t="74074" r="65833" b="3149"/>
          <a:stretch/>
        </p:blipFill>
        <p:spPr>
          <a:xfrm>
            <a:off x="4253957" y="117486"/>
            <a:ext cx="1270000" cy="15621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7102014" y="653531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4868785" y="2102676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1218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obrázek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/>
              <a:t>Prezentace má za úkol poznat a vyhledat slova protikladného významu, slova jednoslabičná a obrázky jiné (zrakové vnímání)</a:t>
            </a:r>
          </a:p>
          <a:p>
            <a:r>
              <a:rPr lang="cs-CZ" dirty="0"/>
              <a:t>Využití obrázků s praktickou ukázkou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Cílem je rozvoj řečových schopností a jazykových dovedností receptivních (vnímání, naslouchání, porozumění) i produktivních (výslovnosti, vytváření pojmů, mluvního projevu, vyjadřování)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pl-PL" dirty="0"/>
              <a:t>Děti mají za úkol vybrat obrázky podle zadaného </a:t>
            </a:r>
            <a:r>
              <a:rPr lang="pl-PL" dirty="0" smtClean="0"/>
              <a:t>úkolu  v poznámkách pod </a:t>
            </a:r>
            <a:r>
              <a:rPr lang="pl-PL" dirty="0" smtClean="0"/>
              <a:t>snímkem, </a:t>
            </a:r>
            <a:r>
              <a:rPr lang="pl-PL" dirty="0"/>
              <a:t>obrázky vyjadřují slova protikladného významu</a:t>
            </a:r>
          </a:p>
          <a:p>
            <a:r>
              <a:rPr lang="pl-PL" dirty="0"/>
              <a:t>Využíváme možnosti grafického zaznamenání na dotykové </a:t>
            </a:r>
            <a:r>
              <a:rPr lang="pl-PL" dirty="0" smtClean="0"/>
              <a:t>obrazovce pomocí animace</a:t>
            </a:r>
            <a:endParaRPr lang="pl-PL" dirty="0"/>
          </a:p>
          <a:p>
            <a:r>
              <a:rPr lang="pl-PL" dirty="0"/>
              <a:t>Obrázky řadit k sobě podle instrukcí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pojmenovat většinu toho, čím je dítě obklopeno</a:t>
            </a:r>
          </a:p>
          <a:p>
            <a:r>
              <a:rPr lang="cs-CZ" dirty="0"/>
              <a:t>Hledat protiklady, slova jednoslabičná</a:t>
            </a:r>
          </a:p>
          <a:p>
            <a:r>
              <a:rPr lang="cs-CZ" dirty="0"/>
              <a:t>správně vyslovovat</a:t>
            </a:r>
          </a:p>
          <a:p>
            <a:r>
              <a:rPr lang="cs-CZ" dirty="0"/>
              <a:t>domluvit se slovy</a:t>
            </a:r>
          </a:p>
          <a:p>
            <a:r>
              <a:rPr lang="cs-CZ" dirty="0"/>
              <a:t>porozumět slyšenému slovu</a:t>
            </a:r>
          </a:p>
          <a:p>
            <a:r>
              <a:rPr lang="cs-CZ"/>
              <a:t>zrakové vnímání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318</Words>
  <Application>Microsoft Office PowerPoint</Application>
  <PresentationFormat>Vlastní</PresentationFormat>
  <Paragraphs>62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Protiklady</vt:lpstr>
      <vt:lpstr>Snímek 2</vt:lpstr>
      <vt:lpstr>Snímek 3</vt:lpstr>
      <vt:lpstr>Snímek 4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Protiklady</dc:title>
  <dc:creator/>
  <cp:lastModifiedBy/>
  <cp:revision>4</cp:revision>
  <dcterms:created xsi:type="dcterms:W3CDTF">2014-08-05T12:38:58Z</dcterms:created>
  <dcterms:modified xsi:type="dcterms:W3CDTF">2015-05-28T10:08:09Z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