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6" r:id="rId4"/>
    <p:sldId id="291" r:id="rId5"/>
    <p:sldId id="292" r:id="rId6"/>
    <p:sldId id="293" r:id="rId7"/>
    <p:sldId id="294" r:id="rId8"/>
    <p:sldId id="296" r:id="rId9"/>
    <p:sldId id="295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7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7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microsoft.com/office/2007/relationships/hdphoto" Target="../media/hdphoto3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lidé potřebují k životu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61" b="97091" l="773" r="95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6884" y="1300766"/>
            <a:ext cx="5715114" cy="4286337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28" name="Skupina 27"/>
          <p:cNvGrpSpPr/>
          <p:nvPr/>
        </p:nvGrpSpPr>
        <p:grpSpPr>
          <a:xfrm>
            <a:off x="7209589" y="3495383"/>
            <a:ext cx="2909679" cy="2185687"/>
            <a:chOff x="4338931" y="1271801"/>
            <a:chExt cx="2909679" cy="2185687"/>
          </a:xfrm>
        </p:grpSpPr>
        <p:sp>
          <p:nvSpPr>
            <p:cNvPr id="11" name="Obdélník 10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191721" y="1287212"/>
            <a:ext cx="2909679" cy="2185687"/>
            <a:chOff x="7225208" y="1258247"/>
            <a:chExt cx="2909679" cy="2185687"/>
          </a:xfrm>
        </p:grpSpPr>
        <p:sp>
          <p:nvSpPr>
            <p:cNvPr id="15" name="Obdélník 14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281275" y="3461984"/>
            <a:ext cx="2909679" cy="2185687"/>
            <a:chOff x="4314762" y="3433019"/>
            <a:chExt cx="2909679" cy="2185687"/>
          </a:xfrm>
        </p:grpSpPr>
        <p:sp>
          <p:nvSpPr>
            <p:cNvPr id="16" name="Obdélník 15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62640" y="1276297"/>
            <a:ext cx="2909679" cy="2185687"/>
            <a:chOff x="7220657" y="3419465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2864" r="98409">
                        <a14:foregroundMark x1="72773" y1="46545" x2="72773" y2="46545"/>
                        <a14:foregroundMark x1="57682" y1="82061" x2="71773" y2="51818"/>
                        <a14:foregroundMark x1="40500" y1="63455" x2="40500" y2="63455"/>
                        <a14:foregroundMark x1="34182" y1="69455" x2="41091" y2="71152"/>
                        <a14:foregroundMark x1="42500" y1="78485" x2="46591" y2="76970"/>
                        <a14:backgroundMark x1="28682" y1="55939" x2="72364" y2="43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7312" y="1326229"/>
            <a:ext cx="5382561" cy="4036922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4544281" y="1213866"/>
            <a:ext cx="2909679" cy="2185687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430558" y="1200312"/>
            <a:ext cx="2909679" cy="2185687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520112" y="3375084"/>
            <a:ext cx="2909679" cy="2185687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426007" y="3361530"/>
            <a:ext cx="2909679" cy="2185687"/>
            <a:chOff x="7220657" y="341946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305649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788" l="0" r="98955">
                        <a14:foregroundMark x1="8955" y1="41697" x2="30091" y2="80909"/>
                        <a14:foregroundMark x1="4591" y1="38485" x2="15591" y2="22182"/>
                        <a14:foregroundMark x1="4318" y1="26121" x2="7136" y2="14061"/>
                        <a14:foregroundMark x1="94591" y1="41515" x2="74318" y2="76424"/>
                        <a14:foregroundMark x1="46000" y1="12424" x2="64455" y2="16121"/>
                        <a14:foregroundMark x1="89955" y1="36788" x2="88818" y2="44667"/>
                        <a14:backgroundMark x1="41227" y1="22727" x2="41227" y2="22727"/>
                        <a14:backgroundMark x1="39955" y1="23273" x2="51636" y2="31939"/>
                        <a14:backgroundMark x1="55045" y1="33818" x2="52773" y2="31939"/>
                        <a14:backgroundMark x1="52909" y1="31939" x2="52909" y2="31939"/>
                        <a14:backgroundMark x1="76273" y1="38667" x2="76273" y2="38667"/>
                        <a14:backgroundMark x1="77273" y1="35091" x2="70364" y2="49030"/>
                        <a14:backgroundMark x1="69409" y1="47333" x2="83773" y2="26667"/>
                        <a14:backgroundMark x1="40955" y1="56121" x2="44727" y2="53152"/>
                        <a14:backgroundMark x1="44727" y1="53152" x2="44727" y2="53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8124" y="1425039"/>
            <a:ext cx="4930830" cy="3698124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7530512" y="1191506"/>
            <a:ext cx="2909679" cy="2185687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44273" y="1176858"/>
            <a:ext cx="2909679" cy="2185687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649613" y="3358796"/>
            <a:ext cx="2909679" cy="2185687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555508" y="3345242"/>
            <a:ext cx="2909679" cy="2185687"/>
            <a:chOff x="7220657" y="341946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510746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937" b="100000" l="9855" r="89984">
                        <a14:foregroundMark x1="71729" y1="46578" x2="71729" y2="46578"/>
                        <a14:foregroundMark x1="30856" y1="88855" x2="59451" y2="46760"/>
                        <a14:foregroundMark x1="39903" y1="46033" x2="56139" y2="777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7978" y="1594298"/>
            <a:ext cx="3274050" cy="436540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4353192" y="977796"/>
            <a:ext cx="2909679" cy="2632930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239469" y="964242"/>
            <a:ext cx="2909679" cy="2632930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9468" y="3620446"/>
            <a:ext cx="2909679" cy="2632930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341490" y="3599918"/>
            <a:ext cx="2909679" cy="2632930"/>
            <a:chOff x="7208956" y="338559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08956" y="338559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202955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576" b="87576" l="1500" r="99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1951" y="1535740"/>
            <a:ext cx="4914324" cy="3685743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4429083" y="1194527"/>
            <a:ext cx="2909679" cy="2185687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397575" y="3378611"/>
            <a:ext cx="2909679" cy="2185687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320477" y="1194527"/>
            <a:ext cx="2909679" cy="2185687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310809" y="3342191"/>
            <a:ext cx="2909679" cy="2185687"/>
            <a:chOff x="7220657" y="341946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194022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0" r="98136">
                        <a14:foregroundMark x1="4455" y1="41333" x2="30818" y2="80000"/>
                        <a14:foregroundMark x1="955" y1="61576" x2="955" y2="61576"/>
                        <a14:foregroundMark x1="22773" y1="80000" x2="1773" y2="64242"/>
                        <a14:foregroundMark x1="96591" y1="62364" x2="82364" y2="71939"/>
                        <a14:foregroundMark x1="51636" y1="17273" x2="51636" y2="17273"/>
                        <a14:foregroundMark x1="42227" y1="22364" x2="42227" y2="22364"/>
                        <a14:foregroundMark x1="34727" y1="20485" x2="34727" y2="20485"/>
                        <a14:foregroundMark x1="23636" y1="22545" x2="23636" y2="22545"/>
                        <a14:foregroundMark x1="60818" y1="22000" x2="60818" y2="22000"/>
                        <a14:foregroundMark x1="60818" y1="22000" x2="60818" y2="22000"/>
                        <a14:foregroundMark x1="55727" y1="24061" x2="55727" y2="24061"/>
                        <a14:foregroundMark x1="54727" y1="24061" x2="54727" y2="24061"/>
                        <a14:foregroundMark x1="47000" y1="25758" x2="47000" y2="25758"/>
                        <a14:foregroundMark x1="68955" y1="20848" x2="68955" y2="20848"/>
                        <a14:foregroundMark x1="46864" y1="24606" x2="46455" y2="26848"/>
                        <a14:foregroundMark x1="69091" y1="20485" x2="69091" y2="20485"/>
                        <a14:foregroundMark x1="76591" y1="26121" x2="76591" y2="26121"/>
                        <a14:foregroundMark x1="82636" y1="24242" x2="82636" y2="24242"/>
                        <a14:foregroundMark x1="13636" y1="22364" x2="13636" y2="223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1368" y="1580910"/>
            <a:ext cx="5412840" cy="4059632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7292005" y="3728599"/>
            <a:ext cx="2909679" cy="2185687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289603" y="1553828"/>
            <a:ext cx="2909679" cy="2185687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379157" y="3728600"/>
            <a:ext cx="2909679" cy="2185687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368280" y="1542912"/>
            <a:ext cx="2909679" cy="2185687"/>
            <a:chOff x="7220657" y="341946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613101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970" b="69273" l="5455" r="91364">
                        <a14:foregroundMark x1="86136" y1="9030" x2="86864" y2="31152"/>
                        <a14:foregroundMark x1="91091" y1="20848" x2="91364" y2="34182"/>
                        <a14:backgroundMark x1="36727" y1="39091" x2="82909" y2="30061"/>
                        <a14:backgroundMark x1="90227" y1="29455" x2="88545" y2="36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6343" y="1815922"/>
            <a:ext cx="5125791" cy="3844343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34653" y1="26287" x2="43134" y2="39612"/>
                        <a14:foregroundMark x1="68174" y1="24228" x2="63409" y2="37371"/>
                        <a14:foregroundMark x1="1373" y1="92974" x2="96204" y2="91641"/>
                        <a14:foregroundMark x1="74233" y1="81890" x2="33360" y2="98607"/>
                        <a14:foregroundMark x1="26898" y1="83404" x2="59693" y2="93519"/>
                        <a14:foregroundMark x1="97254" y1="96124" x2="42165" y2="99515"/>
                        <a14:foregroundMark x1="81502" y1="86008" x2="81502" y2="86008"/>
                        <a14:foregroundMark x1="79241" y1="86190" x2="97011" y2="98789"/>
                        <a14:foregroundMark x1="16074" y1="86190" x2="24879" y2="92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610726"/>
            <a:ext cx="2416136" cy="32215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879" l="0" r="96527">
                        <a14:foregroundMark x1="18336" y1="82617" x2="80937" y2="94064"/>
                        <a14:foregroundMark x1="4847" y1="90915" x2="4604" y2="97274"/>
                        <a14:backgroundMark x1="11632" y1="4119" x2="9612" y2="745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0183"/>
            <a:ext cx="2487046" cy="3316061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4403326" y="1567382"/>
            <a:ext cx="2909679" cy="2185687"/>
            <a:chOff x="4338931" y="1271801"/>
            <a:chExt cx="2909679" cy="2185687"/>
          </a:xfrm>
        </p:grpSpPr>
        <p:sp>
          <p:nvSpPr>
            <p:cNvPr id="14" name="Obdélník 13"/>
            <p:cNvSpPr/>
            <p:nvPr/>
          </p:nvSpPr>
          <p:spPr>
            <a:xfrm>
              <a:off x="4338931" y="1271801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119081" y="2580332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666790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367774" y="3768828"/>
            <a:ext cx="2909679" cy="2185687"/>
            <a:chOff x="7225208" y="1258247"/>
            <a:chExt cx="2909679" cy="2185687"/>
          </a:xfrm>
        </p:grpSpPr>
        <p:sp>
          <p:nvSpPr>
            <p:cNvPr id="18" name="Obdélník 17"/>
            <p:cNvSpPr/>
            <p:nvPr/>
          </p:nvSpPr>
          <p:spPr>
            <a:xfrm>
              <a:off x="7225208" y="1258247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06442" y="2824778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8310917" y="2228419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501182" y="1520657"/>
              <a:ext cx="574973" cy="502276"/>
            </a:xfrm>
            <a:prstGeom prst="ellipse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89602" y="3768829"/>
            <a:ext cx="2909679" cy="2185687"/>
            <a:chOff x="4314762" y="3433019"/>
            <a:chExt cx="2909679" cy="2185687"/>
          </a:xfrm>
        </p:grpSpPr>
        <p:sp>
          <p:nvSpPr>
            <p:cNvPr id="23" name="Obdélník 22"/>
            <p:cNvSpPr/>
            <p:nvPr/>
          </p:nvSpPr>
          <p:spPr>
            <a:xfrm>
              <a:off x="4314762" y="3433019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480223" y="4215562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313005" y="1543576"/>
            <a:ext cx="2909679" cy="2185687"/>
            <a:chOff x="7220657" y="3419465"/>
            <a:chExt cx="2909679" cy="2185687"/>
          </a:xfrm>
        </p:grpSpPr>
        <p:sp>
          <p:nvSpPr>
            <p:cNvPr id="26" name="Obdélník 25"/>
            <p:cNvSpPr/>
            <p:nvPr/>
          </p:nvSpPr>
          <p:spPr>
            <a:xfrm>
              <a:off x="7220657" y="3419465"/>
              <a:ext cx="2909679" cy="2185687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shade val="30000"/>
                    <a:satMod val="115000"/>
                  </a:srgbClr>
                </a:gs>
                <a:gs pos="50000">
                  <a:srgbClr val="00B050">
                    <a:shade val="67500"/>
                    <a:satMod val="115000"/>
                  </a:srgbClr>
                </a:gs>
                <a:gs pos="100000">
                  <a:srgbClr val="00B050">
                    <a:shade val="100000"/>
                    <a:satMod val="115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9131186" y="484046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693298" y="4875220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123067" y="3610726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629539" y="3654093"/>
              <a:ext cx="574973" cy="502276"/>
            </a:xfrm>
            <a:prstGeom prst="ellipse">
              <a:avLst/>
            </a:prstGeom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698227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Člověk a jeho svět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</a:t>
            </a:r>
            <a:r>
              <a:rPr lang="cs-CZ" dirty="0" smtClean="0"/>
              <a:t>učí, </a:t>
            </a:r>
            <a:r>
              <a:rPr lang="cs-CZ" dirty="0" smtClean="0"/>
              <a:t>co je k životu potřeba a co naopak život ohrožuje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Ukotvení znalostí o </a:t>
            </a:r>
            <a:r>
              <a:rPr lang="cs-CZ" dirty="0" smtClean="0"/>
              <a:t>tom, </a:t>
            </a:r>
            <a:r>
              <a:rPr lang="cs-CZ" dirty="0" smtClean="0"/>
              <a:t>co je pro člověka důležité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snímku klikají na kostičky od 1 – 4. Kostičky se postupně odkrývají. Po odkrytí děti </a:t>
            </a:r>
            <a:r>
              <a:rPr lang="cs-CZ" dirty="0" smtClean="0"/>
              <a:t>určují, </a:t>
            </a:r>
            <a:r>
              <a:rPr lang="cs-CZ" dirty="0" smtClean="0"/>
              <a:t>zda nabídnutý obrázek je pro člověka užitečný, nebo </a:t>
            </a:r>
            <a:r>
              <a:rPr lang="cs-CZ" dirty="0" smtClean="0"/>
              <a:t>naopak. Své </a:t>
            </a:r>
            <a:r>
              <a:rPr lang="cs-CZ" dirty="0" smtClean="0"/>
              <a:t>rozhodnutí prokáží kliknutím na </a:t>
            </a:r>
            <a:r>
              <a:rPr lang="cs-CZ" dirty="0" smtClean="0"/>
              <a:t>veselého </a:t>
            </a:r>
            <a:r>
              <a:rPr lang="cs-CZ" dirty="0" smtClean="0"/>
              <a:t>nebo smutného kluka. Díky animačním efektům se dětem nabídne zpětná vazba.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Zaměřovat </a:t>
            </a:r>
            <a:r>
              <a:rPr lang="cs-CZ" dirty="0"/>
              <a:t>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Mít povědomí o některých způsobech ochrany zdraví a bezpečí </a:t>
            </a:r>
          </a:p>
          <a:p>
            <a:r>
              <a:rPr lang="cs-CZ" dirty="0"/>
              <a:t>Znát základní zásady zdravého životního stylu (např. o pozitivních účincích pohybu a sportu, hygieny, zdravé výživy, činnosti a odpočinku, pobytu v přírodě, otužování) a o faktorech poškozujících zdraví včetně návykových látek</a:t>
            </a:r>
          </a:p>
          <a:p>
            <a:r>
              <a:rPr lang="cs-CZ" dirty="0"/>
              <a:t>Uvědomovat si, co je nebezpečné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236</Words>
  <Application>Microsoft Office PowerPoint</Application>
  <PresentationFormat>Vlastní</PresentationFormat>
  <Paragraphs>47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Co lidé potřebují k životu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 Člověk a jeho svět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2015-05-28T13:39:19Z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